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8"/>
  </p:notesMasterIdLst>
  <p:sldIdLst>
    <p:sldId id="256" r:id="rId2"/>
    <p:sldId id="257" r:id="rId3"/>
    <p:sldId id="259" r:id="rId4"/>
    <p:sldId id="260" r:id="rId5"/>
    <p:sldId id="261" r:id="rId6"/>
    <p:sldId id="264" r:id="rId7"/>
    <p:sldId id="263" r:id="rId8"/>
    <p:sldId id="262" r:id="rId9"/>
    <p:sldId id="279" r:id="rId10"/>
    <p:sldId id="265" r:id="rId11"/>
    <p:sldId id="278" r:id="rId12"/>
    <p:sldId id="277" r:id="rId13"/>
    <p:sldId id="276" r:id="rId14"/>
    <p:sldId id="275" r:id="rId15"/>
    <p:sldId id="280" r:id="rId16"/>
    <p:sldId id="281" r:id="rId17"/>
    <p:sldId id="282" r:id="rId18"/>
    <p:sldId id="285" r:id="rId19"/>
    <p:sldId id="286" r:id="rId20"/>
    <p:sldId id="284" r:id="rId21"/>
    <p:sldId id="288" r:id="rId22"/>
    <p:sldId id="289" r:id="rId23"/>
    <p:sldId id="291" r:id="rId24"/>
    <p:sldId id="287" r:id="rId25"/>
    <p:sldId id="293" r:id="rId26"/>
    <p:sldId id="290" r:id="rId27"/>
    <p:sldId id="294" r:id="rId28"/>
    <p:sldId id="295" r:id="rId29"/>
    <p:sldId id="296" r:id="rId30"/>
    <p:sldId id="297" r:id="rId31"/>
    <p:sldId id="298" r:id="rId32"/>
    <p:sldId id="299" r:id="rId33"/>
    <p:sldId id="301" r:id="rId34"/>
    <p:sldId id="302" r:id="rId35"/>
    <p:sldId id="303" r:id="rId36"/>
    <p:sldId id="309" r:id="rId37"/>
    <p:sldId id="308" r:id="rId38"/>
    <p:sldId id="307" r:id="rId39"/>
    <p:sldId id="306" r:id="rId40"/>
    <p:sldId id="305" r:id="rId41"/>
    <p:sldId id="310" r:id="rId42"/>
    <p:sldId id="304" r:id="rId43"/>
    <p:sldId id="314" r:id="rId44"/>
    <p:sldId id="315" r:id="rId45"/>
    <p:sldId id="316" r:id="rId46"/>
    <p:sldId id="317" r:id="rId47"/>
    <p:sldId id="311" r:id="rId48"/>
    <p:sldId id="318" r:id="rId49"/>
    <p:sldId id="319" r:id="rId50"/>
    <p:sldId id="313" r:id="rId51"/>
    <p:sldId id="320" r:id="rId52"/>
    <p:sldId id="321" r:id="rId53"/>
    <p:sldId id="322" r:id="rId54"/>
    <p:sldId id="331" r:id="rId55"/>
    <p:sldId id="330" r:id="rId56"/>
    <p:sldId id="329" r:id="rId57"/>
    <p:sldId id="328" r:id="rId58"/>
    <p:sldId id="327" r:id="rId59"/>
    <p:sldId id="326" r:id="rId60"/>
    <p:sldId id="325" r:id="rId61"/>
    <p:sldId id="324" r:id="rId62"/>
    <p:sldId id="312" r:id="rId63"/>
    <p:sldId id="323" r:id="rId64"/>
    <p:sldId id="332" r:id="rId65"/>
    <p:sldId id="333" r:id="rId66"/>
    <p:sldId id="335" r:id="rId67"/>
  </p:sldIdLst>
  <p:sldSz cx="12192000" cy="6858000"/>
  <p:notesSz cx="6858000" cy="9296400"/>
  <p:embeddedFontLst>
    <p:embeddedFont>
      <p:font typeface="Calibri" panose="020F0502020204030204" pitchFamily="34" charset="0"/>
      <p:regular r:id="rId69"/>
      <p:bold r:id="rId70"/>
      <p:italic r:id="rId71"/>
      <p:boldItalic r:id="rId72"/>
    </p:embeddedFont>
    <p:embeddedFont>
      <p:font typeface="Century Gothic" panose="020B0502020202020204"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94"/>
  </p:normalViewPr>
  <p:slideViewPr>
    <p:cSldViewPr snapToGrid="0">
      <p:cViewPr varScale="1">
        <p:scale>
          <a:sx n="121" d="100"/>
          <a:sy n="121" d="100"/>
        </p:scale>
        <p:origin x="7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434"/>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6434"/>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892"/>
            <a:ext cx="5486400" cy="366045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6433"/>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34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857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579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0110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134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752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7747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149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3845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409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2223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2942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3842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0570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8419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428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972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0659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5447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77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8524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5066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7832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3747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095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4592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6507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9163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6671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7325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392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2870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637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3760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420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1635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8286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0389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0140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5245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1619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0070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41976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621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31513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4240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584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27940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41878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71416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60112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02414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666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21321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71959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73321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00282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87720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41406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9971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415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4033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234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4aee6981_1_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314aee6981_1_6: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3" name="Google Shape;93;g314aee6981_1_6: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652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Google Shape;53;p8"/>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interrai.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658326" y="958645"/>
            <a:ext cx="8533674" cy="2846403"/>
          </a:xfrm>
          <a:prstGeom prst="rect">
            <a:avLst/>
          </a:prstGeom>
          <a:noFill/>
          <a:ln>
            <a:noFill/>
          </a:ln>
        </p:spPr>
        <p:txBody>
          <a:bodyPr spcFirstLastPara="1" wrap="square" lIns="91425" tIns="45700" rIns="91425" bIns="45700" anchor="b" anchorCtr="0">
            <a:noAutofit/>
          </a:bodyPr>
          <a:lstStyle/>
          <a:p>
            <a:pPr algn="l"/>
            <a:r>
              <a:rPr lang="en-US" sz="4800" dirty="0"/>
              <a:t>UTILIZING STANDARDIZED ASSESSMENTS TO INFORM THE SERVICE PLANNING PROCESS:</a:t>
            </a:r>
            <a:br>
              <a:rPr lang="en-US" sz="4800" dirty="0"/>
            </a:br>
            <a:r>
              <a:rPr lang="en-US" sz="4800" dirty="0"/>
              <a:t>PART 1 - interRAI</a:t>
            </a:r>
            <a:endParaRPr sz="4800" dirty="0">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lvl="0">
              <a:buSzPts val="1100"/>
            </a:pPr>
            <a:r>
              <a:rPr lang="en-US" sz="4800" dirty="0"/>
              <a:t>HARM TO OTHERS CAP</a:t>
            </a:r>
            <a:endParaRPr lang="en-US"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814051" y="1440043"/>
            <a:ext cx="10028902" cy="4606795"/>
          </a:xfrm>
          <a:prstGeom prst="rect">
            <a:avLst/>
          </a:prstGeom>
          <a:noFill/>
          <a:ln>
            <a:noFill/>
          </a:ln>
        </p:spPr>
        <p:txBody>
          <a:bodyPr spcFirstLastPara="1" wrap="square" lIns="91425" tIns="45700" rIns="91425" bIns="45700" anchor="t" anchorCtr="0">
            <a:noAutofit/>
          </a:bodyPr>
          <a:lstStyle/>
          <a:p>
            <a:r>
              <a:rPr lang="en-US" sz="2000" dirty="0"/>
              <a:t>Issue:  Violent or aggressive behavior may be associated with biological, psychological, social, and environmental risk factors.  Key issue is difficulty regulating or coping with emotions like anger, impulsivity, fear, or distress.</a:t>
            </a:r>
          </a:p>
          <a:p>
            <a:r>
              <a:rPr lang="en-US" sz="2000" dirty="0"/>
              <a:t>Goals of Care:  Ensure safety; prevent escalation or reoccurrence; ID factors that contribute; ID interventions; implement therapeutic interventions; reduce future risk; prevent institutionalization or criminal justice involvement; promote safe community integration.</a:t>
            </a:r>
          </a:p>
          <a:p>
            <a:r>
              <a:rPr lang="en-US" sz="2000" dirty="0"/>
              <a:t>Triggers:  High Risk – RHO Scale 5 or 6; Moderate Risk – RHO Scale 3 or 4 OR violent indications in last 7 days; No Trigger – RHO Scale 0-2 and no violent indications in last 7 days. </a:t>
            </a:r>
          </a:p>
          <a:p>
            <a:r>
              <a:rPr lang="en-US" sz="2000" dirty="0"/>
              <a:t>Guidelines:  Consider acuity, nature of harm, and contributing factors; 2 stages of intervention – respond to immediate incidents and guidelines for prevention; manual has specific suggestions for interventions.</a:t>
            </a:r>
          </a:p>
          <a:p>
            <a:r>
              <a:rPr lang="en-US" sz="2000" dirty="0"/>
              <a:t>Additional Resources:  3 articles published 2003-2006</a:t>
            </a: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10026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0" y="593725"/>
            <a:ext cx="12192001" cy="1023300"/>
          </a:xfrm>
          <a:prstGeom prst="rect">
            <a:avLst/>
          </a:prstGeom>
          <a:noFill/>
          <a:ln>
            <a:noFill/>
          </a:ln>
        </p:spPr>
        <p:txBody>
          <a:bodyPr spcFirstLastPara="1" wrap="square" lIns="91425" tIns="45700" rIns="91425" bIns="45700" anchor="ctr" anchorCtr="0">
            <a:noAutofit/>
          </a:bodyPr>
          <a:lstStyle/>
          <a:p>
            <a:pPr lvl="0">
              <a:buSzPts val="1100"/>
            </a:pPr>
            <a:r>
              <a:rPr lang="en-US" sz="4800" dirty="0"/>
              <a:t>SUICIDALITY AND PURPOSEFUL SELF-HARM CAP</a:t>
            </a:r>
            <a:endParaRPr lang="en-US"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445343" y="1617025"/>
            <a:ext cx="10368114" cy="4437300"/>
          </a:xfrm>
          <a:prstGeom prst="rect">
            <a:avLst/>
          </a:prstGeom>
          <a:noFill/>
          <a:ln>
            <a:noFill/>
          </a:ln>
        </p:spPr>
        <p:txBody>
          <a:bodyPr spcFirstLastPara="1" wrap="square" lIns="91425" tIns="45700" rIns="91425" bIns="45700" anchor="t" anchorCtr="0">
            <a:noAutofit/>
          </a:bodyPr>
          <a:lstStyle/>
          <a:p>
            <a:r>
              <a:rPr lang="en-US" sz="2000" dirty="0"/>
              <a:t>Issue:  Intentional behavior aimed at ending one’s life or not; often treated with equal importance despite the intended outcome, but treatment options may differ.  Risk factors for suicide are identified in manual.</a:t>
            </a:r>
          </a:p>
          <a:p>
            <a:r>
              <a:rPr lang="en-US" sz="2000" dirty="0"/>
              <a:t>Goals of Care:  Attend to immediate safety needs; approach nonjudgmentally; assess risk for suicide; ID contributing factors; ID and implement interventions; reduce risk of repeated attempts; support recovery; support family and others.</a:t>
            </a:r>
          </a:p>
          <a:p>
            <a:r>
              <a:rPr lang="en-US" sz="2000" dirty="0"/>
              <a:t>Triggers:  High Risk – </a:t>
            </a:r>
            <a:r>
              <a:rPr lang="en-US" sz="2000" dirty="0" err="1"/>
              <a:t>SoS</a:t>
            </a:r>
            <a:r>
              <a:rPr lang="en-US" sz="2000" dirty="0"/>
              <a:t> Scale 5 or 6; Moderate Risk – </a:t>
            </a:r>
            <a:r>
              <a:rPr lang="en-US" sz="2000" dirty="0" err="1"/>
              <a:t>SoS</a:t>
            </a:r>
            <a:r>
              <a:rPr lang="en-US" sz="2000" dirty="0"/>
              <a:t> Scale 4; No Trigger – </a:t>
            </a:r>
            <a:r>
              <a:rPr lang="en-US" sz="2000" dirty="0" err="1"/>
              <a:t>SoS</a:t>
            </a:r>
            <a:r>
              <a:rPr lang="en-US" sz="2000" dirty="0"/>
              <a:t> Scale 0-3</a:t>
            </a:r>
          </a:p>
          <a:p>
            <a:r>
              <a:rPr lang="en-US" sz="2000" dirty="0"/>
              <a:t>Guidelines:  Address safety issues; ascertain history of attempts; determine plan/preparations for suicide; presences of mood disorders; role of family and other informal supports; document level of risk and plans for treatment/prevention; interventions.</a:t>
            </a:r>
          </a:p>
          <a:p>
            <a:r>
              <a:rPr lang="en-US" sz="2000" dirty="0"/>
              <a:t>Additional Resources:  3 articles 2003-2008</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64990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lvl="0">
              <a:buSzPts val="1100"/>
            </a:pPr>
            <a:r>
              <a:rPr lang="en-US" sz="4800" dirty="0"/>
              <a:t>SELF-CARE CAP</a:t>
            </a:r>
            <a:endParaRPr lang="en-US"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873045" y="1617025"/>
            <a:ext cx="9940411" cy="4437300"/>
          </a:xfrm>
          <a:prstGeom prst="rect">
            <a:avLst/>
          </a:prstGeom>
          <a:noFill/>
          <a:ln>
            <a:noFill/>
          </a:ln>
        </p:spPr>
        <p:txBody>
          <a:bodyPr spcFirstLastPara="1" wrap="square" lIns="91425" tIns="45700" rIns="91425" bIns="45700" anchor="t" anchorCtr="0">
            <a:noAutofit/>
          </a:bodyPr>
          <a:lstStyle/>
          <a:p>
            <a:r>
              <a:rPr lang="en-US" sz="2000" dirty="0"/>
              <a:t>Issue:  Ability to carry out Activities of Daily Living (ADLs) and Independent Activities of Daily Living (IADLs), as well as self-directed treatment-related activities.  Balance optimizing self-determination with responsibility to protect from harm.</a:t>
            </a:r>
          </a:p>
          <a:p>
            <a:r>
              <a:rPr lang="en-US" sz="2000" dirty="0"/>
              <a:t>Goals of Care:  Ensure safety from harm; alleviate MH symptoms; provide support and care for basic functioning; promote independence in self-care; build on strengths and ID emerging opportunities; ID and address underlying barriers to recovery of self-care.</a:t>
            </a:r>
          </a:p>
          <a:p>
            <a:r>
              <a:rPr lang="en-US" sz="2000" dirty="0"/>
              <a:t>Triggers:  High Risk – SCI Scale 6; Moderate Risk – SCI Scale 2-5; No Trigger –SCI Scale 0-1.</a:t>
            </a:r>
          </a:p>
          <a:p>
            <a:r>
              <a:rPr lang="en-US" sz="2000" dirty="0"/>
              <a:t>Guidelines:  ID and assist with ADL/IADL difficulties; build on strengths and engage informal support network; address any living environment issues; address any legal justice system contact.</a:t>
            </a:r>
          </a:p>
          <a:p>
            <a:r>
              <a:rPr lang="en-US" sz="2000" dirty="0"/>
              <a:t>Additional Resources:  3 publications 1997-2008</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79203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0414819"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SOCIAL LIFE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2505425" y="2020529"/>
            <a:ext cx="7110523" cy="4033796"/>
          </a:xfrm>
          <a:prstGeom prst="rect">
            <a:avLst/>
          </a:prstGeom>
          <a:noFill/>
          <a:ln>
            <a:noFill/>
          </a:ln>
        </p:spPr>
        <p:txBody>
          <a:bodyPr spcFirstLastPara="1" wrap="square" lIns="91425" tIns="45700" rIns="91425" bIns="45700" anchor="t" anchorCtr="0">
            <a:noAutofit/>
          </a:bodyPr>
          <a:lstStyle/>
          <a:p>
            <a:pPr marL="50800" indent="0" algn="ctr">
              <a:buNone/>
            </a:pPr>
            <a:r>
              <a:rPr lang="en-US" sz="3600" dirty="0"/>
              <a:t>SOCIAL RELATIONSHIPS CAP</a:t>
            </a:r>
          </a:p>
          <a:p>
            <a:pPr marL="50800" indent="0" algn="ctr">
              <a:buNone/>
            </a:pPr>
            <a:r>
              <a:rPr lang="en-US" sz="3600" dirty="0"/>
              <a:t>INFORMAL SUPPORT CAP</a:t>
            </a:r>
          </a:p>
          <a:p>
            <a:pPr marL="50800" indent="0" algn="ctr">
              <a:buNone/>
            </a:pPr>
            <a:r>
              <a:rPr lang="en-US" sz="3600" dirty="0"/>
              <a:t>INTERPERSONAL CONFLICT CAP</a:t>
            </a:r>
          </a:p>
          <a:p>
            <a:pPr marL="50800" indent="0" algn="ctr">
              <a:buNone/>
            </a:pPr>
            <a:r>
              <a:rPr lang="en-US" sz="3600" dirty="0"/>
              <a:t>TRAUMATIC LIFE EVENTS CAP</a:t>
            </a:r>
          </a:p>
          <a:p>
            <a:pPr marL="50800" indent="0" algn="ctr">
              <a:buNone/>
            </a:pPr>
            <a:r>
              <a:rPr lang="en-US" sz="3600" dirty="0"/>
              <a:t>CRIMINAL ACTIVITY CAP</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414913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SOCIAL RELATIONSHIPS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843549" y="1210350"/>
            <a:ext cx="10205882" cy="44373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000" dirty="0"/>
              <a:t>Issue:  Engagement in social relationships is both a dimension of recovery and a predictor of outcomes.  This CAP aims to address factors leading to disruption in social relationships that may result in isolation.  It points to shared experiences of the individual, the informal network, and the community.</a:t>
            </a:r>
          </a:p>
          <a:p>
            <a:pPr>
              <a:buFont typeface="Arial" panose="020B0604020202020204" pitchFamily="34" charset="0"/>
              <a:buChar char="•"/>
            </a:pPr>
            <a:r>
              <a:rPr lang="en-US" sz="2000" dirty="0"/>
              <a:t>Goals of Care:  ID and address symptoms that isolate; ID and respond to causes of difficulties; strengthen social skills; provide opportunities to experience safe and supportive interactions; support meaningful social connections; reduce impact of adverse experiences, foster community integration.</a:t>
            </a:r>
          </a:p>
          <a:p>
            <a:pPr>
              <a:buFont typeface="Arial" panose="020B0604020202020204" pitchFamily="34" charset="0"/>
              <a:buChar char="•"/>
            </a:pPr>
            <a:r>
              <a:rPr lang="en-US" sz="2000" dirty="0"/>
              <a:t>Triggers:  See scoring spreadsheet:  Reduce Social Isolation and Family Dysfunction; Improve Close Friendships and Family Functioning; No Trigger</a:t>
            </a:r>
          </a:p>
          <a:p>
            <a:pPr>
              <a:buFont typeface="Arial" panose="020B0604020202020204" pitchFamily="34" charset="0"/>
              <a:buChar char="•"/>
            </a:pPr>
            <a:r>
              <a:rPr lang="en-US" sz="2000" dirty="0"/>
              <a:t>Guidelines:  Readiness to change and self-efficacy; understanding possibilities; history of substance abuse; physical health affecting participation level; communication and problem-solving skills; any abusive relationships; problematic former relationships; role of external factors; awareness of community supports; family education; therapy programs.</a:t>
            </a:r>
          </a:p>
          <a:p>
            <a:pPr>
              <a:buFont typeface="Arial" panose="020B0604020202020204" pitchFamily="34" charset="0"/>
              <a:buChar char="•"/>
            </a:pPr>
            <a:r>
              <a:rPr lang="en-US" sz="2000" dirty="0"/>
              <a:t>Additional Resources:  5 publications 1995 - 2006</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82194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 INFORMAL SUPPORT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386348" y="1210350"/>
            <a:ext cx="10574594" cy="4437300"/>
          </a:xfrm>
          <a:prstGeom prst="rect">
            <a:avLst/>
          </a:prstGeom>
          <a:noFill/>
          <a:ln>
            <a:noFill/>
          </a:ln>
        </p:spPr>
        <p:txBody>
          <a:bodyPr spcFirstLastPara="1" wrap="square" lIns="91425" tIns="45700" rIns="91425" bIns="45700" anchor="t" anchorCtr="0">
            <a:noAutofit/>
          </a:bodyPr>
          <a:lstStyle/>
          <a:p>
            <a:r>
              <a:rPr lang="en-US" sz="2000" dirty="0"/>
              <a:t>Issue:  An informal social support network may provide a buffer against adverse life events and stressful living conditions, and may contribute to a person’s overall sense of well-being.  Increasing informal supports may reduce loneliness and social isolation, improve psychosocial functioning, and reduce MH symptoms.</a:t>
            </a:r>
          </a:p>
          <a:p>
            <a:r>
              <a:rPr lang="en-US" sz="2000" dirty="0"/>
              <a:t>Goals of Care:  ID and link with informal supports; mobilize formal resources when no informal supports; stabilize and increase informal supports; rebuild or strengthen family and friendship relationships, where appropriate; enhance sense of well-being, belonging, and overall quality of life.</a:t>
            </a:r>
          </a:p>
          <a:p>
            <a:r>
              <a:rPr lang="en-US" sz="2000" dirty="0"/>
              <a:t>Triggers:  See scoring spreadsheet: Address Need for Functional Support Related to Physical Disability or Cognitive Impairment; Address Need for Support Related to Mental Health Symptoms; No Trigger</a:t>
            </a:r>
          </a:p>
          <a:p>
            <a:r>
              <a:rPr lang="en-US" sz="2000" dirty="0"/>
              <a:t>Guidelines:  Social skills training; ID and address potential barriers to informal support; address conflict or dysfunction in the social network; enhance informal network; change attitudes or beliefs; incorporate family or friends into treatment; consider family interventions</a:t>
            </a:r>
          </a:p>
          <a:p>
            <a:r>
              <a:rPr lang="en-US" sz="2000" dirty="0"/>
              <a:t>Additional Resources:  2 publications 2000 - 2006</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61592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INTERPERSONAL CONFLICT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The focus of this CAP is to address interpersonal relationships that have, or have the potential for, anger issues related to interpersonal conflict.</a:t>
            </a:r>
          </a:p>
          <a:p>
            <a:r>
              <a:rPr lang="en-US" sz="2000" dirty="0"/>
              <a:t>Goals of Care:  Prevent escalation of the conflict; reduce intensity and number of individuals involved; ID and alleviate underlying causes; ID patterns of emotional responses; develop coping strategies and interpersonal social skills.</a:t>
            </a:r>
          </a:p>
          <a:p>
            <a:r>
              <a:rPr lang="en-US" sz="2000" dirty="0"/>
              <a:t>Triggers:  See scoring spreadsheet:  Reduce Widespread Conflict; Reduce Conflict Within Specific Relationships; No Trigger</a:t>
            </a:r>
          </a:p>
          <a:p>
            <a:r>
              <a:rPr lang="en-US" sz="2000" dirty="0"/>
              <a:t>Guidelines:  Determine nature of interpersonal conflict; ID factors that may be contributing to the conflict; assess the potential that the hostility may intensify to ensure safety of the individual and others; address the concern with the individual; pharmacological treatment; skills training; cognitive impairment; substance use; physical symptoms; role of family; personality traits. </a:t>
            </a:r>
          </a:p>
          <a:p>
            <a:r>
              <a:rPr lang="en-US" sz="2000" dirty="0"/>
              <a:t>Additional Resources:  4 publications 1993 - 2005</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84443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TRAUMATIC LIFE EVENTS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Most people who experience a traumatic life event recover without serious problems.  Some develop acute stress disorder (lasting 2-4 weeks) or post-traumatic stress disorder (lasting 3-6 months or becoming chronic).  </a:t>
            </a:r>
          </a:p>
          <a:p>
            <a:r>
              <a:rPr lang="en-US" sz="2000" dirty="0"/>
              <a:t>Goals of Care:  Ensure safe and secure environment; reduce crisis-related symptoms; treat co-morbid disorders; address underlying symptoms; support healthy self-care; increase individual’s understanding of feelings; prevent or reduce trauma-related conditions; protect against relapse and prevent future abuse; restore family relationships where appropriate.</a:t>
            </a:r>
          </a:p>
          <a:p>
            <a:r>
              <a:rPr lang="en-US" sz="2000" dirty="0"/>
              <a:t>Triggers:  Address Immediate Safety Concerns; Reduce Impact of Prior Events; No Trigger</a:t>
            </a:r>
          </a:p>
          <a:p>
            <a:r>
              <a:rPr lang="en-US" sz="2000" dirty="0"/>
              <a:t>Guidelines:  Obtain historical information; safety; emotional numbing; hypervigilance; co-morbid disorders; aggressive behaviors; military exposure; specific therapeutic interventions; target trauma-related symptom reduction as the major clinical outcome</a:t>
            </a:r>
          </a:p>
          <a:p>
            <a:r>
              <a:rPr lang="en-US" sz="2000" dirty="0"/>
              <a:t>Additional Resources:  8 publications 2004 - 2008</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61857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CRIMINAL ACTIVITY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If present, it’s important to consider safety and security, proceedings or restrictions that may be in effect, and the effect of criminal activity on treatment/recovery.  Often is related to troubled relationships, abuse, victimization, unemployment, insecure housing, and poverty.  Recovery plan focus is on preventing further involvement.</a:t>
            </a:r>
          </a:p>
          <a:p>
            <a:r>
              <a:rPr lang="en-US" sz="2000" dirty="0"/>
              <a:t>Goals of Care:  Ensure safety and security; address MH symptoms; address criminogenic needs; minimize the risk of involvement in criminal activity.</a:t>
            </a:r>
          </a:p>
          <a:p>
            <a:r>
              <a:rPr lang="en-US" sz="2000" dirty="0"/>
              <a:t>Triggers:  Reduce Risk of Violent or Nonviolent Criminal Behavior; No Trigger</a:t>
            </a:r>
          </a:p>
          <a:p>
            <a:r>
              <a:rPr lang="en-US" sz="2000" dirty="0"/>
              <a:t>Guidelines:  Conduct further evaluation regarding the nature of the activity, its origins, and risks to others; monitor and control as needed;  evaluate and treat MH symptoms;  evaluate and intervene predisposition to ongoing criminal involvement; minimize risk of involvement in future criminal activity.</a:t>
            </a:r>
          </a:p>
          <a:p>
            <a:r>
              <a:rPr lang="en-US" sz="2000" dirty="0"/>
              <a:t>Additional Resources:  5 publication 1998 - 2006</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41718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88590" y="623222"/>
            <a:ext cx="10414819"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ECONOMIC ISSUES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2505425" y="2020529"/>
            <a:ext cx="7110523" cy="4033796"/>
          </a:xfrm>
          <a:prstGeom prst="rect">
            <a:avLst/>
          </a:prstGeom>
          <a:noFill/>
          <a:ln>
            <a:noFill/>
          </a:ln>
        </p:spPr>
        <p:txBody>
          <a:bodyPr spcFirstLastPara="1" wrap="square" lIns="91425" tIns="45700" rIns="91425" bIns="45700" anchor="t" anchorCtr="0">
            <a:noAutofit/>
          </a:bodyPr>
          <a:lstStyle/>
          <a:p>
            <a:pPr marL="50800" indent="0" algn="ctr">
              <a:buNone/>
            </a:pPr>
            <a:r>
              <a:rPr lang="en-US" sz="3600" dirty="0"/>
              <a:t>PERSONAL FINANCES CAP</a:t>
            </a:r>
          </a:p>
          <a:p>
            <a:pPr marL="50800" indent="0" algn="ctr">
              <a:buNone/>
            </a:pPr>
            <a:r>
              <a:rPr lang="en-US" sz="3600" dirty="0"/>
              <a:t>EDUCATION AND EMPLOYMENT CAP</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99435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dirty="0">
                <a:latin typeface="Century Gothic"/>
                <a:ea typeface="Century Gothic"/>
                <a:cs typeface="Century Gothic"/>
                <a:sym typeface="Century Gothic"/>
              </a:rPr>
              <a:t>BACKGROUND</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2505425" y="1617025"/>
            <a:ext cx="9308031" cy="4437300"/>
          </a:xfrm>
          <a:prstGeom prst="rect">
            <a:avLst/>
          </a:prstGeom>
          <a:noFill/>
          <a:ln>
            <a:noFill/>
          </a:ln>
        </p:spPr>
        <p:txBody>
          <a:bodyPr spcFirstLastPara="1" wrap="square" lIns="91425" tIns="45700" rIns="91425" bIns="45700" anchor="t" anchorCtr="0">
            <a:noAutofit/>
          </a:bodyPr>
          <a:lstStyle/>
          <a:p>
            <a:r>
              <a:rPr lang="en-US" sz="2400" dirty="0"/>
              <a:t>interRAI has developed Clinical Assessment Protocols (CAPs) for use with their assessment instruments.</a:t>
            </a:r>
          </a:p>
          <a:p>
            <a:r>
              <a:rPr lang="en-US" sz="2400" dirty="0"/>
              <a:t>This presentation is an introduction to using the assessment results as a guide for development of a service plan with the individual being assessed.  It will not cover CAPs intended for inpatient settings only.</a:t>
            </a:r>
          </a:p>
          <a:p>
            <a:r>
              <a:rPr lang="en-US" sz="2400" dirty="0"/>
              <a:t>We won’t go through all the slides during the presentation.  The slides provide a high-level summary of the CAPs, which are detailed in manuals available from interRAI.</a:t>
            </a:r>
          </a:p>
          <a:p>
            <a:r>
              <a:rPr lang="en-US" sz="2400" dirty="0"/>
              <a:t>More information can be found at </a:t>
            </a:r>
            <a:r>
              <a:rPr lang="en-US" sz="2400" dirty="0">
                <a:hlinkClick r:id="rId4"/>
              </a:rPr>
              <a:t>www.interRAI.org</a:t>
            </a:r>
            <a:r>
              <a:rPr lang="en-US" sz="2400" dirty="0"/>
              <a:t>, including the purchase of the manuals, both electronic and print versions.</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PERSONAL FINANCES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37072" y="1499037"/>
            <a:ext cx="10205882" cy="4547801"/>
          </a:xfrm>
          <a:prstGeom prst="rect">
            <a:avLst/>
          </a:prstGeom>
          <a:noFill/>
          <a:ln>
            <a:noFill/>
          </a:ln>
        </p:spPr>
        <p:txBody>
          <a:bodyPr spcFirstLastPara="1" wrap="square" lIns="91425" tIns="45700" rIns="91425" bIns="45700" anchor="t" anchorCtr="0">
            <a:noAutofit/>
          </a:bodyPr>
          <a:lstStyle/>
          <a:p>
            <a:r>
              <a:rPr lang="en-US" sz="2000" dirty="0"/>
              <a:t>Issue:  Economic hardship may result from a point-in-time loss of income or may be a persistent problem.  May be related to unemployment, substance abuse, gambling, or exploitation by family.  Severe cognitive impairment may affect ability to manage finances.  May lead to unstable or unsafe housing, inadequate nutrition, depression, and reduced social participation.</a:t>
            </a:r>
          </a:p>
          <a:p>
            <a:r>
              <a:rPr lang="en-US" sz="2000" dirty="0"/>
              <a:t>Goals of Care:  ID barriers to income security; establish short-term support as needed; assist in securing an income and stable housing; ensure that property and finances are secure from abuse; ensure any problems related to substance use or gambling are addressed.</a:t>
            </a:r>
          </a:p>
          <a:p>
            <a:r>
              <a:rPr lang="en-US" sz="2000" dirty="0"/>
              <a:t>Triggers:  Economic Hardship; Inability to Manage Finances; No Trigger</a:t>
            </a:r>
          </a:p>
          <a:p>
            <a:r>
              <a:rPr lang="en-US" sz="2000" dirty="0"/>
              <a:t>Guidelines:  Ensure safety and security; ID causes of and address consequences of financial issues; income; employment; housing and living arrangements; nutritional status; substance use; health conditions, problem gambling; support sound financial decision-making; ID any financial abuse.</a:t>
            </a:r>
          </a:p>
          <a:p>
            <a:r>
              <a:rPr lang="en-US" sz="2000" dirty="0"/>
              <a:t>Additional Resources:  6 publications 1994 - 2007</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830376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EDUCATION AND EMPLOYMENT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210350"/>
            <a:ext cx="10205882" cy="5205198"/>
          </a:xfrm>
          <a:prstGeom prst="rect">
            <a:avLst/>
          </a:prstGeom>
          <a:noFill/>
          <a:ln>
            <a:noFill/>
          </a:ln>
        </p:spPr>
        <p:txBody>
          <a:bodyPr spcFirstLastPara="1" wrap="square" lIns="91425" tIns="45700" rIns="91425" bIns="45700" anchor="t" anchorCtr="0">
            <a:noAutofit/>
          </a:bodyPr>
          <a:lstStyle/>
          <a:p>
            <a:r>
              <a:rPr lang="en-US" sz="2000" dirty="0"/>
              <a:t>Issue:  This CAP focuses on assisting individuals to access, return to, or maintain employment, education, or other meaningful activity as critical steps in recovery, successful rehabilitation, and community integration.  Benefits can address emotional, economic, and relational issues.</a:t>
            </a:r>
          </a:p>
          <a:p>
            <a:r>
              <a:rPr lang="en-US" sz="2000" dirty="0"/>
              <a:t>Goals of Care:  ID strengths and preferences; eliminate barriers to meaningful engagement; reduce risks associated with unemployment or dropping out of school; find meaningful involvement; help the individual develop an increased sense of self-esteem and self-worth; broaden the individual’s social network.</a:t>
            </a:r>
          </a:p>
          <a:p>
            <a:r>
              <a:rPr lang="en-US" sz="2000" dirty="0"/>
              <a:t>Triggers:  Reduce the Risk of Unemployment or Dropping Out of School; Support Employment or Educational Participation; No Trigger</a:t>
            </a:r>
          </a:p>
          <a:p>
            <a:r>
              <a:rPr lang="en-US" sz="2000" dirty="0"/>
              <a:t>Guidelines:  Use strengths-based approach to ID skills and characteristics; help ID barriers to achieving vocational goals; determine functional or physical limitations in performance of daily tasks; help ID personal occupational goals; determine readiness for employment and literacy skills; support MH needs; determine services to support the individual; ID any need for education; explore volunteering</a:t>
            </a:r>
          </a:p>
          <a:p>
            <a:r>
              <a:rPr lang="en-US" sz="2000" dirty="0"/>
              <a:t>Additional Resources:  7 publications 2001 - 2007</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31789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88590" y="623222"/>
            <a:ext cx="10414819"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AUTONOMY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978309" y="1946787"/>
            <a:ext cx="10235380" cy="4033796"/>
          </a:xfrm>
          <a:prstGeom prst="rect">
            <a:avLst/>
          </a:prstGeom>
          <a:noFill/>
          <a:ln>
            <a:noFill/>
          </a:ln>
        </p:spPr>
        <p:txBody>
          <a:bodyPr spcFirstLastPara="1" wrap="square" lIns="91425" tIns="45700" rIns="91425" bIns="45700" anchor="t" anchorCtr="0">
            <a:noAutofit/>
          </a:bodyPr>
          <a:lstStyle/>
          <a:p>
            <a:pPr marL="50800" indent="0" algn="ctr">
              <a:buNone/>
            </a:pPr>
            <a:r>
              <a:rPr lang="en-US" sz="3600" dirty="0"/>
              <a:t>CONTROL INTERVENTIONS CAP (in-patient only)</a:t>
            </a:r>
          </a:p>
          <a:p>
            <a:pPr marL="50800" indent="0" algn="ctr">
              <a:buNone/>
            </a:pPr>
            <a:r>
              <a:rPr lang="en-US" sz="3600" dirty="0"/>
              <a:t>MEDICATION MANAGEMENT AND ADHERENCE CAP</a:t>
            </a:r>
          </a:p>
          <a:p>
            <a:pPr marL="50800" indent="0" algn="ctr">
              <a:buNone/>
            </a:pPr>
            <a:r>
              <a:rPr lang="en-US" sz="3600" dirty="0"/>
              <a:t>REHOSPITALIZATION CAP</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43669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0" y="593725"/>
            <a:ext cx="12219039"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MEDICATION MGMT &amp; ADHERENCE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519085" y="1210350"/>
            <a:ext cx="10205882" cy="4437300"/>
          </a:xfrm>
          <a:prstGeom prst="rect">
            <a:avLst/>
          </a:prstGeom>
          <a:noFill/>
          <a:ln>
            <a:noFill/>
          </a:ln>
        </p:spPr>
        <p:txBody>
          <a:bodyPr spcFirstLastPara="1" wrap="square" lIns="91425" tIns="45700" rIns="91425" bIns="45700" anchor="t" anchorCtr="0">
            <a:noAutofit/>
          </a:bodyPr>
          <a:lstStyle/>
          <a:p>
            <a:r>
              <a:rPr lang="en-US" sz="2000" dirty="0"/>
              <a:t>Issue:  The primary concern of this CAP is the clinical benefit derived from the medication and not merely the issue of adherence.  Considerations include overall response to the medication; any adverse side effects; therapeutic effectiveness; and the individual’s values, preferences, choices, barriers, and specific functioning levels.</a:t>
            </a:r>
          </a:p>
          <a:p>
            <a:r>
              <a:rPr lang="en-US" sz="2000" dirty="0"/>
              <a:t>Goals of Care:  Stabilize medical and MH concerns; eliminate or reduce concerns about medication; implement a medication regimen that increases likelihood of adherence; support safe use and independent management of medication with assistance as needed; reduce the risk of relapse and hospital admissions.</a:t>
            </a:r>
          </a:p>
          <a:p>
            <a:r>
              <a:rPr lang="en-US" sz="2000" dirty="0"/>
              <a:t>Triggers:  Problems with Medication Management and Adherence Related to Cognitive Deficits and Positive Symptoms; Having Previously Stopped Taking Medication Due to Side Effects; No Trigger</a:t>
            </a:r>
          </a:p>
          <a:p>
            <a:r>
              <a:rPr lang="en-US" sz="2000" dirty="0"/>
              <a:t>Guidelines:  Assess nonadherence for nature, contributing factors, and specific issues; implement interventions that are psycho-affective, educational, behavioral, cognitive, socioenvironmental, or legal.</a:t>
            </a:r>
          </a:p>
          <a:p>
            <a:r>
              <a:rPr lang="en-US" sz="2000" dirty="0"/>
              <a:t>Additional Resources:  8 publications 2000 - 2008</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86285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REHOSPITALIZATION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578078" y="1336806"/>
            <a:ext cx="10205882" cy="4665788"/>
          </a:xfrm>
          <a:prstGeom prst="rect">
            <a:avLst/>
          </a:prstGeom>
          <a:noFill/>
          <a:ln>
            <a:noFill/>
          </a:ln>
        </p:spPr>
        <p:txBody>
          <a:bodyPr spcFirstLastPara="1" wrap="square" lIns="91425" tIns="45700" rIns="91425" bIns="45700" anchor="t" anchorCtr="0">
            <a:noAutofit/>
          </a:bodyPr>
          <a:lstStyle/>
          <a:p>
            <a:r>
              <a:rPr lang="en-US" sz="2000" dirty="0"/>
              <a:t>Issue:  Rehospitalization might increase a sense of stigmatization and reduce the individual’s confidence regarding recovery.  May result from MH symptoms, lack of informal supports, functional deficits, or poor quality of care.</a:t>
            </a:r>
          </a:p>
          <a:p>
            <a:r>
              <a:rPr lang="en-US" sz="2000" dirty="0"/>
              <a:t>Goals of Care:  Minimize specific MH symptoms; develop and implement a recovery support plan and crisis-management plan; engage in a coordinated and comprehensive MH program; maintain community residence.</a:t>
            </a:r>
          </a:p>
          <a:p>
            <a:r>
              <a:rPr lang="en-US" sz="2000" dirty="0"/>
              <a:t>Triggers:  High Risk – 3+ hospitalizations in 2 years and one additional characteristic; Moderate Risk – 1-2 hospitalizations in 2 years and one additional characteristic; No Trigger</a:t>
            </a:r>
          </a:p>
          <a:p>
            <a:r>
              <a:rPr lang="en-US" sz="2000" dirty="0"/>
              <a:t>Guidelines:  Perform a comprehensive review of MH status, MH services and interventions, characteristics of the individual’s environment and community; ID challenges, MH issues, social and family ties, community support, and past hospitalizations;  address challenges and unresolved issues, ensure a personal safety plan, arrange community supports and services, promote psycho-education, address social environment issues.</a:t>
            </a:r>
          </a:p>
          <a:p>
            <a:r>
              <a:rPr lang="en-US" sz="2000" dirty="0"/>
              <a:t>Additional Resources:  2 publications 1998 - 1999</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55028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88590" y="623222"/>
            <a:ext cx="10414819"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HEALTH PROMOTION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978309" y="1646522"/>
            <a:ext cx="10235380" cy="4033796"/>
          </a:xfrm>
          <a:prstGeom prst="rect">
            <a:avLst/>
          </a:prstGeom>
          <a:noFill/>
          <a:ln>
            <a:noFill/>
          </a:ln>
        </p:spPr>
        <p:txBody>
          <a:bodyPr spcFirstLastPara="1" wrap="square" lIns="91425" tIns="45700" rIns="91425" bIns="45700" anchor="t" anchorCtr="0">
            <a:noAutofit/>
          </a:bodyPr>
          <a:lstStyle/>
          <a:p>
            <a:pPr marL="50800" indent="0" algn="ctr">
              <a:buNone/>
            </a:pPr>
            <a:r>
              <a:rPr lang="en-US" sz="3600" dirty="0"/>
              <a:t>SMOKING CAP</a:t>
            </a:r>
          </a:p>
          <a:p>
            <a:pPr marL="50800" indent="0" algn="ctr">
              <a:buNone/>
            </a:pPr>
            <a:r>
              <a:rPr lang="en-US" sz="3600" dirty="0"/>
              <a:t>SUBSTANCE USE CAP</a:t>
            </a:r>
          </a:p>
          <a:p>
            <a:pPr marL="50800" indent="0" algn="ctr">
              <a:buNone/>
            </a:pPr>
            <a:r>
              <a:rPr lang="en-US" sz="3600" dirty="0"/>
              <a:t>WEIGHT MANAGEMENT CAP</a:t>
            </a:r>
          </a:p>
          <a:p>
            <a:pPr marL="50800" indent="0" algn="ctr">
              <a:buNone/>
            </a:pPr>
            <a:r>
              <a:rPr lang="en-US" sz="3600" dirty="0"/>
              <a:t>EXERCISE CAP</a:t>
            </a:r>
          </a:p>
          <a:p>
            <a:pPr marL="50800" indent="0" algn="ctr">
              <a:buNone/>
            </a:pPr>
            <a:r>
              <a:rPr lang="en-US" sz="3600" dirty="0"/>
              <a:t>SLEEP DISTURBANCE CAP</a:t>
            </a:r>
          </a:p>
          <a:p>
            <a:pPr marL="50800" indent="0" algn="ctr">
              <a:buNone/>
            </a:pPr>
            <a:r>
              <a:rPr lang="en-US" sz="3600" dirty="0"/>
              <a:t>PAIN CAP</a:t>
            </a:r>
          </a:p>
          <a:p>
            <a:pPr marL="50800" indent="0" algn="ctr">
              <a:buNone/>
            </a:pPr>
            <a:r>
              <a:rPr lang="en-US" sz="3600" dirty="0"/>
              <a:t>FALLS CAP</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45811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SMOKING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Leading worldwide cause of preventable illness and premature mortality.  Addictive so there are withdrawal symptoms.  Sometimes is a form of self-medication.</a:t>
            </a:r>
          </a:p>
          <a:p>
            <a:r>
              <a:rPr lang="en-US" sz="2000" dirty="0"/>
              <a:t>Goals of Care:  Manage smoking withdrawal symptoms; education about benefits of smoking cessation; promote willingness and readiness for smoking cessation; reduce or stop smoking.</a:t>
            </a:r>
          </a:p>
          <a:p>
            <a:r>
              <a:rPr lang="en-US" sz="2000" dirty="0"/>
              <a:t>Triggers:  Manage Withdrawal Symptoms; Encourage Smoking Cessation or Reduction; No Trigger</a:t>
            </a:r>
          </a:p>
          <a:p>
            <a:r>
              <a:rPr lang="en-US" sz="2000" dirty="0"/>
              <a:t>Guidelines:  Encourage sustained abstinence; strategies to encourage and support tobacco cessation or reduction; strategies for those not willing or ready to change behavior; considerations of the environment and other treatment considerations.</a:t>
            </a:r>
          </a:p>
          <a:p>
            <a:r>
              <a:rPr lang="en-US" sz="2000" dirty="0"/>
              <a:t>Additional Resources:  8 publications 2006 - 2009</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630754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SUBSTANCE USE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4" y="1446323"/>
            <a:ext cx="10205882" cy="4703753"/>
          </a:xfrm>
          <a:prstGeom prst="rect">
            <a:avLst/>
          </a:prstGeom>
          <a:noFill/>
          <a:ln>
            <a:noFill/>
          </a:ln>
        </p:spPr>
        <p:txBody>
          <a:bodyPr spcFirstLastPara="1" wrap="square" lIns="91425" tIns="45700" rIns="91425" bIns="45700" anchor="t" anchorCtr="0">
            <a:noAutofit/>
          </a:bodyPr>
          <a:lstStyle/>
          <a:p>
            <a:r>
              <a:rPr lang="en-US" sz="2000" dirty="0"/>
              <a:t>Issue:  When combined with mental illness, substance use can interfere with participation in a rehab or recovery program and can reduce the effectiveness of treatments and interventions.  Includes the misuse of prescribed and over-the-counter medications.  Consider social and behavioral indicators of problematic use.</a:t>
            </a:r>
          </a:p>
          <a:p>
            <a:r>
              <a:rPr lang="en-US" sz="2000" dirty="0"/>
              <a:t>Goals of Care:  Determine readiness to change behaviors; help develop a recovery path to decrease or eliminate problematic substance use; prevent adverse effects of substance use and withdrawal; provide education; strengthen social ties and remove social and economic barriers</a:t>
            </a:r>
          </a:p>
          <a:p>
            <a:r>
              <a:rPr lang="en-US" sz="2000" dirty="0"/>
              <a:t>Triggers:  Current Problematic Substance Use; Prior History of Problematic Substance Use; No Trigger</a:t>
            </a:r>
          </a:p>
          <a:p>
            <a:r>
              <a:rPr lang="en-US" sz="2000" dirty="0"/>
              <a:t>Guidelines:  Assess for withdrawal symptoms, degree of dependency and patterns of use; evaluate motivation for change; evaluate social, economic, psychological, and medical issues; referral to specialist or program, harm reduction, involvement of others, education.</a:t>
            </a:r>
          </a:p>
          <a:p>
            <a:r>
              <a:rPr lang="en-US" sz="2000" dirty="0"/>
              <a:t>Additional Resources:  4 publications 1986 - 2006</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787935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WEIGHT MANAGEMENT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401097"/>
            <a:ext cx="10205882" cy="4653228"/>
          </a:xfrm>
          <a:prstGeom prst="rect">
            <a:avLst/>
          </a:prstGeom>
          <a:noFill/>
          <a:ln>
            <a:noFill/>
          </a:ln>
        </p:spPr>
        <p:txBody>
          <a:bodyPr spcFirstLastPara="1" wrap="square" lIns="91425" tIns="45700" rIns="91425" bIns="45700" anchor="t" anchorCtr="0">
            <a:noAutofit/>
          </a:bodyPr>
          <a:lstStyle/>
          <a:p>
            <a:r>
              <a:rPr lang="en-US" sz="2000" dirty="0"/>
              <a:t>Issue:  Weight management can be complex and multifactorial.  Obesity can have profound effects on physical health, self-esteem, well-being, and quality of life.  This CAP IDs factors associated with unhealthy weights and offers interventions to reduce the effects of altered body composition.</a:t>
            </a:r>
          </a:p>
          <a:p>
            <a:r>
              <a:rPr lang="en-US" sz="2000" dirty="0"/>
              <a:t>Goals of Care:  ID underlying causes of problems; address acute MH and medical conditions that complicate weight management; review impact and appropriateness of medication; provide education and counseling around healthy eating and lifestyles; achieve and maintain a health weight.</a:t>
            </a:r>
          </a:p>
          <a:p>
            <a:r>
              <a:rPr lang="en-US" sz="2000" dirty="0"/>
              <a:t>Triggers:  Body Composition; Problematic Eating Behaviors; No Trigger</a:t>
            </a:r>
          </a:p>
          <a:p>
            <a:r>
              <a:rPr lang="en-US" sz="2000" dirty="0"/>
              <a:t>Guidelines:  ID and address any acute MH symptoms and immediate health concerns to ensure safety; review eating patterns, medications and patterns of physical activity; ID potential lifestyle changes; evaluate role of financial resources, medication side effects, MH and substance use; determine readiness to change behaviors; promote peer support.</a:t>
            </a:r>
          </a:p>
          <a:p>
            <a:r>
              <a:rPr lang="en-US" sz="2000" dirty="0"/>
              <a:t>Additional Resources:  5 publications 2004 - 2009</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588882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EXERCISE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Physical exercise is important for optimal health and functioning.  This CAP identifies individuals who are physically inactive and aims to assist them in modifying factors that prevent achieving an appropriate level of exercise.</a:t>
            </a:r>
          </a:p>
          <a:p>
            <a:r>
              <a:rPr lang="en-US" sz="2000" dirty="0"/>
              <a:t>Goals of Care:  ID and understand the reasons for low physical activity; increase knowledge and confidence in exercise; establish a fitness program; increase hours of physical activity; improve energy level, confidence, self-awareness, and overall sense of well-being.</a:t>
            </a:r>
          </a:p>
          <a:p>
            <a:r>
              <a:rPr lang="en-US" sz="2000" dirty="0"/>
              <a:t>Triggers:  Increase Physical Activity Among Individuals Capable of Being Active; Increase Physical Activity but Consider Limitations of a Health Condition; No Trigger</a:t>
            </a:r>
          </a:p>
          <a:p>
            <a:r>
              <a:rPr lang="en-US" sz="2000" dirty="0"/>
              <a:t>Guidelines:  Address personal choices; ID causes and consequences of physical inactivity; address nutrition; consider MH issues as a cause of inactivity; aging and physical co-morbidities; substance use and co-morbid disorders; sleep deprivation; medication side effects; physical fitness programs; walking; behavior modification; intervention and support.</a:t>
            </a:r>
          </a:p>
          <a:p>
            <a:r>
              <a:rPr lang="en-US" sz="2000" dirty="0"/>
              <a:t>Additional Resources:  2 publications 2001 - 2009</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95580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6" name="Google Shape;96;p14"/>
          <p:cNvSpPr txBox="1">
            <a:spLocks noGrp="1"/>
          </p:cNvSpPr>
          <p:nvPr>
            <p:ph type="body" idx="1"/>
          </p:nvPr>
        </p:nvSpPr>
        <p:spPr>
          <a:xfrm>
            <a:off x="1297857" y="501445"/>
            <a:ext cx="10894143" cy="5796115"/>
          </a:xfrm>
          <a:prstGeom prst="rect">
            <a:avLst/>
          </a:prstGeom>
          <a:noFill/>
          <a:ln>
            <a:noFill/>
          </a:ln>
        </p:spPr>
        <p:txBody>
          <a:bodyPr spcFirstLastPara="1" wrap="square" lIns="91425" tIns="45700" rIns="91425" bIns="45700" anchor="t" anchorCtr="0">
            <a:noAutofit/>
          </a:bodyPr>
          <a:lstStyle/>
          <a:p>
            <a:r>
              <a:rPr lang="en-US" sz="2400" dirty="0"/>
              <a:t>CAPs were developed as part of a multiyear, international collaborative research effort based on best practice guidelines and extensive analyses of interRAI assessment results.</a:t>
            </a:r>
          </a:p>
          <a:p>
            <a:r>
              <a:rPr lang="en-US" sz="2400" dirty="0"/>
              <a:t>CAPs are triggered for at least two types of individuals:</a:t>
            </a:r>
          </a:p>
          <a:p>
            <a:pPr lvl="1"/>
            <a:r>
              <a:rPr lang="en-US" dirty="0"/>
              <a:t>Those likely to experience improvements in a particular domain with appropriate support</a:t>
            </a:r>
          </a:p>
          <a:p>
            <a:pPr lvl="1"/>
            <a:r>
              <a:rPr lang="en-US" dirty="0"/>
              <a:t>Those at elevated risk of further setbacks if action is not taken</a:t>
            </a:r>
          </a:p>
          <a:p>
            <a:r>
              <a:rPr lang="en-US" sz="2400" dirty="0"/>
              <a:t>Decision-making should be collaborative and inclusive of the individual’s perspective and should aim to enhance the individual’s quality of life and independence as fully as possible.</a:t>
            </a:r>
          </a:p>
          <a:p>
            <a:r>
              <a:rPr lang="en-US" sz="2400" dirty="0"/>
              <a:t>Use the team process to identify priorities for goals of care.</a:t>
            </a:r>
          </a:p>
          <a:p>
            <a:r>
              <a:rPr lang="en-US" sz="2400" dirty="0"/>
              <a:t>An individual’s priorities may be identified through a CAP or through other means.</a:t>
            </a:r>
          </a:p>
          <a:p>
            <a:r>
              <a:rPr lang="en-US" sz="2400" dirty="0"/>
              <a:t>The CAPs aim to link the assessment findings to interventions, services, and support strategies that have been demonstrated to be effective.</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894197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SLEEP DISTURBANCE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578078" y="1366302"/>
            <a:ext cx="10205882" cy="4739530"/>
          </a:xfrm>
          <a:prstGeom prst="rect">
            <a:avLst/>
          </a:prstGeom>
          <a:noFill/>
          <a:ln>
            <a:noFill/>
          </a:ln>
        </p:spPr>
        <p:txBody>
          <a:bodyPr spcFirstLastPara="1" wrap="square" lIns="91425" tIns="45700" rIns="91425" bIns="45700" anchor="t" anchorCtr="0">
            <a:noAutofit/>
          </a:bodyPr>
          <a:lstStyle/>
          <a:p>
            <a:r>
              <a:rPr lang="en-US" sz="2000" dirty="0"/>
              <a:t>Issue:  Sleep disturbance impairs quality of life as well as many areas of physical function.  This CAP aims to ID factors to consider in any situation where sleeping problems arise.  The reciprocal relationship between sleep disturbance and health can result in a rapid downward spiral in the individual’s mental and physical well-being, if not addressed.</a:t>
            </a:r>
          </a:p>
          <a:p>
            <a:r>
              <a:rPr lang="en-US" sz="2000" dirty="0"/>
              <a:t>Goals of Care:  Address underlying causes of the sleep disturbance; decrease frequency and severity of interrupted sleep; improve the quality and quantity of sleep; prevent relapse of sleep problems; reverse insomnia-related morbidities; reduce the risk of accidental injury.</a:t>
            </a:r>
          </a:p>
          <a:p>
            <a:r>
              <a:rPr lang="en-US" sz="2000" dirty="0"/>
              <a:t>Triggers:  Current Sleep Disturbance and Severe Cognitive Impairment; Current Sleep Disturbance and No Worse Than Moderate Cognitive Impairment; No Trigger</a:t>
            </a:r>
          </a:p>
          <a:p>
            <a:r>
              <a:rPr lang="en-US" sz="2000" dirty="0"/>
              <a:t>Guidelines:  Consider nature of the sleep disturbance and potential causes of sleep disturbances; ID potential interventions, e.g., sleep hygiene, behavioral therapies, complementary and alternative therapies, oral appliances, respiratory equipment, sleep disorder surgery; sleep medications.</a:t>
            </a:r>
          </a:p>
          <a:p>
            <a:r>
              <a:rPr lang="en-US" sz="2000" dirty="0"/>
              <a:t>Additional Resources:  3 publications 1993 - 2010</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626726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PAIN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150374"/>
            <a:ext cx="10205882" cy="5113901"/>
          </a:xfrm>
          <a:prstGeom prst="rect">
            <a:avLst/>
          </a:prstGeom>
          <a:noFill/>
          <a:ln>
            <a:noFill/>
          </a:ln>
        </p:spPr>
        <p:txBody>
          <a:bodyPr spcFirstLastPara="1" wrap="square" lIns="91425" tIns="45700" rIns="91425" bIns="45700" anchor="t" anchorCtr="0">
            <a:noAutofit/>
          </a:bodyPr>
          <a:lstStyle/>
          <a:p>
            <a:r>
              <a:rPr lang="en-US" sz="2000" dirty="0"/>
              <a:t>Issue:  Reported pain should be considered an important quality-of-life problem that should always be given a high priority in plan development.  It is the physical and emotional response to pain and its associated consequences that varies from person to person, not the pain per se.  Work with the individual and family members to ID approaches to control the impact of pain.</a:t>
            </a:r>
          </a:p>
          <a:p>
            <a:r>
              <a:rPr lang="en-US" sz="2000" dirty="0"/>
              <a:t>Goals of Care:  ID the etiology of the pain and manage it with the most effective treatment modalities; assess risk for and minimize or prevent adverse outcomes related to use of pain medication; increase the individual’s understanding of the relationship of pain to somatic and psychological problems; monitor response to treatment and adverse effects.</a:t>
            </a:r>
          </a:p>
          <a:p>
            <a:r>
              <a:rPr lang="en-US" sz="2000" dirty="0"/>
              <a:t>Triggers:  High Priority – pain that is severe, horrible, or excruciating; Moderate Priority – daily mild or moderate pain; No Trigger</a:t>
            </a:r>
          </a:p>
          <a:p>
            <a:r>
              <a:rPr lang="en-US" sz="2000" dirty="0"/>
              <a:t>Guidelines:  Ensure there is not an acute medical condition causing the pain; consider co-morbid physical health problems or psychopathology; conduct a thorough assessment of the pain; ID and implement pharmacological or nonpharmacological pain management interventions; evaluate ongoing effectiveness of interventions.</a:t>
            </a:r>
          </a:p>
          <a:p>
            <a:r>
              <a:rPr lang="en-US" sz="2000" dirty="0"/>
              <a:t>Additional Resources:  5 publications 1999 - 2007</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64733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FALLS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While typically an issue for older adults, recent studies have shown psychotropic medications to be associated with an increased risk of falls even in younger individuals.  Effectively addressing any risk of falls is an important priority in supporting an individual’s autonomy and community integration.</a:t>
            </a:r>
          </a:p>
          <a:p>
            <a:r>
              <a:rPr lang="en-US" sz="2000" dirty="0"/>
              <a:t>Goals of Care:  Minimize the impact of risk factor for falls; prevent future falls; reduce fear of falling as a barrier to physical activity and community engagement.</a:t>
            </a:r>
          </a:p>
          <a:p>
            <a:r>
              <a:rPr lang="en-US" sz="2000" dirty="0"/>
              <a:t>Triggers:  High Risk – multiple prior falls; Moderate Risk – one previous fall; No Trigger</a:t>
            </a:r>
          </a:p>
          <a:p>
            <a:r>
              <a:rPr lang="en-US" sz="2000" dirty="0"/>
              <a:t>Guidelines:  Initial priority is improving safety; understand previous falls; review medications; assess physical performance; ID any vision problems; ID any neurological and cognitive problems; review any cardiorespiratory problems; ID any environmental factors</a:t>
            </a:r>
          </a:p>
          <a:p>
            <a:r>
              <a:rPr lang="en-US" sz="2000" dirty="0"/>
              <a:t>Additional Resources:  4 publications 2001 - 2010</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018184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lvl="0">
              <a:buSzPts val="1100"/>
            </a:pPr>
            <a:r>
              <a:rPr lang="en-US" sz="4800" dirty="0"/>
              <a:t>ISSUES COVERED BY interRAI </a:t>
            </a:r>
            <a:r>
              <a:rPr lang="en-US" sz="4800" dirty="0" err="1"/>
              <a:t>ChYMH</a:t>
            </a:r>
            <a:r>
              <a:rPr lang="en-US" sz="4800" dirty="0"/>
              <a:t>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430595" y="1617025"/>
            <a:ext cx="9320980" cy="4437300"/>
          </a:xfrm>
          <a:prstGeom prst="rect">
            <a:avLst/>
          </a:prstGeom>
          <a:noFill/>
          <a:ln>
            <a:noFill/>
          </a:ln>
        </p:spPr>
        <p:txBody>
          <a:bodyPr spcFirstLastPara="1" wrap="square" lIns="91425" tIns="45700" rIns="91425" bIns="45700" anchor="t" anchorCtr="0">
            <a:noAutofit/>
          </a:bodyPr>
          <a:lstStyle/>
          <a:p>
            <a:pPr marL="50800" indent="0" algn="ctr">
              <a:buNone/>
            </a:pPr>
            <a:r>
              <a:rPr lang="en-US" sz="4800" dirty="0"/>
              <a:t>Safety</a:t>
            </a:r>
          </a:p>
          <a:p>
            <a:pPr marL="50800" indent="0" algn="ctr">
              <a:buNone/>
            </a:pPr>
            <a:r>
              <a:rPr lang="en-US" sz="4800" dirty="0"/>
              <a:t>Family Life &amp; Social Integration</a:t>
            </a:r>
          </a:p>
          <a:p>
            <a:pPr marL="50800" indent="0" algn="ctr">
              <a:buNone/>
            </a:pPr>
            <a:r>
              <a:rPr lang="en-US" sz="4800" dirty="0"/>
              <a:t>Functional Status</a:t>
            </a:r>
          </a:p>
          <a:p>
            <a:pPr marL="50800" indent="0" algn="ctr">
              <a:buNone/>
            </a:pPr>
            <a:r>
              <a:rPr lang="en-US" sz="4800" dirty="0"/>
              <a:t>Health Promotion</a:t>
            </a:r>
          </a:p>
          <a:p>
            <a:pPr marL="50800" indent="0" algn="ctr">
              <a:buNone/>
            </a:pPr>
            <a:r>
              <a:rPr lang="en-US" sz="4800" dirty="0"/>
              <a:t>Services &amp; Supports</a:t>
            </a:r>
          </a:p>
          <a:p>
            <a:pPr marL="0" marR="0" lvl="0" indent="0" algn="ctr"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70581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88590" y="623222"/>
            <a:ext cx="10414819"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SAFETY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978309" y="1646522"/>
            <a:ext cx="10235380" cy="4033796"/>
          </a:xfrm>
          <a:prstGeom prst="rect">
            <a:avLst/>
          </a:prstGeom>
          <a:noFill/>
          <a:ln>
            <a:noFill/>
          </a:ln>
        </p:spPr>
        <p:txBody>
          <a:bodyPr spcFirstLastPara="1" wrap="square" lIns="91425" tIns="45700" rIns="91425" bIns="45700" anchor="t" anchorCtr="0">
            <a:noAutofit/>
          </a:bodyPr>
          <a:lstStyle/>
          <a:p>
            <a:pPr marL="50800" indent="0" algn="ctr">
              <a:buNone/>
            </a:pPr>
            <a:r>
              <a:rPr lang="en-US" sz="3600" dirty="0"/>
              <a:t>CONTROL INTERVENTIONS CAP (in-patient only)</a:t>
            </a:r>
          </a:p>
          <a:p>
            <a:pPr marL="50800" indent="0" algn="ctr">
              <a:buNone/>
            </a:pPr>
            <a:r>
              <a:rPr lang="en-US" sz="3600" dirty="0"/>
              <a:t>CRIMINALITY PREVENTION CAP</a:t>
            </a:r>
          </a:p>
          <a:p>
            <a:pPr marL="50800" indent="0" algn="ctr">
              <a:buNone/>
            </a:pPr>
            <a:r>
              <a:rPr lang="en-US" sz="3600" dirty="0"/>
              <a:t>HARM TO OTHERS CAP</a:t>
            </a:r>
          </a:p>
          <a:p>
            <a:pPr marL="50800" indent="0" algn="ctr">
              <a:buNone/>
            </a:pPr>
            <a:r>
              <a:rPr lang="en-US" sz="3600" dirty="0"/>
              <a:t>HAZARDOUS FIRE INVOLVEMENT  CAP</a:t>
            </a:r>
          </a:p>
          <a:p>
            <a:pPr marL="50800" indent="0" algn="ctr">
              <a:buNone/>
            </a:pPr>
            <a:r>
              <a:rPr lang="en-US" sz="3600" dirty="0"/>
              <a:t>SEXUAL BEHAVIOR CAP</a:t>
            </a:r>
          </a:p>
          <a:p>
            <a:pPr marL="50800" indent="0" algn="ctr">
              <a:buNone/>
            </a:pPr>
            <a:r>
              <a:rPr lang="en-US" sz="3600" dirty="0"/>
              <a:t>SUCIDALITY &amp; PURPOSEFUL SELF-HARM CAP</a:t>
            </a:r>
          </a:p>
          <a:p>
            <a:pPr marL="50800" indent="0" algn="ctr">
              <a:buNone/>
            </a:pPr>
            <a:r>
              <a:rPr lang="en-US" sz="3600" dirty="0"/>
              <a:t>TRAUMATIC LIFE EVENTS CAP</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016005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CRIMINALITY PREVENTION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371599"/>
            <a:ext cx="10205882" cy="4682725"/>
          </a:xfrm>
          <a:prstGeom prst="rect">
            <a:avLst/>
          </a:prstGeom>
          <a:noFill/>
          <a:ln>
            <a:noFill/>
          </a:ln>
        </p:spPr>
        <p:txBody>
          <a:bodyPr spcFirstLastPara="1" wrap="square" lIns="91425" tIns="45700" rIns="91425" bIns="45700" anchor="t" anchorCtr="0">
            <a:noAutofit/>
          </a:bodyPr>
          <a:lstStyle/>
          <a:p>
            <a:r>
              <a:rPr lang="en-US" sz="2000" dirty="0"/>
              <a:t>Issue:  Adults who commit serious offenses often had early childhood experiences that placed them at risk for criminal involvement.  Risk factors for involvement in criminality encompass multiple domains – individual, family and societal.</a:t>
            </a:r>
          </a:p>
          <a:p>
            <a:r>
              <a:rPr lang="en-US" sz="2000" dirty="0"/>
              <a:t>Goals of Care:  Help the individual envision a life without criminal involvement; address individual risk and protective factors; promote academic success and community and school involvement; strengthen the individual’s social skills and encourage positive peer relationships; aid caregivers in adequately monitoring and supervising the individual.</a:t>
            </a:r>
          </a:p>
          <a:p>
            <a:r>
              <a:rPr lang="en-US" sz="2000" dirty="0"/>
              <a:t>Trigger:  Any expressions supportive of criminal activity, stealing, or violence to others</a:t>
            </a:r>
          </a:p>
          <a:p>
            <a:r>
              <a:rPr lang="en-US" sz="2000" dirty="0"/>
              <a:t>Guidelines:  Refer for treatment if serious psychiatric symptoms are evident; refer to protective services if there are signs of abuse, neglect, lack of supervision, or exposure to family violence; use other CAPs if violent, aggressive or inappropriate sexual behaviors are present; gain an understanding of behaviors, background, and motivations; engage the individual and caregivers; facilitate support from community and school resources; specific strategies for stealing and gang participation; refer to evidence-based care.</a:t>
            </a:r>
          </a:p>
          <a:p>
            <a:r>
              <a:rPr lang="en-US" sz="2000" dirty="0"/>
              <a:t>Additional Resources:  5 resources 2010 - 2013</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243893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HARM TO OTHERS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Individual, social, family, and environment factors are associated with harmful behaviors.  With age, harmful behaviors tend to become more calculative and planned.  Physical aggression generally provokes immediate concern and is one of the most common reasons for young individuals to be referred for MH services.</a:t>
            </a:r>
          </a:p>
          <a:p>
            <a:r>
              <a:rPr lang="en-US" sz="2000" dirty="0"/>
              <a:t>Goals of Care:  Ensure safety; prevent escalation or recurrence of harm; minimize the need for control intervention; reduce the risk of harm to others.</a:t>
            </a:r>
          </a:p>
          <a:p>
            <a:r>
              <a:rPr lang="en-US" sz="2000" dirty="0"/>
              <a:t>Triggers:  Immediate Intervention – CY-RHO 5-6 or CY-RHO 3-4 and Impulsivity &gt;1; Prevention – CY-RHO 3-4 and Impulsivity 0-1; No Trigger</a:t>
            </a:r>
          </a:p>
          <a:p>
            <a:r>
              <a:rPr lang="en-US" sz="2000" dirty="0"/>
              <a:t>Guidelines:  Interventions for acute physical aggression to ensure immediate safety of all concerned; debriefing; assessment of incident; assessment of harmful behavior; treatment planning; cognitive-behavioral psychosocial interventions; strategies to address proactive aggression; strategies to address reactive aggression; involvement of family</a:t>
            </a:r>
          </a:p>
          <a:p>
            <a:r>
              <a:rPr lang="en-US" sz="2000" dirty="0"/>
              <a:t>Additional Resources:  4 publications 2010</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275952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65239"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HAZARDOUS FIRE INVOLVEMENT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Includes any unsanctioned or unsafe fire-related behavior.  Early identification and treatment may prevent devastating consequences.  </a:t>
            </a:r>
          </a:p>
          <a:p>
            <a:r>
              <a:rPr lang="en-US" sz="2000" dirty="0"/>
              <a:t>Goals of Care:  Eliminate, decrease, or prevent hazardous fire setting; enhance the individual’s fire safety knowledge and skills; engage support to ensure safety in the home and community.</a:t>
            </a:r>
          </a:p>
          <a:p>
            <a:r>
              <a:rPr lang="en-US" sz="2000" dirty="0"/>
              <a:t>Triggers:  High Risk – engaged in activity in last year and has &gt;1 identified risk factor; Moderate Risk – engaged in activity in last year and has 1 identified risk factor; Low Risk – engaged in activity in last year with no additional risk factor; No Trigger </a:t>
            </a:r>
          </a:p>
          <a:p>
            <a:r>
              <a:rPr lang="en-US" sz="2000" dirty="0"/>
              <a:t>Guidelines:  Evaluate the incident; consider interventions based on the identified risk; support caregivers to encourage safety at home or in residential facilities; engage the individual; use evidence-based care.</a:t>
            </a:r>
          </a:p>
          <a:p>
            <a:r>
              <a:rPr lang="en-US" sz="2000" dirty="0"/>
              <a:t>Additional Resources:  4 publications 2004 - 2012</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600583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SEXUAL BEHAVIOR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445343" y="1381049"/>
            <a:ext cx="10589341" cy="4592047"/>
          </a:xfrm>
          <a:prstGeom prst="rect">
            <a:avLst/>
          </a:prstGeom>
          <a:noFill/>
          <a:ln>
            <a:noFill/>
          </a:ln>
        </p:spPr>
        <p:txBody>
          <a:bodyPr spcFirstLastPara="1" wrap="square" lIns="91425" tIns="45700" rIns="91425" bIns="45700" anchor="t" anchorCtr="0">
            <a:noAutofit/>
          </a:bodyPr>
          <a:lstStyle/>
          <a:p>
            <a:r>
              <a:rPr lang="en-US" sz="2000" dirty="0"/>
              <a:t>Issue:  Distinguish problematic, potentially harmful sexual behavior by children and youth from developmentally appropriate curiosity.  In may cases problematic behavior can be redirected with clear and direct instruction.  Help the individual understand what is respectful and appropriate.</a:t>
            </a:r>
          </a:p>
          <a:p>
            <a:r>
              <a:rPr lang="en-US" sz="2000" dirty="0"/>
              <a:t>Goals of Care:  Establish appropriate limits and boundaries; ensure that the individual understands rules and appropriate behavior for age, development, and culture; provide opportunities for the individual to practice newly acquired appropriate and socially acceptable behaviors; foster support and safety within the home, peer group, and community.</a:t>
            </a:r>
          </a:p>
          <a:p>
            <a:r>
              <a:rPr lang="en-US" sz="2000" dirty="0"/>
              <a:t>Trigger:  Engagement in one or more of five identified situations</a:t>
            </a:r>
          </a:p>
          <a:p>
            <a:r>
              <a:rPr lang="en-US" sz="2000" dirty="0"/>
              <a:t>Guidelines:  Ensure safety; respond to the behavior appropriately; report any harm by the individual; assess for history of being sexually abused; ID and understand the reasons for the behavior through a professional assessment; implement individualized, developmentally sensitive interventions; promote health sexual development.</a:t>
            </a:r>
          </a:p>
          <a:p>
            <a:r>
              <a:rPr lang="en-US" sz="2000" dirty="0"/>
              <a:t>Additional Resources:  5 publications 2010 - 2012</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863424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0" y="593725"/>
            <a:ext cx="121920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500" b="0" i="0" u="none" strike="noStrike" cap="none" dirty="0">
                <a:solidFill>
                  <a:schemeClr val="dk1"/>
                </a:solidFill>
                <a:latin typeface="Century Gothic"/>
                <a:ea typeface="Century Gothic"/>
                <a:cs typeface="Century Gothic"/>
                <a:sym typeface="Century Gothic"/>
              </a:rPr>
              <a:t>SUICIDALITY &amp; PURPOSEFUL SELF-HARM CAP</a:t>
            </a:r>
            <a:endParaRPr sz="45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592826" y="1210350"/>
            <a:ext cx="10205882" cy="4437300"/>
          </a:xfrm>
          <a:prstGeom prst="rect">
            <a:avLst/>
          </a:prstGeom>
          <a:noFill/>
          <a:ln>
            <a:noFill/>
          </a:ln>
        </p:spPr>
        <p:txBody>
          <a:bodyPr spcFirstLastPara="1" wrap="square" lIns="91425" tIns="45700" rIns="91425" bIns="45700" anchor="t" anchorCtr="0">
            <a:noAutofit/>
          </a:bodyPr>
          <a:lstStyle/>
          <a:p>
            <a:r>
              <a:rPr lang="en-US" sz="2000" dirty="0"/>
              <a:t>Issue:  In general, suicidal and self-harming behaviors can be differentiated according to lethality, repetition, and intent.  Suicidal behaviors tend to involve more lethal methods, occur less frequently, and are associated with a higher desire to end life.  The most common reason for self-harming behavior is to alleviate negative affect or arousal.</a:t>
            </a:r>
          </a:p>
          <a:p>
            <a:r>
              <a:rPr lang="en-US" sz="2000" dirty="0"/>
              <a:t>Goals of Care:  Attend to immediate safety needs; reduce the risk of repeated attempts; support recovery through school, family, and community support services; support family and other members of the social network who are distressed by the attempts.</a:t>
            </a:r>
          </a:p>
          <a:p>
            <a:r>
              <a:rPr lang="en-US" sz="2000" dirty="0"/>
              <a:t>Triggers:  High Risk – CY-</a:t>
            </a:r>
            <a:r>
              <a:rPr lang="en-US" sz="2000" dirty="0" err="1"/>
              <a:t>SoS</a:t>
            </a:r>
            <a:r>
              <a:rPr lang="en-US" sz="2000" dirty="0"/>
              <a:t> Scale 5-6; Moderate Risk – CY-</a:t>
            </a:r>
            <a:r>
              <a:rPr lang="en-US" sz="2000" dirty="0" err="1"/>
              <a:t>SoS</a:t>
            </a:r>
            <a:r>
              <a:rPr lang="en-US" sz="2000" dirty="0"/>
              <a:t> Scale 3-4 and Impulsivity &gt;1; No Trigger</a:t>
            </a:r>
          </a:p>
          <a:p>
            <a:r>
              <a:rPr lang="en-US" sz="2000" dirty="0"/>
              <a:t>Guidelines:  If high risk, treat immediately in hospital and ensure immediate safety; if moderate risk, consider hospitalization depending on circumstances;  physical and psychological assessments; determine details of the suicide plan; evaluate additional risk factors; ID and implement psychological, pharmacological, and social interventions; ID strategies to prevent further attempts</a:t>
            </a:r>
          </a:p>
          <a:p>
            <a:r>
              <a:rPr lang="en-US" sz="2000" dirty="0"/>
              <a:t>Additional Resources:  5 publications 2011 - 2013</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35708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0" y="770706"/>
            <a:ext cx="12192000"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TRIGGERS BASED ON MH SCALES AND ALGORITHMS</a:t>
            </a:r>
            <a:endParaRPr lang="en-US"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2269451" y="1983910"/>
            <a:ext cx="9308031" cy="4437300"/>
          </a:xfrm>
          <a:prstGeom prst="rect">
            <a:avLst/>
          </a:prstGeom>
          <a:noFill/>
          <a:ln>
            <a:noFill/>
          </a:ln>
        </p:spPr>
        <p:txBody>
          <a:bodyPr spcFirstLastPara="1" wrap="square" lIns="91425" tIns="45700" rIns="91425" bIns="45700" anchor="t" anchorCtr="0">
            <a:noAutofit/>
          </a:bodyPr>
          <a:lstStyle/>
          <a:p>
            <a:r>
              <a:rPr lang="en-US" sz="2400" dirty="0"/>
              <a:t>Items on the interRAI assessments have been organized into various scales.</a:t>
            </a:r>
          </a:p>
          <a:p>
            <a:r>
              <a:rPr lang="en-US" sz="2400" dirty="0"/>
              <a:t>Some of the CAPs are triggered by how an individual’s results score on these scales.</a:t>
            </a:r>
          </a:p>
          <a:p>
            <a:r>
              <a:rPr lang="en-US" sz="2400" dirty="0"/>
              <a:t>Some scales are straight-forward and easy to calculate.</a:t>
            </a:r>
          </a:p>
          <a:p>
            <a:r>
              <a:rPr lang="en-US" sz="2400" dirty="0"/>
              <a:t>Some algorithms are complex and use a variety of scales.</a:t>
            </a:r>
          </a:p>
          <a:p>
            <a:r>
              <a:rPr lang="en-US" sz="2400" dirty="0"/>
              <a:t>IACP has developed a spreadsheet for each interRAI (CMH and </a:t>
            </a:r>
            <a:r>
              <a:rPr lang="en-US" sz="2400" dirty="0" err="1"/>
              <a:t>ChYMH</a:t>
            </a:r>
            <a:r>
              <a:rPr lang="en-US" sz="2400" dirty="0"/>
              <a:t>) that helps in calculating the scale and algorithm results and identifying triggers for individuals being assessed.</a:t>
            </a:r>
          </a:p>
        </p:txBody>
      </p:sp>
    </p:spTree>
    <p:extLst>
      <p:ext uri="{BB962C8B-B14F-4D97-AF65-F5344CB8AC3E}">
        <p14:creationId xmlns:p14="http://schemas.microsoft.com/office/powerpoint/2010/main" val="3493682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TRAUMATIC LIFE EVENTS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253613"/>
            <a:ext cx="10205882" cy="4800712"/>
          </a:xfrm>
          <a:prstGeom prst="rect">
            <a:avLst/>
          </a:prstGeom>
          <a:noFill/>
          <a:ln>
            <a:noFill/>
          </a:ln>
        </p:spPr>
        <p:txBody>
          <a:bodyPr spcFirstLastPara="1" wrap="square" lIns="91425" tIns="45700" rIns="91425" bIns="45700" anchor="t" anchorCtr="0">
            <a:noAutofit/>
          </a:bodyPr>
          <a:lstStyle/>
          <a:p>
            <a:r>
              <a:rPr lang="en-US" sz="2000" dirty="0"/>
              <a:t>Issue:  Traumatic life events can have debilitating consequences.  More complex forms of traumatic stress responses can occur when there is a history of chronic trauma.  If left untreated, problems such as attachment and relational difficulties, dissociation, emotional numbness, and depression can worsen over time.</a:t>
            </a:r>
          </a:p>
          <a:p>
            <a:r>
              <a:rPr lang="en-US" sz="2000" dirty="0"/>
              <a:t>Goals of Care:  Alleviate risk of further trauma or abuse by ensuring a safe environment with knowledgeable and sensitive caregivers; reduce crisis-related symptoms; address underlying MH symptoms; prevent or reduce secondary conditions; strengthen family relationships, where appropriate.</a:t>
            </a:r>
          </a:p>
          <a:p>
            <a:r>
              <a:rPr lang="en-US" sz="2000" dirty="0"/>
              <a:t>Triggers:  Address Immediate Safety Concerns; Reduce the Impact of Prior Traumatic Life Events; No Trigger</a:t>
            </a:r>
          </a:p>
          <a:p>
            <a:r>
              <a:rPr lang="en-US" sz="2000" dirty="0"/>
              <a:t>Guidelines:  Ensure safety; provide trauma-informed care; refer to specialized care; be aware of stress responses; stabilization and containment; engage the individual’s support system; manage behavioral symptoms; refer to therapy from individuals with appropriate training and experience.</a:t>
            </a:r>
          </a:p>
          <a:p>
            <a:r>
              <a:rPr lang="en-US" sz="2000" dirty="0"/>
              <a:t>Additional Resources:  6 publications 2010 - 2013</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665331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619432" y="623222"/>
            <a:ext cx="10795820"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FAMILY LIFE &amp; SOCIAL INTEGRATION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978309" y="1646522"/>
            <a:ext cx="10235380" cy="4033796"/>
          </a:xfrm>
          <a:prstGeom prst="rect">
            <a:avLst/>
          </a:prstGeom>
          <a:noFill/>
          <a:ln>
            <a:noFill/>
          </a:ln>
        </p:spPr>
        <p:txBody>
          <a:bodyPr spcFirstLastPara="1" wrap="square" lIns="91425" tIns="45700" rIns="91425" bIns="45700" anchor="t" anchorCtr="0">
            <a:noAutofit/>
          </a:bodyPr>
          <a:lstStyle/>
          <a:p>
            <a:pPr marL="50800" indent="0" algn="ctr">
              <a:buNone/>
            </a:pPr>
            <a:r>
              <a:rPr lang="en-US" sz="3600" dirty="0"/>
              <a:t>ATTACHMENT CAP</a:t>
            </a:r>
          </a:p>
          <a:p>
            <a:pPr marL="50800" indent="0" algn="ctr">
              <a:buNone/>
            </a:pPr>
            <a:r>
              <a:rPr lang="en-US" sz="3600" dirty="0"/>
              <a:t>CAREGIVER DISTRESS CAP</a:t>
            </a:r>
          </a:p>
          <a:p>
            <a:pPr marL="50800" indent="0" algn="ctr">
              <a:buNone/>
            </a:pPr>
            <a:r>
              <a:rPr lang="en-US" sz="3600" dirty="0"/>
              <a:t>INTERPERSONAL CONFLICT CAP</a:t>
            </a:r>
          </a:p>
          <a:p>
            <a:pPr marL="50800" indent="0" algn="ctr">
              <a:buNone/>
            </a:pPr>
            <a:r>
              <a:rPr lang="en-US" sz="3600" dirty="0"/>
              <a:t>PARENTING CAP</a:t>
            </a:r>
          </a:p>
          <a:p>
            <a:pPr marL="50800" indent="0" algn="ctr">
              <a:buNone/>
            </a:pPr>
            <a:r>
              <a:rPr lang="en-US" sz="3600" dirty="0"/>
              <a:t>SOCIAL &amp; PEER RELATIONSHIPS CAP</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680125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ATTACHMENT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Attachment is a key developmental goal in early childhood and refers to the drive for a young child to be close to a caregiver for safety, protection, and regulation.  Once attachments have been formed, the child can use the caregiver as a secure base to explore the environment and as a source of support and comfort when distressed.  Children with disorganized attachment patterns are particularly at high risk for adjustment difficulties and psychopathology.</a:t>
            </a:r>
          </a:p>
          <a:p>
            <a:r>
              <a:rPr lang="en-US" sz="2000" dirty="0"/>
              <a:t>Goals of Care:  Help the caregiver establish a secure and trusting relationship with the child.</a:t>
            </a:r>
          </a:p>
          <a:p>
            <a:r>
              <a:rPr lang="en-US" sz="2000" dirty="0"/>
              <a:t>Trigger:  Age 11 and younger who have experienced any of 9 identified situations and have at least one identified comfort-seeking difficulty.</a:t>
            </a:r>
          </a:p>
          <a:p>
            <a:r>
              <a:rPr lang="en-US" sz="2000" dirty="0"/>
              <a:t>Guidelines:  Assess by gathering history, interviewing caregivers, and observing the child’s interactions with the caregiver and an unfamiliar adult; ID interventions and caregiver strategies; refer to qualified therapeutic resources; avoid coercive strategies.</a:t>
            </a:r>
          </a:p>
          <a:p>
            <a:r>
              <a:rPr lang="en-US" sz="2000" dirty="0"/>
              <a:t>Additional Resources:  4 publications 2011 - 2013</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4188893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CAREGIVER DISTRESS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Caregivers experiencing stress, serious mental illness, drug or alcohol abuse, or high-intensity marital discord have a reduced ability to respond sensitively and lead to a heightened sensitivity to distress, externalizing disorders, internalizing disorders, impairments in psychosocial functioning, and delinquent behaviors.</a:t>
            </a:r>
          </a:p>
          <a:p>
            <a:r>
              <a:rPr lang="en-US" sz="2000" dirty="0"/>
              <a:t>Goals of Care:  Improve the caregiver’s capacity to manage stress; facilitate access to appropriate treatment for the caregiver.</a:t>
            </a:r>
          </a:p>
          <a:p>
            <a:r>
              <a:rPr lang="en-US" sz="2000" dirty="0"/>
              <a:t>Trigger:  Caregivers who demonstrate at least two of eight identified indicators of distress</a:t>
            </a:r>
          </a:p>
          <a:p>
            <a:r>
              <a:rPr lang="en-US" sz="2000" dirty="0"/>
              <a:t>Guidelines:  Explore with the caregiver the current situation and strategies for resolving; encourage treatment for any mental illness or substance abuse; determine if there are financial concerns; address conflict between caregivers; consider family-related issues.</a:t>
            </a:r>
          </a:p>
          <a:p>
            <a:r>
              <a:rPr lang="en-US" sz="2000" dirty="0"/>
              <a:t>Additional Resources:  4 publications 2010 - 2012</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645062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 INTERPERSONAL CONFLICT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445343" y="1210349"/>
            <a:ext cx="10633587" cy="5382179"/>
          </a:xfrm>
          <a:prstGeom prst="rect">
            <a:avLst/>
          </a:prstGeom>
          <a:noFill/>
          <a:ln>
            <a:noFill/>
          </a:ln>
        </p:spPr>
        <p:txBody>
          <a:bodyPr spcFirstLastPara="1" wrap="square" lIns="91425" tIns="45700" rIns="91425" bIns="45700" anchor="t" anchorCtr="0">
            <a:noAutofit/>
          </a:bodyPr>
          <a:lstStyle/>
          <a:p>
            <a:r>
              <a:rPr lang="en-US" sz="2000" dirty="0"/>
              <a:t>Issue:  Interpersonal conflict is a natural and common consequence of social interaction.  Common and less severe types of conflict serve an important purpose in the socialization of young people and the maintenance of the family system.  Destructive conflict within the family is linked to negative child and youth outcomes.  Conflict can occur within and outside the family.</a:t>
            </a:r>
          </a:p>
          <a:p>
            <a:r>
              <a:rPr lang="en-US" sz="2000" dirty="0"/>
              <a:t>Goals of Care:  Reduce the frequency and intensity of conflict; ID and address emotional response patterns that contribute to interpersonal conflict; increase the young person’s conflict management, emotional regulation, and social skills; enhance the individual’s and family’s capacity for conflict resolution.</a:t>
            </a:r>
          </a:p>
          <a:p>
            <a:r>
              <a:rPr lang="en-US" sz="2000" dirty="0"/>
              <a:t>Triggers:  Based on domains of Family, Friends and Peers, and Other Relationships.  Reduce Widespread Conflict – one or more indicators from at least two of the domains; Reduce Conflict Within a Specific Domain – one or more indicators in one domain; No Trigger</a:t>
            </a:r>
          </a:p>
          <a:p>
            <a:r>
              <a:rPr lang="en-US" sz="2000" dirty="0"/>
              <a:t>Guidelines:  Short-term interventions are generally ineffective; consider cultural issues; assess the nature of the conflict; ID underlying issues that fuel the conflict; involve caregivers; provide skill-building opportunities; promote stress management; consider medications; assess for behavioral or physical illness; ID strategies to reduce conflict; increase family wellness.</a:t>
            </a:r>
          </a:p>
          <a:p>
            <a:r>
              <a:rPr lang="en-US" sz="2000" dirty="0"/>
              <a:t>Additional Resources: 4 publications 2011 - 2012</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200303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 PARENTING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22324" y="1351554"/>
            <a:ext cx="10205882" cy="4437300"/>
          </a:xfrm>
          <a:prstGeom prst="rect">
            <a:avLst/>
          </a:prstGeom>
          <a:noFill/>
          <a:ln>
            <a:noFill/>
          </a:ln>
        </p:spPr>
        <p:txBody>
          <a:bodyPr spcFirstLastPara="1" wrap="square" lIns="91425" tIns="45700" rIns="91425" bIns="45700" anchor="t" anchorCtr="0">
            <a:noAutofit/>
          </a:bodyPr>
          <a:lstStyle/>
          <a:p>
            <a:r>
              <a:rPr lang="en-US" sz="2000" dirty="0"/>
              <a:t>Issue:  A young person’s emotional or behavioral challenges can be a driving force leading to inappropriate or ineffective parenting.  Negative parenting can worsen the young person’s MH symptoms.  Educating caregivers and providing effective strategies for managing behavioral symptoms can improve the dynamics of the relationship.</a:t>
            </a:r>
          </a:p>
          <a:p>
            <a:r>
              <a:rPr lang="en-US" sz="2000" dirty="0"/>
              <a:t>Goals of Care:  Aid caregivers to develop realistic expectations in light of individual needs; equip caregivers with strategies to manage behavioral symptoms of the young person’s MH condition; enhance caregivers’ sense of confidence in parenting abilities.</a:t>
            </a:r>
          </a:p>
          <a:p>
            <a:r>
              <a:rPr lang="en-US" sz="2000" dirty="0"/>
              <a:t>Trigger:  Caregivers who demonstrate more than one of six identified concerns</a:t>
            </a:r>
          </a:p>
          <a:p>
            <a:r>
              <a:rPr lang="en-US" sz="2000" dirty="0"/>
              <a:t>Guidelines:  Consider if concerns rise to the level needing protective services; consider cultural beliefs; ID practical strategies to educate and inform caregivers; ID strategies for the caregiver to provide support to the individual; ID strategies to prevent problematic behavior; ID strategies for responding to behavioral symptoms; ID strategies for the caregiver to help the individual deal with anxiety.</a:t>
            </a:r>
          </a:p>
          <a:p>
            <a:r>
              <a:rPr lang="en-US" sz="2000" dirty="0"/>
              <a:t>Additional Resources:  3 publications 2010 - 2011</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334257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 SOCIAL &amp; PEER RELATIONSHIPS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22324" y="1454792"/>
            <a:ext cx="10205882" cy="4437300"/>
          </a:xfrm>
          <a:prstGeom prst="rect">
            <a:avLst/>
          </a:prstGeom>
          <a:noFill/>
          <a:ln>
            <a:noFill/>
          </a:ln>
        </p:spPr>
        <p:txBody>
          <a:bodyPr spcFirstLastPara="1" wrap="square" lIns="91425" tIns="45700" rIns="91425" bIns="45700" anchor="t" anchorCtr="0">
            <a:noAutofit/>
          </a:bodyPr>
          <a:lstStyle/>
          <a:p>
            <a:r>
              <a:rPr lang="en-US" sz="2000" dirty="0"/>
              <a:t>Issue:  Positive peer relationships are essential to increase self-esteem, prevent victimization, promote the development of important social skills, and to protect from the effects of problematic family relationships.</a:t>
            </a:r>
          </a:p>
          <a:p>
            <a:r>
              <a:rPr lang="en-US" sz="2000" dirty="0"/>
              <a:t>Goals of Care:  Alleviate isolating behaviors and symptoms; reduce factors that contribute to problematic social and peer relationships and develop strategies for dealing with difficult peer situations; strengthen the young person’s social skills, promote maintenance of health peer relationships.</a:t>
            </a:r>
          </a:p>
          <a:p>
            <a:r>
              <a:rPr lang="en-US" sz="2000" dirty="0"/>
              <a:t>Triggers:  Reduce Social Withdrawal or Isolation – more than one of seven identified indicators; Reduce Maladaptive or Antisocial Peer Interactions – at least one of two identified indicators; No Trigger</a:t>
            </a:r>
          </a:p>
          <a:p>
            <a:r>
              <a:rPr lang="en-US" sz="2000" dirty="0"/>
              <a:t>Guidelines:  Assess for risk factors; ID strategies to address extreme shyness, unsociable individuals, peer rejection and victimization, bullying, antisocial peers; refer to effective therapeutic interventions.</a:t>
            </a:r>
          </a:p>
          <a:p>
            <a:r>
              <a:rPr lang="en-US" sz="2000" dirty="0"/>
              <a:t>Additional Resources:  6 publications 2003 - 2012</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229834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88590" y="623222"/>
            <a:ext cx="10414819"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FUNCTIONAL STATUS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978309" y="1646522"/>
            <a:ext cx="10235380" cy="4033796"/>
          </a:xfrm>
          <a:prstGeom prst="rect">
            <a:avLst/>
          </a:prstGeom>
          <a:noFill/>
          <a:ln>
            <a:noFill/>
          </a:ln>
        </p:spPr>
        <p:txBody>
          <a:bodyPr spcFirstLastPara="1" wrap="square" lIns="91425" tIns="45700" rIns="91425" bIns="45700" anchor="t" anchorCtr="0">
            <a:noAutofit/>
          </a:bodyPr>
          <a:lstStyle/>
          <a:p>
            <a:pPr marL="50800" indent="0" algn="ctr">
              <a:buNone/>
            </a:pPr>
            <a:r>
              <a:rPr lang="en-US" sz="3600" dirty="0"/>
              <a:t>COMMUNICATION CAP</a:t>
            </a:r>
          </a:p>
          <a:p>
            <a:pPr marL="50800" indent="0" algn="ctr">
              <a:buNone/>
            </a:pPr>
            <a:r>
              <a:rPr lang="en-US" sz="3600" dirty="0"/>
              <a:t>LIFE SKILLS CAP</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817794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COMMUNICATION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Communication includes understanding others and sending messages with motor movements.  Communication difficulties can interfere with social and emotional development and can have far-reaching consequences on MH and academic achievement.</a:t>
            </a:r>
          </a:p>
          <a:p>
            <a:r>
              <a:rPr lang="en-US" sz="2000" dirty="0"/>
              <a:t>Goals of Care:  Enhance ability to express oneself and understand others in various contexts and settings; engage the social network to understand and support communication development.</a:t>
            </a:r>
          </a:p>
          <a:p>
            <a:r>
              <a:rPr lang="en-US" sz="2000" dirty="0"/>
              <a:t>Trigger:  Difficulties in at least one of two types of communication</a:t>
            </a:r>
          </a:p>
          <a:p>
            <a:r>
              <a:rPr lang="en-US" sz="2000" dirty="0"/>
              <a:t>Guidelines:  Comprehensive evaluation in consultation with appropriate specialists; address speech and language issues; ID interventions that are appropriate for current levels of communication; address associated physical and MH issues; support majority language learning while respecting first language and culture</a:t>
            </a:r>
          </a:p>
          <a:p>
            <a:r>
              <a:rPr lang="en-US" sz="2000" dirty="0"/>
              <a:t>Additional Resources:  4 publications 2010 - 2013</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015413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LIFE SKILLS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Children and youth must master life skills to maintain health and safety as they progress into adulthood.  This includes activities of daily living and instrumental activities of daily living.  Caregiver training is an essential component of intervention.</a:t>
            </a:r>
          </a:p>
          <a:p>
            <a:r>
              <a:rPr lang="en-US" sz="2000" dirty="0"/>
              <a:t>Goals of Care:  Enhance the young person’s life skills; promote independence with adequate caregiver support consistent with developmental level and family’s culture.</a:t>
            </a:r>
          </a:p>
          <a:p>
            <a:r>
              <a:rPr lang="en-US" sz="2000" dirty="0"/>
              <a:t>Triggers:  ADL Assistance – age 6-18 requiring physical assistance with more than one ADL; IADL Assistance – age 12-18 requiring at least extensive assistance for more than one IADL; No Trigger</a:t>
            </a:r>
          </a:p>
          <a:p>
            <a:r>
              <a:rPr lang="en-US" sz="2000" dirty="0"/>
              <a:t>Guidelines:  Consider enhancing life skills regardless of physical or cognitive limitations; use specialized therapies and strategies as needed; assess capacity and performance; ID limiting factors and barriers; compare to typical ADL/IADL development; develop a step-by-step plan; enlist caregivers</a:t>
            </a:r>
          </a:p>
          <a:p>
            <a:r>
              <a:rPr lang="en-US" sz="2000" dirty="0"/>
              <a:t>Additional Resources:  6 publications 2010 - 2012</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22963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lvl="0">
              <a:buSzPts val="1100"/>
            </a:pPr>
            <a:r>
              <a:rPr lang="en-US" sz="4800" dirty="0"/>
              <a:t>ENTER SCORES FOR IDENTIFIED ITEMS (SAMPLE)</a:t>
            </a:r>
            <a:endParaRPr lang="en-US"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2505425" y="1617025"/>
            <a:ext cx="9308031" cy="443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3600" dirty="0">
                <a:latin typeface="Century Gothic"/>
                <a:ea typeface="Century Gothic"/>
                <a:cs typeface="Century Gothic"/>
                <a:sym typeface="Century Gothic"/>
              </a:rPr>
              <a:t> </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graphicFrame>
        <p:nvGraphicFramePr>
          <p:cNvPr id="4" name="Content Placeholder 6">
            <a:extLst>
              <a:ext uri="{FF2B5EF4-FFF2-40B4-BE49-F238E27FC236}">
                <a16:creationId xmlns:a16="http://schemas.microsoft.com/office/drawing/2014/main" id="{081EBCA7-0D83-4980-815C-F0A4E5865F33}"/>
              </a:ext>
            </a:extLst>
          </p:cNvPr>
          <p:cNvGraphicFramePr>
            <a:graphicFrameLocks/>
          </p:cNvGraphicFramePr>
          <p:nvPr>
            <p:extLst>
              <p:ext uri="{D42A27DB-BD31-4B8C-83A1-F6EECF244321}">
                <p14:modId xmlns:p14="http://schemas.microsoft.com/office/powerpoint/2010/main" val="2197505698"/>
              </p:ext>
            </p:extLst>
          </p:nvPr>
        </p:nvGraphicFramePr>
        <p:xfrm>
          <a:off x="4301318" y="2204803"/>
          <a:ext cx="3589363" cy="3424144"/>
        </p:xfrm>
        <a:graphic>
          <a:graphicData uri="http://schemas.openxmlformats.org/drawingml/2006/table">
            <a:tbl>
              <a:tblPr firstRow="1" bandRow="1">
                <a:tableStyleId>{5C22544A-7EE6-4342-B048-85BDC9FD1C3A}</a:tableStyleId>
              </a:tblPr>
              <a:tblGrid>
                <a:gridCol w="1167646">
                  <a:extLst>
                    <a:ext uri="{9D8B030D-6E8A-4147-A177-3AD203B41FA5}">
                      <a16:colId xmlns:a16="http://schemas.microsoft.com/office/drawing/2014/main" val="3951550222"/>
                    </a:ext>
                  </a:extLst>
                </a:gridCol>
                <a:gridCol w="770336">
                  <a:extLst>
                    <a:ext uri="{9D8B030D-6E8A-4147-A177-3AD203B41FA5}">
                      <a16:colId xmlns:a16="http://schemas.microsoft.com/office/drawing/2014/main" val="3336714117"/>
                    </a:ext>
                  </a:extLst>
                </a:gridCol>
                <a:gridCol w="1651381">
                  <a:extLst>
                    <a:ext uri="{9D8B030D-6E8A-4147-A177-3AD203B41FA5}">
                      <a16:colId xmlns:a16="http://schemas.microsoft.com/office/drawing/2014/main" val="68180420"/>
                    </a:ext>
                  </a:extLst>
                </a:gridCol>
              </a:tblGrid>
              <a:tr h="197528">
                <a:tc>
                  <a:txBody>
                    <a:bodyPr/>
                    <a:lstStyle/>
                    <a:p>
                      <a:pPr algn="l" fontAlgn="b"/>
                      <a:r>
                        <a:rPr lang="en-US" sz="1100" b="0" i="0" u="none" strike="noStrike">
                          <a:solidFill>
                            <a:srgbClr val="000000"/>
                          </a:solidFill>
                          <a:effectLst/>
                          <a:latin typeface="Calibri" panose="020F0502020204030204" pitchFamily="34" charset="0"/>
                        </a:rPr>
                        <a:t>Item</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Score</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Notes</a:t>
                      </a:r>
                    </a:p>
                  </a:txBody>
                  <a:tcPr marL="9525" marR="9525" marT="9525" marB="0" anchor="b"/>
                </a:tc>
                <a:extLst>
                  <a:ext uri="{0D108BD9-81ED-4DB2-BD59-A6C34878D82A}">
                    <a16:rowId xmlns:a16="http://schemas.microsoft.com/office/drawing/2014/main" val="724998748"/>
                  </a:ext>
                </a:extLst>
              </a:tr>
              <a:tr h="197528">
                <a:tc>
                  <a:txBody>
                    <a:bodyPr/>
                    <a:lstStyle/>
                    <a:p>
                      <a:pPr algn="l" fontAlgn="b"/>
                      <a:r>
                        <a:rPr lang="en-US" sz="1100" b="0" i="0" u="none" strike="noStrike">
                          <a:solidFill>
                            <a:srgbClr val="000000"/>
                          </a:solidFill>
                          <a:effectLst/>
                          <a:latin typeface="Calibri" panose="020F0502020204030204" pitchFamily="34" charset="0"/>
                        </a:rPr>
                        <a:t>C1a</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7120342"/>
                  </a:ext>
                </a:extLst>
              </a:tr>
              <a:tr h="197528">
                <a:tc>
                  <a:txBody>
                    <a:bodyPr/>
                    <a:lstStyle/>
                    <a:p>
                      <a:pPr algn="l" fontAlgn="b"/>
                      <a:r>
                        <a:rPr lang="en-US" sz="1100" b="0" i="0" u="none" strike="noStrike">
                          <a:solidFill>
                            <a:srgbClr val="000000"/>
                          </a:solidFill>
                          <a:effectLst/>
                          <a:latin typeface="Calibri" panose="020F0502020204030204" pitchFamily="34" charset="0"/>
                        </a:rPr>
                        <a:t>C1b</a:t>
                      </a: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6448179"/>
                  </a:ext>
                </a:extLst>
              </a:tr>
              <a:tr h="197528">
                <a:tc>
                  <a:txBody>
                    <a:bodyPr/>
                    <a:lstStyle/>
                    <a:p>
                      <a:pPr algn="l" fontAlgn="b"/>
                      <a:r>
                        <a:rPr lang="en-US" sz="1100" b="0" i="0" u="none" strike="noStrike" dirty="0">
                          <a:solidFill>
                            <a:srgbClr val="000000"/>
                          </a:solidFill>
                          <a:effectLst/>
                          <a:latin typeface="Calibri" panose="020F0502020204030204" pitchFamily="34" charset="0"/>
                        </a:rPr>
                        <a:t>C1d</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9905833"/>
                  </a:ext>
                </a:extLst>
              </a:tr>
              <a:tr h="197528">
                <a:tc>
                  <a:txBody>
                    <a:bodyPr/>
                    <a:lstStyle/>
                    <a:p>
                      <a:pPr algn="l" fontAlgn="b"/>
                      <a:r>
                        <a:rPr lang="en-US" sz="1100" b="0" i="0" u="none" strike="noStrike">
                          <a:solidFill>
                            <a:srgbClr val="000000"/>
                          </a:solidFill>
                          <a:effectLst/>
                          <a:latin typeface="Calibri" panose="020F0502020204030204" pitchFamily="34" charset="0"/>
                        </a:rPr>
                        <a:t>C1g</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9425181"/>
                  </a:ext>
                </a:extLst>
              </a:tr>
              <a:tr h="197528">
                <a:tc>
                  <a:txBody>
                    <a:bodyPr/>
                    <a:lstStyle/>
                    <a:p>
                      <a:pPr algn="l" fontAlgn="b"/>
                      <a:r>
                        <a:rPr lang="en-US" sz="1100" b="0" i="0" u="none" strike="noStrike">
                          <a:solidFill>
                            <a:srgbClr val="000000"/>
                          </a:solidFill>
                          <a:effectLst/>
                          <a:latin typeface="Calibri" panose="020F0502020204030204" pitchFamily="34" charset="0"/>
                        </a:rPr>
                        <a:t>C1h</a:t>
                      </a: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4642901"/>
                  </a:ext>
                </a:extLst>
              </a:tr>
              <a:tr h="197528">
                <a:tc>
                  <a:txBody>
                    <a:bodyPr/>
                    <a:lstStyle/>
                    <a:p>
                      <a:pPr algn="l" fontAlgn="b"/>
                      <a:r>
                        <a:rPr lang="en-US" sz="1100" b="0" i="0" u="none" strike="noStrike">
                          <a:solidFill>
                            <a:srgbClr val="000000"/>
                          </a:solidFill>
                          <a:effectLst/>
                          <a:latin typeface="Calibri" panose="020F0502020204030204" pitchFamily="34" charset="0"/>
                        </a:rPr>
                        <a:t>C1l</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8614557"/>
                  </a:ext>
                </a:extLst>
              </a:tr>
              <a:tr h="197528">
                <a:tc>
                  <a:txBody>
                    <a:bodyPr/>
                    <a:lstStyle/>
                    <a:p>
                      <a:pPr algn="l" fontAlgn="b"/>
                      <a:r>
                        <a:rPr lang="en-US" sz="1100" b="0" i="0" u="none" strike="noStrike">
                          <a:solidFill>
                            <a:srgbClr val="000000"/>
                          </a:solidFill>
                          <a:effectLst/>
                          <a:latin typeface="Calibri" panose="020F0502020204030204" pitchFamily="34" charset="0"/>
                        </a:rPr>
                        <a:t>C1aa</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0839109"/>
                  </a:ext>
                </a:extLst>
              </a:tr>
              <a:tr h="197528">
                <a:tc>
                  <a:txBody>
                    <a:bodyPr/>
                    <a:lstStyle/>
                    <a:p>
                      <a:pPr algn="l" fontAlgn="b"/>
                      <a:r>
                        <a:rPr lang="en-US" sz="1100" b="0" i="0" u="none" strike="noStrike">
                          <a:solidFill>
                            <a:srgbClr val="000000"/>
                          </a:solidFill>
                          <a:effectLst/>
                          <a:latin typeface="Calibri" panose="020F0502020204030204" pitchFamily="34" charset="0"/>
                        </a:rPr>
                        <a:t>C1cc</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1223238"/>
                  </a:ext>
                </a:extLst>
              </a:tr>
              <a:tr h="197528">
                <a:tc>
                  <a:txBody>
                    <a:bodyPr/>
                    <a:lstStyle/>
                    <a:p>
                      <a:pPr algn="l" fontAlgn="b"/>
                      <a:r>
                        <a:rPr lang="en-US" sz="1100" b="0" i="0" u="none" strike="noStrike">
                          <a:solidFill>
                            <a:srgbClr val="000000"/>
                          </a:solidFill>
                          <a:effectLst/>
                          <a:latin typeface="Calibri" panose="020F0502020204030204" pitchFamily="34" charset="0"/>
                        </a:rPr>
                        <a:t>C1ff</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1369455"/>
                  </a:ext>
                </a:extLst>
              </a:tr>
              <a:tr h="263696">
                <a:tc>
                  <a:txBody>
                    <a:bodyPr/>
                    <a:lstStyle/>
                    <a:p>
                      <a:pPr algn="l" fontAlgn="b"/>
                      <a:r>
                        <a:rPr lang="en-US" sz="1100" b="0" i="0" u="none" strike="noStrike">
                          <a:solidFill>
                            <a:srgbClr val="000000"/>
                          </a:solidFill>
                          <a:effectLst/>
                          <a:latin typeface="Calibri" panose="020F0502020204030204" pitchFamily="34" charset="0"/>
                        </a:rPr>
                        <a:t>C2</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342492"/>
                  </a:ext>
                </a:extLst>
              </a:tr>
              <a:tr h="197528">
                <a:tc>
                  <a:txBody>
                    <a:bodyPr/>
                    <a:lstStyle/>
                    <a:p>
                      <a:pPr algn="l" fontAlgn="b"/>
                      <a:r>
                        <a:rPr lang="en-US" sz="1100" b="0" i="0" u="none" strike="noStrike">
                          <a:solidFill>
                            <a:srgbClr val="000000"/>
                          </a:solidFill>
                          <a:effectLst/>
                          <a:latin typeface="Calibri" panose="020F0502020204030204" pitchFamily="34" charset="0"/>
                        </a:rPr>
                        <a:t>C3</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4094467"/>
                  </a:ext>
                </a:extLst>
              </a:tr>
              <a:tr h="197528">
                <a:tc>
                  <a:txBody>
                    <a:bodyPr/>
                    <a:lstStyle/>
                    <a:p>
                      <a:pPr algn="l" fontAlgn="b"/>
                      <a:r>
                        <a:rPr lang="en-US" sz="1100" b="0" i="0" u="none" strike="noStrike">
                          <a:solidFill>
                            <a:srgbClr val="000000"/>
                          </a:solidFill>
                          <a:effectLst/>
                          <a:latin typeface="Calibri" panose="020F0502020204030204" pitchFamily="34" charset="0"/>
                        </a:rPr>
                        <a:t>D5a</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4462315"/>
                  </a:ext>
                </a:extLst>
              </a:tr>
              <a:tr h="197528">
                <a:tc>
                  <a:txBody>
                    <a:bodyPr/>
                    <a:lstStyle/>
                    <a:p>
                      <a:pPr algn="l" fontAlgn="b"/>
                      <a:r>
                        <a:rPr lang="en-US" sz="1100" b="0" i="0" u="none" strike="noStrike">
                          <a:solidFill>
                            <a:srgbClr val="000000"/>
                          </a:solidFill>
                          <a:effectLst/>
                          <a:latin typeface="Calibri" panose="020F0502020204030204" pitchFamily="34" charset="0"/>
                        </a:rPr>
                        <a:t>D5b</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8447025"/>
                  </a:ext>
                </a:extLst>
              </a:tr>
              <a:tr h="197528">
                <a:tc>
                  <a:txBody>
                    <a:bodyPr/>
                    <a:lstStyle/>
                    <a:p>
                      <a:pPr algn="l" fontAlgn="b"/>
                      <a:r>
                        <a:rPr lang="en-US" sz="1100" b="0" i="0" u="none" strike="noStrike">
                          <a:solidFill>
                            <a:srgbClr val="000000"/>
                          </a:solidFill>
                          <a:effectLst/>
                          <a:latin typeface="Calibri" panose="020F0502020204030204" pitchFamily="34" charset="0"/>
                        </a:rPr>
                        <a:t>H1a</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Record the Capacity score</a:t>
                      </a:r>
                    </a:p>
                  </a:txBody>
                  <a:tcPr marL="9525" marR="9525" marT="9525" marB="0" anchor="b"/>
                </a:tc>
                <a:extLst>
                  <a:ext uri="{0D108BD9-81ED-4DB2-BD59-A6C34878D82A}">
                    <a16:rowId xmlns:a16="http://schemas.microsoft.com/office/drawing/2014/main" val="1134608694"/>
                  </a:ext>
                </a:extLst>
              </a:tr>
              <a:tr h="197528">
                <a:tc>
                  <a:txBody>
                    <a:bodyPr/>
                    <a:lstStyle/>
                    <a:p>
                      <a:pPr algn="l" fontAlgn="b"/>
                      <a:r>
                        <a:rPr lang="en-US" sz="1100" b="0" i="0" u="none" strike="noStrike">
                          <a:solidFill>
                            <a:srgbClr val="000000"/>
                          </a:solidFill>
                          <a:effectLst/>
                          <a:latin typeface="Calibri" panose="020F0502020204030204" pitchFamily="34" charset="0"/>
                        </a:rPr>
                        <a:t>H2e</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Do not enter if score is "8"</a:t>
                      </a:r>
                    </a:p>
                  </a:txBody>
                  <a:tcPr marL="9525" marR="9525" marT="9525" marB="0" anchor="b"/>
                </a:tc>
                <a:extLst>
                  <a:ext uri="{0D108BD9-81ED-4DB2-BD59-A6C34878D82A}">
                    <a16:rowId xmlns:a16="http://schemas.microsoft.com/office/drawing/2014/main" val="1791386451"/>
                  </a:ext>
                </a:extLst>
              </a:tr>
              <a:tr h="197528">
                <a:tc>
                  <a:txBody>
                    <a:bodyPr/>
                    <a:lstStyle/>
                    <a:p>
                      <a:pPr algn="l" fontAlgn="b"/>
                      <a:r>
                        <a:rPr lang="en-US" sz="1100" b="0" i="0" u="none" strike="noStrike">
                          <a:solidFill>
                            <a:srgbClr val="000000"/>
                          </a:solidFill>
                          <a:effectLst/>
                          <a:latin typeface="Calibri" panose="020F0502020204030204" pitchFamily="34" charset="0"/>
                        </a:rPr>
                        <a:t>I1</a:t>
                      </a:r>
                    </a:p>
                  </a:txBody>
                  <a:tcPr marL="9525" marR="9525" marT="9525" marB="0" anchor="b"/>
                </a:tc>
                <a:tc>
                  <a:txBody>
                    <a:bodyPr/>
                    <a:lstStyle/>
                    <a:p>
                      <a:pPr algn="l" fontAlgn="b"/>
                      <a:endParaRPr lang="en-US" sz="1100" b="0"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8151669"/>
                  </a:ext>
                </a:extLst>
              </a:tr>
            </a:tbl>
          </a:graphicData>
        </a:graphic>
      </p:graphicFrame>
      <p:sp>
        <p:nvSpPr>
          <p:cNvPr id="5" name="Rectangle 4">
            <a:extLst>
              <a:ext uri="{FF2B5EF4-FFF2-40B4-BE49-F238E27FC236}">
                <a16:creationId xmlns:a16="http://schemas.microsoft.com/office/drawing/2014/main" id="{8D7A91DF-391D-46A2-823A-CA17C3699353}"/>
              </a:ext>
            </a:extLst>
          </p:cNvPr>
          <p:cNvSpPr/>
          <p:nvPr/>
        </p:nvSpPr>
        <p:spPr>
          <a:xfrm>
            <a:off x="5363570" y="2006221"/>
            <a:ext cx="928048" cy="3835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068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88590" y="623222"/>
            <a:ext cx="10414819"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HEALTH PROMOTION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978309" y="1646522"/>
            <a:ext cx="10235380" cy="4033796"/>
          </a:xfrm>
          <a:prstGeom prst="rect">
            <a:avLst/>
          </a:prstGeom>
          <a:noFill/>
          <a:ln>
            <a:noFill/>
          </a:ln>
        </p:spPr>
        <p:txBody>
          <a:bodyPr spcFirstLastPara="1" wrap="square" lIns="91425" tIns="45700" rIns="91425" bIns="45700" anchor="t" anchorCtr="0">
            <a:noAutofit/>
          </a:bodyPr>
          <a:lstStyle/>
          <a:p>
            <a:pPr marL="50800" indent="0" algn="ctr">
              <a:buNone/>
            </a:pPr>
            <a:r>
              <a:rPr lang="en-US" sz="2000" dirty="0"/>
              <a:t>CAFFEINE USE CAP</a:t>
            </a:r>
          </a:p>
          <a:p>
            <a:pPr marL="50800" indent="0" algn="ctr">
              <a:buNone/>
            </a:pPr>
            <a:r>
              <a:rPr lang="en-US" sz="2000" dirty="0"/>
              <a:t>GAMBLING CAP</a:t>
            </a:r>
          </a:p>
          <a:p>
            <a:pPr marL="50800" indent="0" algn="ctr">
              <a:buNone/>
            </a:pPr>
            <a:r>
              <a:rPr lang="en-US" sz="2000" dirty="0"/>
              <a:t>MEDICATION ADHERENCE CAP</a:t>
            </a:r>
          </a:p>
          <a:p>
            <a:pPr marL="50800" indent="0" algn="ctr">
              <a:buNone/>
            </a:pPr>
            <a:r>
              <a:rPr lang="en-US" sz="2000" dirty="0"/>
              <a:t>MEDICATION REVIEW CAP</a:t>
            </a:r>
          </a:p>
          <a:p>
            <a:pPr marL="50800" indent="0" algn="ctr">
              <a:buNone/>
            </a:pPr>
            <a:r>
              <a:rPr lang="en-US" sz="2000" dirty="0"/>
              <a:t>PHYSICAL ACTIVITY CAP</a:t>
            </a:r>
          </a:p>
          <a:p>
            <a:pPr marL="50800" indent="0" algn="ctr">
              <a:buNone/>
            </a:pPr>
            <a:r>
              <a:rPr lang="en-US" sz="2000" dirty="0"/>
              <a:t>SLEEP DISTURBANCE CAP</a:t>
            </a:r>
          </a:p>
          <a:p>
            <a:pPr marL="50800" indent="0" algn="ctr">
              <a:buNone/>
            </a:pPr>
            <a:r>
              <a:rPr lang="en-US" sz="2000" dirty="0"/>
              <a:t>STRENGTHS CAP</a:t>
            </a:r>
          </a:p>
          <a:p>
            <a:pPr marL="50800" indent="0" algn="ctr">
              <a:buNone/>
            </a:pPr>
            <a:r>
              <a:rPr lang="en-US" sz="2000" dirty="0"/>
              <a:t>SUBSTANCE USE CAP</a:t>
            </a:r>
          </a:p>
          <a:p>
            <a:pPr marL="50800" indent="0" algn="ctr">
              <a:buNone/>
            </a:pPr>
            <a:r>
              <a:rPr lang="en-US" sz="2000" dirty="0"/>
              <a:t>TOBACCO AND NICOTINE USE CAP</a:t>
            </a:r>
          </a:p>
          <a:p>
            <a:pPr marL="50800" indent="0" algn="ctr">
              <a:buNone/>
            </a:pPr>
            <a:r>
              <a:rPr lang="en-US" sz="2000" dirty="0"/>
              <a:t>VIDEO GAMING CAP</a:t>
            </a:r>
          </a:p>
          <a:p>
            <a:pPr marL="50800" indent="0" algn="ctr">
              <a:buNone/>
            </a:pPr>
            <a:r>
              <a:rPr lang="en-US" sz="2000" dirty="0"/>
              <a:t>WEIGHT MANAGEMENT CAP</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371028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CAFFEIN USE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High levels of caffeine pose a threat to healthy brain development and physical growth by impeding regular sleeping and eating patterns.  It has a negative impact on behavior and academic and athletic achievement, and is related to decreased attention, inappropriate conduct, aggression, unpredictability, sensation seeking, and risky behaviors.</a:t>
            </a:r>
          </a:p>
          <a:p>
            <a:r>
              <a:rPr lang="en-US" sz="2000" dirty="0"/>
              <a:t>Goals of Care:  Reduce excessive use of caffeine; address toxic effects associated with excessive intake; manage caffeine withdrawal symptoms; support willingness and readiness for caffeine use reduction.</a:t>
            </a:r>
          </a:p>
          <a:p>
            <a:r>
              <a:rPr lang="en-US" sz="2000" dirty="0"/>
              <a:t>Trigger:  consumption of three or more caffeinated beverages or energy drinks in a single day within the last three days. </a:t>
            </a:r>
          </a:p>
          <a:p>
            <a:r>
              <a:rPr lang="en-US" sz="2000" dirty="0"/>
              <a:t>Guidelines:  Assess for caffeine-related issues; address toxic effects of excessive caffeine intake; manage withdrawal symptoms; encourage reduction of use; ID and implement appropriate strategies; maintain reduced intake.</a:t>
            </a:r>
          </a:p>
          <a:p>
            <a:r>
              <a:rPr lang="en-US" sz="2000" dirty="0"/>
              <a:t>Additional Resources:  5 publications 2009 - 2012</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652738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GAMBLING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Gambling addiction in adulthood often begins in adolescence or earlier.  Children and youth with gambling problems often have parents who gamble excessively.</a:t>
            </a:r>
          </a:p>
          <a:p>
            <a:r>
              <a:rPr lang="en-US" sz="2000" dirty="0"/>
              <a:t>Goals of Care:  Reduce, minimize, or curtail gambling; address the impact in affected areas of the individual’s life.</a:t>
            </a:r>
          </a:p>
          <a:p>
            <a:r>
              <a:rPr lang="en-US" sz="2000" dirty="0"/>
              <a:t>Trigger:  Children and youth who have gambled excessively or uncontrollably in the last 90 days </a:t>
            </a:r>
          </a:p>
          <a:p>
            <a:r>
              <a:rPr lang="en-US" sz="2000" dirty="0"/>
              <a:t>Guidelines:  ID gambling patterns and related concerns; set goals; ID and address barriers; ID coping strategies for the individual to use; support caregivers and family members; assist in development of positive relationships and finding alternative leisure activities; help manage withdrawal symptoms; ID ways to maintain abstinence from gambling.</a:t>
            </a:r>
          </a:p>
          <a:p>
            <a:r>
              <a:rPr lang="en-US" sz="2000" dirty="0"/>
              <a:t>Additional Resources:  5 publications 2010 - 2014</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005383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MEDICATION ADHERENCE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Adherence to a medication regimen is essential for therapeutic effectiveness.  Successful adherence is achieved by understanding the needs, values, habits, and abilities of the individual and caregivers directly involved in daily care.  Includes both underdosing and overdosing.</a:t>
            </a:r>
          </a:p>
          <a:p>
            <a:r>
              <a:rPr lang="en-US" sz="2000" dirty="0"/>
              <a:t>Goals of Care:  Ensure the individual and caregiver understand the rationale for all prescribed medications, the regimen, and the possible side effects; improve adherence in collaboration with the prescriber, individual, and caregivers.</a:t>
            </a:r>
          </a:p>
          <a:p>
            <a:r>
              <a:rPr lang="en-US" sz="2000" dirty="0"/>
              <a:t>Trigger:  Presence of at least one of three identified situations</a:t>
            </a:r>
          </a:p>
          <a:p>
            <a:r>
              <a:rPr lang="en-US" sz="2000" dirty="0"/>
              <a:t>Guidelines:  Safety and well-being of the individual is the highest priority; ID factors that contribute to non-adherence; ID strategies to enhance adherence, including education, collaborative decision making, and behavioral, socio-environmental, socio-culturally modified, or legal interventions; evaluate effectiveness of interventions.</a:t>
            </a:r>
          </a:p>
          <a:p>
            <a:r>
              <a:rPr lang="en-US" sz="2000" dirty="0"/>
              <a:t>Additional Resources:  5 publications 2010 - 2014</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043712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MEDICATION REVIEW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Periodic medication review is an essential component of any pharmacological treatment plan.  A full review is indicated when there are issues of actual and possible side effects or MH deterioration.</a:t>
            </a:r>
          </a:p>
          <a:p>
            <a:r>
              <a:rPr lang="en-US" sz="2000" dirty="0"/>
              <a:t>Goals of Care:  Reach optimal therapeutic effectiveness while minimizing side effects.</a:t>
            </a:r>
          </a:p>
          <a:p>
            <a:r>
              <a:rPr lang="en-US" sz="2000" dirty="0"/>
              <a:t>Trigger:  Discontinuance of psychotropic meds in the last 90 days due to side effects OR 80-100% adherence with a deterioration or one of a list of eight side effects</a:t>
            </a:r>
          </a:p>
          <a:p>
            <a:r>
              <a:rPr lang="en-US" sz="2000" dirty="0"/>
              <a:t>Guidelines:  A team approach with the prescriber is essential; review all medication and other medicinal products; address adverse effects; assess therapeutic effects; encourage ongoing monitoring and follow-up.</a:t>
            </a:r>
          </a:p>
          <a:p>
            <a:r>
              <a:rPr lang="en-US" sz="2000" dirty="0"/>
              <a:t>Additional Resources:  3 publications 2010 - 2012</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545922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PHYSICAL ACTIVITY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132141" cy="4437300"/>
          </a:xfrm>
          <a:prstGeom prst="rect">
            <a:avLst/>
          </a:prstGeom>
          <a:noFill/>
          <a:ln>
            <a:noFill/>
          </a:ln>
        </p:spPr>
        <p:txBody>
          <a:bodyPr spcFirstLastPara="1" wrap="square" lIns="91425" tIns="45700" rIns="91425" bIns="45700" anchor="t" anchorCtr="0">
            <a:noAutofit/>
          </a:bodyPr>
          <a:lstStyle/>
          <a:p>
            <a:r>
              <a:rPr lang="en-US" sz="2000" dirty="0"/>
              <a:t>Issue:  Physical activity is an essential component of a healthy lifestyle.  International guidelines recommend that young people engage in at least one hour of physical activity per day.  </a:t>
            </a:r>
          </a:p>
          <a:p>
            <a:r>
              <a:rPr lang="en-US" sz="2000" dirty="0"/>
              <a:t>Goals of Care:  Increase physical activity to at least one hour per day.</a:t>
            </a:r>
          </a:p>
          <a:p>
            <a:r>
              <a:rPr lang="en-US" sz="2000" dirty="0"/>
              <a:t>Trigger:  less than one hour of physical activity in the last 3 days</a:t>
            </a:r>
          </a:p>
          <a:p>
            <a:r>
              <a:rPr lang="en-US" sz="2000" dirty="0"/>
              <a:t>Guidelines:  Complete a full health assessment prior to starting a program; conduct a lifestyle assessment; ID and address barriers; with the individual create a comprehensive physical activity plan that is flexible and focused on the individual’s preferences and abilities; support the physical activity plan.</a:t>
            </a:r>
          </a:p>
          <a:p>
            <a:r>
              <a:rPr lang="en-US" sz="2000" dirty="0"/>
              <a:t>Additional Resources:  3 publications 2010 - 2012</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062533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SLEEP DISTURBANCE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Sleep disturbances in children and youth are often related to environmental conditions, but also can be related to physiological, behavioral, or psychological factors.  Sleep disturbances can affect quality of life and daytime functioning.</a:t>
            </a:r>
          </a:p>
          <a:p>
            <a:r>
              <a:rPr lang="en-US" sz="2000" dirty="0"/>
              <a:t>Goals of Care:  Assess situational variables and environmental factors and the need for intervention or referral for specialized services; ensure that appropriate routines to contribute to sleep quality are in place; treat sleep problems with the aim of optimizing the duration and quality of sleep.</a:t>
            </a:r>
          </a:p>
          <a:p>
            <a:r>
              <a:rPr lang="en-US" sz="2000" dirty="0"/>
              <a:t>Trigger:  &gt;1 of six identified concerns in the last three days</a:t>
            </a:r>
          </a:p>
          <a:p>
            <a:r>
              <a:rPr lang="en-US" sz="2000" dirty="0"/>
              <a:t>Guidelines:  Assess issues related to the sleep disturbance, including its effects; implement a recommended two step process for intervention; ID any conditions requiring specialized treatment; address any special considerations needed to address special populations</a:t>
            </a:r>
          </a:p>
          <a:p>
            <a:r>
              <a:rPr lang="en-US" sz="2000" dirty="0"/>
              <a:t>Additional Resources:  5 publications 2007 - 2010</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013747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STRENGTHS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Strengths are defined as personal traits and abilities that serve a protective function.  Success in achieving goals generally happens when an individual is able to draw on strengths.  It is important to help children and youth develop and use strengths in order for them to achieve continued growth, success, and positive treatment outcomes.</a:t>
            </a:r>
          </a:p>
          <a:p>
            <a:r>
              <a:rPr lang="en-US" sz="2000" dirty="0"/>
              <a:t>Goals of Care:  Develop personal strengths in the individual; encourage use of strengths as a tool for success.</a:t>
            </a:r>
          </a:p>
          <a:p>
            <a:r>
              <a:rPr lang="en-US" sz="2000" dirty="0"/>
              <a:t>Trigger:  &lt;2 of four identified potential personal strengths</a:t>
            </a:r>
          </a:p>
          <a:p>
            <a:r>
              <a:rPr lang="en-US" sz="2000" dirty="0"/>
              <a:t>Guidelines:  Foster notable talents; increase positive outlook; enhance adaptability to change; develop problem-solving skills.</a:t>
            </a:r>
          </a:p>
          <a:p>
            <a:r>
              <a:rPr lang="en-US" sz="2000" dirty="0"/>
              <a:t>Additional Resources:  4 publications 2010 - 2012</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4149957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SUBSTANCE USE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Substance use among children and youth is a major public health concern world-wide and is one of the most cited reasons for mental health admissions.  Any use by young individuals is generally considered detrimental.  It is important to consider the social environment that promotes or facilitates substance use.</a:t>
            </a:r>
          </a:p>
          <a:p>
            <a:r>
              <a:rPr lang="en-US" sz="2000" dirty="0"/>
              <a:t>Goals of Care:  Reduce substance use and engage the individual in treatment; help the individual to develop a substance use recovery path; manage withdrawal symptoms.</a:t>
            </a:r>
          </a:p>
          <a:p>
            <a:r>
              <a:rPr lang="en-US" sz="2000" dirty="0"/>
              <a:t>Trigger:  Presence of at least one of three identified situations</a:t>
            </a:r>
          </a:p>
          <a:p>
            <a:r>
              <a:rPr lang="en-US" sz="2000" dirty="0"/>
              <a:t>Guidelines:  Refer to emergency services, if needed; address cultural issues; ID patterns of substance use, social context, co-morbid conditions, and medical considerations; ID and implement interventions for detox, treatment, and recovery; guide the individual; engage the family, where appropriate.</a:t>
            </a:r>
          </a:p>
          <a:p>
            <a:r>
              <a:rPr lang="en-US" sz="2000" dirty="0"/>
              <a:t>Additional Resources:  4 publications 2010 - 2011</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741832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TOBACCO AND NICOTINE USE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37071" y="1395799"/>
            <a:ext cx="10368115" cy="4437300"/>
          </a:xfrm>
          <a:prstGeom prst="rect">
            <a:avLst/>
          </a:prstGeom>
          <a:noFill/>
          <a:ln>
            <a:noFill/>
          </a:ln>
        </p:spPr>
        <p:txBody>
          <a:bodyPr spcFirstLastPara="1" wrap="square" lIns="91425" tIns="45700" rIns="91425" bIns="45700" anchor="t" anchorCtr="0">
            <a:noAutofit/>
          </a:bodyPr>
          <a:lstStyle/>
          <a:p>
            <a:r>
              <a:rPr lang="en-US" sz="2000" dirty="0"/>
              <a:t>Issue:  About half of children and youth who use tobacco products will form long-term nicotine addictions.  Up to 90% of adult tobacco users became addicted to nicotine as youth.  Tobacco use rates for children and youth have declined internationally, but use by those receiving inpatient psychiatric care remains high.  The mean age for smoking initiation in young people with MH problems is 11 years, with weekly smoking habits forming by age 12.</a:t>
            </a:r>
          </a:p>
          <a:p>
            <a:r>
              <a:rPr lang="en-US" sz="2000" dirty="0"/>
              <a:t>Goals of Care:  Promote willingness and readiness to cease tobacco use; cease tobacco use; manage nicotine withdrawal symptoms; foster social supports to sustain abstinence from tobacco.</a:t>
            </a:r>
          </a:p>
          <a:p>
            <a:r>
              <a:rPr lang="en-US" sz="2000" dirty="0"/>
              <a:t>Trigger: occasional use of nicotine products or usual use of nicotine products daily</a:t>
            </a:r>
          </a:p>
          <a:p>
            <a:r>
              <a:rPr lang="en-US" sz="2000" dirty="0"/>
              <a:t>Guidelines:  Assess amount of use and likelihood of withdrawal; manage withdrawal symptoms; evaluate the individual’s knowledge of risks; provide education; address barriers to cessation; prevent long-term tobacco use; reduce or cease daily tobacco use; relapse prevention.</a:t>
            </a:r>
          </a:p>
          <a:p>
            <a:r>
              <a:rPr lang="en-US" sz="2000" dirty="0"/>
              <a:t>Additional Resources:  5 publications 2010 - 2013</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84201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lvl="0">
              <a:buSzPts val="1100"/>
            </a:pPr>
            <a:r>
              <a:rPr lang="en-US" sz="4800" dirty="0"/>
              <a:t>RESULTS (EXAMPLES)</a:t>
            </a:r>
            <a:endParaRPr lang="en-US"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2505425" y="1617025"/>
            <a:ext cx="9308031" cy="4437300"/>
          </a:xfrm>
          <a:prstGeom prst="rect">
            <a:avLst/>
          </a:prstGeom>
          <a:noFill/>
          <a:ln>
            <a:noFill/>
          </a:ln>
        </p:spPr>
        <p:txBody>
          <a:bodyPr spcFirstLastPara="1" wrap="square" lIns="91425" tIns="45700" rIns="91425" bIns="45700" anchor="t" anchorCtr="0">
            <a:noAutofit/>
          </a:bodyPr>
          <a:lstStyle/>
          <a:p>
            <a:pPr marL="50800" indent="0" fontAlgn="b">
              <a:buNone/>
            </a:pPr>
            <a:r>
              <a:rPr lang="en-US" dirty="0"/>
              <a:t> </a:t>
            </a:r>
          </a:p>
        </p:txBody>
      </p:sp>
      <p:graphicFrame>
        <p:nvGraphicFramePr>
          <p:cNvPr id="4" name="Content Placeholder 6">
            <a:extLst>
              <a:ext uri="{FF2B5EF4-FFF2-40B4-BE49-F238E27FC236}">
                <a16:creationId xmlns:a16="http://schemas.microsoft.com/office/drawing/2014/main" id="{FF5809F5-8C97-4048-B1FB-BFA31DAAE8D5}"/>
              </a:ext>
            </a:extLst>
          </p:cNvPr>
          <p:cNvGraphicFramePr>
            <a:graphicFrameLocks/>
          </p:cNvGraphicFramePr>
          <p:nvPr>
            <p:extLst>
              <p:ext uri="{D42A27DB-BD31-4B8C-83A1-F6EECF244321}">
                <p14:modId xmlns:p14="http://schemas.microsoft.com/office/powerpoint/2010/main" val="621217607"/>
              </p:ext>
            </p:extLst>
          </p:nvPr>
        </p:nvGraphicFramePr>
        <p:xfrm>
          <a:off x="2676802" y="1617025"/>
          <a:ext cx="7009773" cy="3424144"/>
        </p:xfrm>
        <a:graphic>
          <a:graphicData uri="http://schemas.openxmlformats.org/drawingml/2006/table">
            <a:tbl>
              <a:tblPr firstRow="1" bandRow="1">
                <a:tableStyleId>{5C22544A-7EE6-4342-B048-85BDC9FD1C3A}</a:tableStyleId>
              </a:tblPr>
              <a:tblGrid>
                <a:gridCol w="2336591">
                  <a:extLst>
                    <a:ext uri="{9D8B030D-6E8A-4147-A177-3AD203B41FA5}">
                      <a16:colId xmlns:a16="http://schemas.microsoft.com/office/drawing/2014/main" val="3951550222"/>
                    </a:ext>
                  </a:extLst>
                </a:gridCol>
                <a:gridCol w="495579">
                  <a:extLst>
                    <a:ext uri="{9D8B030D-6E8A-4147-A177-3AD203B41FA5}">
                      <a16:colId xmlns:a16="http://schemas.microsoft.com/office/drawing/2014/main" val="3336714117"/>
                    </a:ext>
                  </a:extLst>
                </a:gridCol>
                <a:gridCol w="4177603">
                  <a:extLst>
                    <a:ext uri="{9D8B030D-6E8A-4147-A177-3AD203B41FA5}">
                      <a16:colId xmlns:a16="http://schemas.microsoft.com/office/drawing/2014/main" val="68180420"/>
                    </a:ext>
                  </a:extLst>
                </a:gridCol>
              </a:tblGrid>
              <a:tr h="197528">
                <a:tc>
                  <a:txBody>
                    <a:bodyPr/>
                    <a:lstStyle/>
                    <a:p>
                      <a:pPr algn="l" fontAlgn="b"/>
                      <a:r>
                        <a:rPr lang="en-US" sz="1100" b="0" i="0" u="none" strike="noStrike" dirty="0">
                          <a:solidFill>
                            <a:srgbClr val="000000"/>
                          </a:solidFill>
                          <a:effectLst/>
                          <a:latin typeface="Calibri" panose="020F0502020204030204" pitchFamily="34" charset="0"/>
                        </a:rPr>
                        <a:t>Scale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Score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Interpretation of Score</a:t>
                      </a:r>
                    </a:p>
                  </a:txBody>
                  <a:tcPr marL="9525" marR="9525" marT="9525" marB="0" anchor="b"/>
                </a:tc>
                <a:extLst>
                  <a:ext uri="{0D108BD9-81ED-4DB2-BD59-A6C34878D82A}">
                    <a16:rowId xmlns:a16="http://schemas.microsoft.com/office/drawing/2014/main" val="724998748"/>
                  </a:ext>
                </a:extLst>
              </a:tr>
              <a:tr h="197528">
                <a:tc>
                  <a:txBody>
                    <a:bodyPr/>
                    <a:lstStyle/>
                    <a:p>
                      <a:pPr algn="l" fontAlgn="b"/>
                      <a:r>
                        <a:rPr lang="en-US" sz="1100" b="0" i="0" u="none" strike="noStrike">
                          <a:solidFill>
                            <a:srgbClr val="000000"/>
                          </a:solidFill>
                          <a:effectLst/>
                          <a:latin typeface="Calibri" panose="020F0502020204030204" pitchFamily="34" charset="0"/>
                        </a:rPr>
                        <a:t>Aggressive Behavior Scale</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No signs of aggression</a:t>
                      </a:r>
                    </a:p>
                  </a:txBody>
                  <a:tcPr marL="9525" marR="9525" marT="9525" marB="0" anchor="b"/>
                </a:tc>
                <a:extLst>
                  <a:ext uri="{0D108BD9-81ED-4DB2-BD59-A6C34878D82A}">
                    <a16:rowId xmlns:a16="http://schemas.microsoft.com/office/drawing/2014/main" val="2047120342"/>
                  </a:ext>
                </a:extLst>
              </a:tr>
              <a:tr h="197528">
                <a:tc>
                  <a:txBody>
                    <a:bodyPr/>
                    <a:lstStyle/>
                    <a:p>
                      <a:pPr algn="l" fontAlgn="b"/>
                      <a:r>
                        <a:rPr lang="en-US" sz="1100" b="0" i="0" u="none" strike="noStrike">
                          <a:solidFill>
                            <a:srgbClr val="000000"/>
                          </a:solidFill>
                          <a:effectLst/>
                          <a:latin typeface="Calibri" panose="020F0502020204030204" pitchFamily="34" charset="0"/>
                        </a:rPr>
                        <a:t>ADL Heirarchy</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6448179"/>
                  </a:ext>
                </a:extLst>
              </a:tr>
              <a:tr h="197528">
                <a:tc>
                  <a:txBody>
                    <a:bodyPr/>
                    <a:lstStyle/>
                    <a:p>
                      <a:pPr algn="l" fontAlgn="b"/>
                      <a:r>
                        <a:rPr lang="en-US" sz="1100" b="0" i="0" u="none" strike="noStrike">
                          <a:solidFill>
                            <a:srgbClr val="000000"/>
                          </a:solidFill>
                          <a:effectLst/>
                          <a:latin typeface="Calibri" panose="020F0502020204030204" pitchFamily="34" charset="0"/>
                        </a:rPr>
                        <a:t>Anhedonia</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No Anhedonia</a:t>
                      </a:r>
                    </a:p>
                  </a:txBody>
                  <a:tcPr marL="9525" marR="9525" marT="9525" marB="0" anchor="b"/>
                </a:tc>
                <a:extLst>
                  <a:ext uri="{0D108BD9-81ED-4DB2-BD59-A6C34878D82A}">
                    <a16:rowId xmlns:a16="http://schemas.microsoft.com/office/drawing/2014/main" val="3199905833"/>
                  </a:ext>
                </a:extLst>
              </a:tr>
              <a:tr h="197528">
                <a:tc>
                  <a:txBody>
                    <a:bodyPr/>
                    <a:lstStyle/>
                    <a:p>
                      <a:pPr algn="l" fontAlgn="b"/>
                      <a:r>
                        <a:rPr lang="en-US" sz="1100" b="0" i="0" u="none" strike="noStrike">
                          <a:solidFill>
                            <a:srgbClr val="000000"/>
                          </a:solidFill>
                          <a:effectLst/>
                          <a:latin typeface="Calibri" panose="020F0502020204030204" pitchFamily="34" charset="0"/>
                        </a:rPr>
                        <a:t>CAGE</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9425181"/>
                  </a:ext>
                </a:extLst>
              </a:tr>
              <a:tr h="197528">
                <a:tc>
                  <a:txBody>
                    <a:bodyPr/>
                    <a:lstStyle/>
                    <a:p>
                      <a:pPr algn="l" fontAlgn="b"/>
                      <a:r>
                        <a:rPr lang="en-US" sz="1100" b="0" i="0" u="none" strike="noStrike">
                          <a:solidFill>
                            <a:srgbClr val="000000"/>
                          </a:solidFill>
                          <a:effectLst/>
                          <a:latin typeface="Calibri" panose="020F0502020204030204" pitchFamily="34" charset="0"/>
                        </a:rPr>
                        <a:t>Cognitive Performance Scale</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4642901"/>
                  </a:ext>
                </a:extLst>
              </a:tr>
              <a:tr h="197528">
                <a:tc>
                  <a:txBody>
                    <a:bodyPr/>
                    <a:lstStyle/>
                    <a:p>
                      <a:pPr algn="l" fontAlgn="b"/>
                      <a:r>
                        <a:rPr lang="en-US" sz="1100" b="0" i="0" u="none" strike="noStrike">
                          <a:solidFill>
                            <a:srgbClr val="000000"/>
                          </a:solidFill>
                          <a:effectLst/>
                          <a:latin typeface="Calibri" panose="020F0502020204030204" pitchFamily="34" charset="0"/>
                        </a:rPr>
                        <a:t>Communication</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No communication issues</a:t>
                      </a:r>
                    </a:p>
                  </a:txBody>
                  <a:tcPr marL="9525" marR="9525" marT="9525" marB="0" anchor="b"/>
                </a:tc>
                <a:extLst>
                  <a:ext uri="{0D108BD9-81ED-4DB2-BD59-A6C34878D82A}">
                    <a16:rowId xmlns:a16="http://schemas.microsoft.com/office/drawing/2014/main" val="1508614557"/>
                  </a:ext>
                </a:extLst>
              </a:tr>
              <a:tr h="197528">
                <a:tc>
                  <a:txBody>
                    <a:bodyPr/>
                    <a:lstStyle/>
                    <a:p>
                      <a:pPr algn="l" fontAlgn="b"/>
                      <a:r>
                        <a:rPr lang="en-US" sz="1100" b="0" i="0" u="none" strike="noStrike">
                          <a:solidFill>
                            <a:srgbClr val="000000"/>
                          </a:solidFill>
                          <a:effectLst/>
                          <a:latin typeface="Calibri" panose="020F0502020204030204" pitchFamily="34" charset="0"/>
                        </a:rPr>
                        <a:t>Depression Rating Scale</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No depression</a:t>
                      </a:r>
                    </a:p>
                  </a:txBody>
                  <a:tcPr marL="9525" marR="9525" marT="9525" marB="0" anchor="b"/>
                </a:tc>
                <a:extLst>
                  <a:ext uri="{0D108BD9-81ED-4DB2-BD59-A6C34878D82A}">
                    <a16:rowId xmlns:a16="http://schemas.microsoft.com/office/drawing/2014/main" val="2840839109"/>
                  </a:ext>
                </a:extLst>
              </a:tr>
              <a:tr h="197528">
                <a:tc>
                  <a:txBody>
                    <a:bodyPr/>
                    <a:lstStyle/>
                    <a:p>
                      <a:pPr algn="l" fontAlgn="b"/>
                      <a:r>
                        <a:rPr lang="en-US" sz="1100" b="0" i="0" u="none" strike="noStrike">
                          <a:solidFill>
                            <a:srgbClr val="000000"/>
                          </a:solidFill>
                          <a:effectLst/>
                          <a:latin typeface="Calibri" panose="020F0502020204030204" pitchFamily="34" charset="0"/>
                        </a:rPr>
                        <a:t>Depression Severity Index</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No depression</a:t>
                      </a:r>
                    </a:p>
                  </a:txBody>
                  <a:tcPr marL="9525" marR="9525" marT="9525" marB="0" anchor="b"/>
                </a:tc>
                <a:extLst>
                  <a:ext uri="{0D108BD9-81ED-4DB2-BD59-A6C34878D82A}">
                    <a16:rowId xmlns:a16="http://schemas.microsoft.com/office/drawing/2014/main" val="1661223238"/>
                  </a:ext>
                </a:extLst>
              </a:tr>
              <a:tr h="197528">
                <a:tc>
                  <a:txBody>
                    <a:bodyPr/>
                    <a:lstStyle/>
                    <a:p>
                      <a:pPr algn="l" fontAlgn="b"/>
                      <a:r>
                        <a:rPr lang="en-US" sz="1100" b="0" i="0" u="none" strike="noStrike">
                          <a:solidFill>
                            <a:srgbClr val="000000"/>
                          </a:solidFill>
                          <a:effectLst/>
                          <a:latin typeface="Calibri" panose="020F0502020204030204" pitchFamily="34" charset="0"/>
                        </a:rPr>
                        <a:t>IADL Capacity Scale</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High capacity for independent functioning</a:t>
                      </a:r>
                    </a:p>
                  </a:txBody>
                  <a:tcPr marL="9525" marR="9525" marT="9525" marB="0" anchor="b"/>
                </a:tc>
                <a:extLst>
                  <a:ext uri="{0D108BD9-81ED-4DB2-BD59-A6C34878D82A}">
                    <a16:rowId xmlns:a16="http://schemas.microsoft.com/office/drawing/2014/main" val="3741369455"/>
                  </a:ext>
                </a:extLst>
              </a:tr>
              <a:tr h="263696">
                <a:tc>
                  <a:txBody>
                    <a:bodyPr/>
                    <a:lstStyle/>
                    <a:p>
                      <a:pPr algn="l" fontAlgn="b"/>
                      <a:r>
                        <a:rPr lang="en-US" sz="1100" b="0" i="0" u="none" strike="noStrike">
                          <a:solidFill>
                            <a:srgbClr val="000000"/>
                          </a:solidFill>
                          <a:effectLst/>
                          <a:latin typeface="Calibri" panose="020F0502020204030204" pitchFamily="34" charset="0"/>
                        </a:rPr>
                        <a:t>Mania</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Infrequent or no signs of mania</a:t>
                      </a:r>
                    </a:p>
                  </a:txBody>
                  <a:tcPr marL="9525" marR="9525" marT="9525" marB="0" anchor="b"/>
                </a:tc>
                <a:extLst>
                  <a:ext uri="{0D108BD9-81ED-4DB2-BD59-A6C34878D82A}">
                    <a16:rowId xmlns:a16="http://schemas.microsoft.com/office/drawing/2014/main" val="194342492"/>
                  </a:ext>
                </a:extLst>
              </a:tr>
              <a:tr h="197528">
                <a:tc>
                  <a:txBody>
                    <a:bodyPr/>
                    <a:lstStyle/>
                    <a:p>
                      <a:pPr algn="l" fontAlgn="b"/>
                      <a:r>
                        <a:rPr lang="en-US" sz="1100" b="0" i="0" u="none" strike="noStrike">
                          <a:solidFill>
                            <a:srgbClr val="000000"/>
                          </a:solidFill>
                          <a:effectLst/>
                          <a:latin typeface="Calibri" panose="020F0502020204030204" pitchFamily="34" charset="0"/>
                        </a:rPr>
                        <a:t>Pain</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No pain</a:t>
                      </a:r>
                    </a:p>
                  </a:txBody>
                  <a:tcPr marL="9525" marR="9525" marT="9525" marB="0" anchor="b"/>
                </a:tc>
                <a:extLst>
                  <a:ext uri="{0D108BD9-81ED-4DB2-BD59-A6C34878D82A}">
                    <a16:rowId xmlns:a16="http://schemas.microsoft.com/office/drawing/2014/main" val="4174094467"/>
                  </a:ext>
                </a:extLst>
              </a:tr>
              <a:tr h="197528">
                <a:tc>
                  <a:txBody>
                    <a:bodyPr/>
                    <a:lstStyle/>
                    <a:p>
                      <a:pPr algn="l" fontAlgn="b"/>
                      <a:r>
                        <a:rPr lang="en-US" sz="1100" b="0" i="0" u="none" strike="noStrike">
                          <a:solidFill>
                            <a:srgbClr val="000000"/>
                          </a:solidFill>
                          <a:effectLst/>
                          <a:latin typeface="Calibri" panose="020F0502020204030204" pitchFamily="34" charset="0"/>
                        </a:rPr>
                        <a:t>Positive Symptoms Scale (short)</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No positive symptoms</a:t>
                      </a:r>
                    </a:p>
                  </a:txBody>
                  <a:tcPr marL="9525" marR="9525" marT="9525" marB="0" anchor="b"/>
                </a:tc>
                <a:extLst>
                  <a:ext uri="{0D108BD9-81ED-4DB2-BD59-A6C34878D82A}">
                    <a16:rowId xmlns:a16="http://schemas.microsoft.com/office/drawing/2014/main" val="1914462315"/>
                  </a:ext>
                </a:extLst>
              </a:tr>
              <a:tr h="197528">
                <a:tc>
                  <a:txBody>
                    <a:bodyPr/>
                    <a:lstStyle/>
                    <a:p>
                      <a:pPr algn="l" fontAlgn="b"/>
                      <a:r>
                        <a:rPr lang="en-US" sz="1100" b="0" i="0" u="none" strike="noStrike">
                          <a:solidFill>
                            <a:srgbClr val="000000"/>
                          </a:solidFill>
                          <a:effectLst/>
                          <a:latin typeface="Calibri" panose="020F0502020204030204" pitchFamily="34" charset="0"/>
                        </a:rPr>
                        <a:t>Positive Symptoms Scale (long)</a:t>
                      </a:r>
                    </a:p>
                  </a:txBody>
                  <a:tcPr marL="9525" marR="9525" marT="9525" marB="0" anchor="b"/>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No positive symptoms</a:t>
                      </a:r>
                    </a:p>
                  </a:txBody>
                  <a:tcPr marL="9525" marR="9525" marT="9525" marB="0" anchor="b"/>
                </a:tc>
                <a:extLst>
                  <a:ext uri="{0D108BD9-81ED-4DB2-BD59-A6C34878D82A}">
                    <a16:rowId xmlns:a16="http://schemas.microsoft.com/office/drawing/2014/main" val="1598447025"/>
                  </a:ext>
                </a:extLst>
              </a:tr>
              <a:tr h="197528">
                <a:tc>
                  <a:txBody>
                    <a:bodyPr/>
                    <a:lstStyle/>
                    <a:p>
                      <a:pPr algn="l" fontAlgn="b"/>
                      <a:r>
                        <a:rPr lang="en-US" sz="1100" b="0" i="0" u="none" strike="noStrike">
                          <a:solidFill>
                            <a:srgbClr val="000000"/>
                          </a:solidFill>
                          <a:effectLst/>
                          <a:latin typeface="Calibri" panose="020F0502020204030204" pitchFamily="34" charset="0"/>
                        </a:rPr>
                        <a:t>Risk of Harm to Others</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4608694"/>
                  </a:ext>
                </a:extLst>
              </a:tr>
              <a:tr h="197528">
                <a:tc>
                  <a:txBody>
                    <a:bodyPr/>
                    <a:lstStyle/>
                    <a:p>
                      <a:pPr algn="l" fontAlgn="b"/>
                      <a:r>
                        <a:rPr lang="en-US" sz="1100" b="0" i="0" u="none" strike="noStrike">
                          <a:solidFill>
                            <a:srgbClr val="000000"/>
                          </a:solidFill>
                          <a:effectLst/>
                          <a:latin typeface="Calibri" panose="020F0502020204030204" pitchFamily="34" charset="0"/>
                        </a:rPr>
                        <a:t>Self-Care Index</a:t>
                      </a: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1386451"/>
                  </a:ext>
                </a:extLst>
              </a:tr>
              <a:tr h="197528">
                <a:tc>
                  <a:txBody>
                    <a:bodyPr/>
                    <a:lstStyle/>
                    <a:p>
                      <a:pPr algn="l" fontAlgn="b"/>
                      <a:r>
                        <a:rPr lang="en-US" sz="1100" b="0" i="0" u="none" strike="noStrike">
                          <a:solidFill>
                            <a:srgbClr val="000000"/>
                          </a:solidFill>
                          <a:effectLst/>
                          <a:latin typeface="Calibri" panose="020F0502020204030204" pitchFamily="34" charset="0"/>
                        </a:rPr>
                        <a:t>Severity of Self-harm</a:t>
                      </a: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8151669"/>
                  </a:ext>
                </a:extLst>
              </a:tr>
            </a:tbl>
          </a:graphicData>
        </a:graphic>
      </p:graphicFrame>
    </p:spTree>
    <p:extLst>
      <p:ext uri="{BB962C8B-B14F-4D97-AF65-F5344CB8AC3E}">
        <p14:creationId xmlns:p14="http://schemas.microsoft.com/office/powerpoint/2010/main" val="2620611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VIDEO GAMING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Excessive video gaming over time can impact self-care, friendships, relationships, sleep, and academic achievement.  Intervention is needed if the activity interferes with the individual’s daily function, impairing social relationships, family life, or school performance.</a:t>
            </a:r>
          </a:p>
          <a:p>
            <a:r>
              <a:rPr lang="en-US" sz="2000" dirty="0"/>
              <a:t>Goals of Care:  Reduce the amount of video gaming both in daily individual sessions and total time played weekly; address the impact of reducing problem video gaming in the affected areas of the individual’s life.</a:t>
            </a:r>
          </a:p>
          <a:p>
            <a:r>
              <a:rPr lang="en-US" sz="2000" dirty="0"/>
              <a:t>Triggers:  Severe Risk – negligible participation in self-care, social or household activities, or work/school; Moderate Risk – reduced attention to these activities; No Trigger</a:t>
            </a:r>
          </a:p>
          <a:p>
            <a:r>
              <a:rPr lang="en-US" sz="2000" dirty="0"/>
              <a:t>Guidelines:  ID video gaming patterns and related concerns; ID coping strategies; engage and support caregivers; manage withdrawal from video gaming.</a:t>
            </a:r>
          </a:p>
          <a:p>
            <a:r>
              <a:rPr lang="en-US" sz="2000" dirty="0"/>
              <a:t>Additional Resources:  6 publications 2010 - 2013</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925321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WEIGHT MANAGEMENT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81317" y="1322057"/>
            <a:ext cx="10205882" cy="4437300"/>
          </a:xfrm>
          <a:prstGeom prst="rect">
            <a:avLst/>
          </a:prstGeom>
          <a:noFill/>
          <a:ln>
            <a:noFill/>
          </a:ln>
        </p:spPr>
        <p:txBody>
          <a:bodyPr spcFirstLastPara="1" wrap="square" lIns="91425" tIns="45700" rIns="91425" bIns="45700" anchor="t" anchorCtr="0">
            <a:noAutofit/>
          </a:bodyPr>
          <a:lstStyle/>
          <a:p>
            <a:r>
              <a:rPr lang="en-US" sz="2000" dirty="0"/>
              <a:t>Issue:  A variety of factors complicate weight management for children and youth with MH conditions, including medication side effects, sedentary lifestyle, poor diet, and problematic eating behaviors.  Eating disorders have the highest associated mortality among mental health disorders.</a:t>
            </a:r>
          </a:p>
          <a:p>
            <a:r>
              <a:rPr lang="en-US" sz="2000" dirty="0"/>
              <a:t>Goals of Care:  ID and address underlying causes of problematic eating behaviors and weight-management difficulties; review the impact and appropriateness of medications related to weight; enhance the individual’s ability to live a healthy lifestyle; promote self-esteem and a realistic body image.</a:t>
            </a:r>
          </a:p>
          <a:p>
            <a:r>
              <a:rPr lang="en-US" sz="2000" dirty="0"/>
              <a:t>Triggers:  For Weight Concerns – expressed concern of weight gain, weight loss, or failure to gain weight in the last 90 days; Due to Problematic Eating Behavior – presence of at least one of three identified situations; No Trigger</a:t>
            </a:r>
          </a:p>
          <a:p>
            <a:r>
              <a:rPr lang="en-US" sz="2000" dirty="0"/>
              <a:t>Guidelines:  Address medical safety and healthy lifestyle change; assess issues related to weight concerns; ID interventions to promote healthy weight management; engage family support; assess problematic eating behaviors; ID interventions to address eating behaviors.</a:t>
            </a:r>
          </a:p>
          <a:p>
            <a:r>
              <a:rPr lang="en-US" sz="2000" dirty="0"/>
              <a:t>Additional Resources:  4 publications 2007 - 2013</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302953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88590" y="623222"/>
            <a:ext cx="10414819"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SERVICES AND SUPPORTS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486697" y="1646522"/>
            <a:ext cx="11282516" cy="4033796"/>
          </a:xfrm>
          <a:prstGeom prst="rect">
            <a:avLst/>
          </a:prstGeom>
          <a:noFill/>
          <a:ln>
            <a:noFill/>
          </a:ln>
        </p:spPr>
        <p:txBody>
          <a:bodyPr spcFirstLastPara="1" wrap="square" lIns="91425" tIns="45700" rIns="91425" bIns="45700" anchor="t" anchorCtr="0">
            <a:noAutofit/>
          </a:bodyPr>
          <a:lstStyle/>
          <a:p>
            <a:pPr marL="50800" indent="0" algn="ctr">
              <a:buNone/>
            </a:pPr>
            <a:r>
              <a:rPr lang="en-US" sz="3600" dirty="0"/>
              <a:t>EDUCATION CAP</a:t>
            </a:r>
          </a:p>
          <a:p>
            <a:pPr marL="50800" indent="0" algn="ctr">
              <a:buNone/>
            </a:pPr>
            <a:r>
              <a:rPr lang="en-US" sz="3600" dirty="0"/>
              <a:t>INFORMAL SUPPORT CAP</a:t>
            </a:r>
          </a:p>
          <a:p>
            <a:pPr marL="50800" indent="0" algn="ctr">
              <a:buNone/>
            </a:pPr>
            <a:r>
              <a:rPr lang="en-US" sz="3600" dirty="0"/>
              <a:t>READMISSION CAP</a:t>
            </a:r>
          </a:p>
          <a:p>
            <a:pPr marL="50800" indent="0" algn="ctr">
              <a:buNone/>
            </a:pPr>
            <a:r>
              <a:rPr lang="en-US" sz="3600" dirty="0"/>
              <a:t>SUPPORT SYSTEMS FOR DISCHARGE CAP (inpatient only)</a:t>
            </a:r>
          </a:p>
          <a:p>
            <a:pPr marL="50800" indent="0" algn="ctr">
              <a:buNone/>
            </a:pPr>
            <a:r>
              <a:rPr lang="en-US" sz="3600" dirty="0"/>
              <a:t>TRANSITIONS CAP</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951876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EDUCATION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563329" y="1210349"/>
            <a:ext cx="10427109" cy="4865985"/>
          </a:xfrm>
          <a:prstGeom prst="rect">
            <a:avLst/>
          </a:prstGeom>
          <a:noFill/>
          <a:ln>
            <a:noFill/>
          </a:ln>
        </p:spPr>
        <p:txBody>
          <a:bodyPr spcFirstLastPara="1" wrap="square" lIns="91425" tIns="45700" rIns="91425" bIns="45700" anchor="t" anchorCtr="0">
            <a:noAutofit/>
          </a:bodyPr>
          <a:lstStyle/>
          <a:p>
            <a:r>
              <a:rPr lang="en-US" sz="2000" dirty="0"/>
              <a:t>Issue:  The decision to drop out of school is the result of risk factors in all life domains.  Poor school performance is a risk factor for mental health concerns, and mental health conditions can greatly affect academic achievement.  Success in education improves future socioeconomic status and is instrumental in the development of positive relationships, friendships, a sense of belonging, and purpose.</a:t>
            </a:r>
          </a:p>
          <a:p>
            <a:r>
              <a:rPr lang="en-US" sz="2000" dirty="0"/>
              <a:t>Goals of Care:  Reduce the risks associate with dropping out of school; foster a sense of academic or vocational motivation, competency, and autonomy; enhance meaningful engagement in school or vocational training; engage the individual’s social network to support success.</a:t>
            </a:r>
          </a:p>
          <a:p>
            <a:r>
              <a:rPr lang="en-US" sz="2000" dirty="0"/>
              <a:t>Triggers:  Risk of Dropping Out of School – at least one of six identified risk factors; Disrupted Education – current disrupted education and no employment arrangement; No Trigger</a:t>
            </a:r>
          </a:p>
          <a:p>
            <a:r>
              <a:rPr lang="en-US" sz="2000" dirty="0"/>
              <a:t>Guidelines:  Evaluate and develop goals; ID and address barriers; promote school engagement; improve motivation; engage caregivers; assess supportiveness of school; explore alternative education programs; consider employment.</a:t>
            </a:r>
          </a:p>
          <a:p>
            <a:r>
              <a:rPr lang="en-US" sz="2000" dirty="0"/>
              <a:t>Additional Resources:  3 publications 2010 - 2011</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41655436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INFORMAL SUPPORT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607575" y="1617025"/>
            <a:ext cx="10205882" cy="4437300"/>
          </a:xfrm>
          <a:prstGeom prst="rect">
            <a:avLst/>
          </a:prstGeom>
          <a:noFill/>
          <a:ln>
            <a:noFill/>
          </a:ln>
        </p:spPr>
        <p:txBody>
          <a:bodyPr spcFirstLastPara="1" wrap="square" lIns="91425" tIns="45700" rIns="91425" bIns="45700" anchor="t" anchorCtr="0">
            <a:noAutofit/>
          </a:bodyPr>
          <a:lstStyle/>
          <a:p>
            <a:r>
              <a:rPr lang="en-US" sz="2000" dirty="0"/>
              <a:t>Issue:  Informal support from extended family and friends for crisis management, financial assistance, emotional support, and child care/youth supervision reduces the strain caregivers feel and promotes better outcomes for the individual.</a:t>
            </a:r>
          </a:p>
          <a:p>
            <a:r>
              <a:rPr lang="en-US" sz="2000" dirty="0"/>
              <a:t>Goals of Care:  ID and link the individual and caregivers with available sources of informal support; strengthen informal support systems; support the informal support.</a:t>
            </a:r>
          </a:p>
          <a:p>
            <a:r>
              <a:rPr lang="en-US" sz="2000" dirty="0"/>
              <a:t>Trigger:  individuals whose family needs but does not have informal supports for &gt;1 of 5 identified areas of need</a:t>
            </a:r>
          </a:p>
          <a:p>
            <a:r>
              <a:rPr lang="en-US" sz="2000" dirty="0"/>
              <a:t>Guidelines:  Support the individual and caregivers and possibly engage formal supports; suggestions are given for crisis situations, emotional support, support for financial problems, child care/youth supervision, and respite care.</a:t>
            </a:r>
          </a:p>
          <a:p>
            <a:r>
              <a:rPr lang="en-US" sz="2000" dirty="0"/>
              <a:t>Additional Resources:  3 publications 2011</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303761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READMISSION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592826" y="1395800"/>
            <a:ext cx="10205882" cy="4621542"/>
          </a:xfrm>
          <a:prstGeom prst="rect">
            <a:avLst/>
          </a:prstGeom>
          <a:noFill/>
          <a:ln>
            <a:noFill/>
          </a:ln>
        </p:spPr>
        <p:txBody>
          <a:bodyPr spcFirstLastPara="1" wrap="square" lIns="91425" tIns="45700" rIns="91425" bIns="45700" anchor="t" anchorCtr="0">
            <a:noAutofit/>
          </a:bodyPr>
          <a:lstStyle/>
          <a:p>
            <a:r>
              <a:rPr lang="en-US" sz="2000" dirty="0"/>
              <a:t>Issue:  Among children and youth with previous psychiatric admissions, readmission rates are as high as 65%.  The majority of readmissions occur within three months of discharge.  A  number of factors across multiple domains predict psychiatric readmission.  A successful post-discharge plan requires active engagement of the individual, family, school, and other community resources and supports, with continued MH and supportive care.</a:t>
            </a:r>
          </a:p>
          <a:p>
            <a:r>
              <a:rPr lang="en-US" sz="2000" dirty="0"/>
              <a:t>Goals of Care:  Prevent psychiatric readmissions; ensure timely and comprehensive transition to post-discharge services; engage the individual and family in a coordinated and comprehensive mental health care plan.</a:t>
            </a:r>
          </a:p>
          <a:p>
            <a:r>
              <a:rPr lang="en-US" sz="2000" dirty="0"/>
              <a:t>Trigger:  one of 3 identified categories related to hospitalizations and/or interRAI scale scores</a:t>
            </a:r>
          </a:p>
          <a:p>
            <a:r>
              <a:rPr lang="en-US" sz="2000" dirty="0"/>
              <a:t>Guidelines:  Discharge planning with community partners; crisis planning; plan for immediacy of post-discharge services and continuity of care; address family involvement and living environment.</a:t>
            </a:r>
          </a:p>
          <a:p>
            <a:r>
              <a:rPr lang="en-US" sz="2000" dirty="0"/>
              <a:t>Additional Resources:  4 publications 2010 - 2013</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3400265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800" b="0" i="0" u="none" strike="noStrike" cap="none" dirty="0">
                <a:solidFill>
                  <a:schemeClr val="dk1"/>
                </a:solidFill>
                <a:latin typeface="Century Gothic"/>
                <a:ea typeface="Century Gothic"/>
                <a:cs typeface="Century Gothic"/>
                <a:sym typeface="Century Gothic"/>
              </a:rPr>
              <a:t>TRANSITIONS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1592827" y="1395798"/>
            <a:ext cx="10205882" cy="4621543"/>
          </a:xfrm>
          <a:prstGeom prst="rect">
            <a:avLst/>
          </a:prstGeom>
          <a:noFill/>
          <a:ln>
            <a:noFill/>
          </a:ln>
        </p:spPr>
        <p:txBody>
          <a:bodyPr spcFirstLastPara="1" wrap="square" lIns="91425" tIns="45700" rIns="91425" bIns="45700" anchor="t" anchorCtr="0">
            <a:noAutofit/>
          </a:bodyPr>
          <a:lstStyle/>
          <a:p>
            <a:r>
              <a:rPr lang="en-US" sz="2000" dirty="0"/>
              <a:t>Issue:  While not always possible, individuals who are prepared and equipped to deal with transitions will adapt more effectively.  It is important to consider both the individual’s feelings about the change and how adaptable he or she might be.  Moving from children’s services to adult mental health services is a particularly difficult transition.</a:t>
            </a:r>
          </a:p>
          <a:p>
            <a:r>
              <a:rPr lang="en-US" sz="2000" dirty="0"/>
              <a:t>Goals of Care:  Facilitate supports around the individual and family for a smooth transition; enhance the individual’s coping and self-advocacy skills to successfully manage the transition; enhance the family’s capacity to support and advocate for the individual during the transition.</a:t>
            </a:r>
          </a:p>
          <a:p>
            <a:r>
              <a:rPr lang="en-US" sz="2000" dirty="0"/>
              <a:t>Trigger:  any transition from one setting to another</a:t>
            </a:r>
          </a:p>
          <a:p>
            <a:r>
              <a:rPr lang="en-US" sz="2000" dirty="0"/>
              <a:t>Guidelines:  Assess the individual’s experience, willingness, and preparedness for change; construct a transition plan as early as possible; ID and address barriers to a successful transition; engage caregivers; engage the individual; ID specific strategies for specific transitions.</a:t>
            </a:r>
          </a:p>
          <a:p>
            <a:r>
              <a:rPr lang="en-US" sz="2000" dirty="0"/>
              <a:t>Additional Resources:  5 publications 2011 - 2013</a:t>
            </a:r>
          </a:p>
          <a:p>
            <a:pPr marL="0" marR="0" lvl="0" indent="0" algn="l" rtl="0">
              <a:lnSpc>
                <a:spcPct val="90000"/>
              </a:lnSpc>
              <a:spcBef>
                <a:spcPts val="0"/>
              </a:spcBef>
              <a:spcAft>
                <a:spcPts val="0"/>
              </a:spcAft>
              <a:buClr>
                <a:schemeClr val="dk1"/>
              </a:buClr>
              <a:buFont typeface="Arial"/>
              <a:buNone/>
            </a:pPr>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81609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lvl="0">
              <a:buSzPts val="1100"/>
            </a:pPr>
            <a:r>
              <a:rPr lang="en-US" sz="4800" dirty="0"/>
              <a:t>COMPONENTS OF EACH CAP</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2505425" y="1617025"/>
            <a:ext cx="9308031" cy="4437300"/>
          </a:xfrm>
          <a:prstGeom prst="rect">
            <a:avLst/>
          </a:prstGeom>
          <a:noFill/>
          <a:ln>
            <a:noFill/>
          </a:ln>
        </p:spPr>
        <p:txBody>
          <a:bodyPr spcFirstLastPara="1" wrap="square" lIns="91425" tIns="45700" rIns="91425" bIns="45700" anchor="t" anchorCtr="0">
            <a:noAutofit/>
          </a:bodyPr>
          <a:lstStyle/>
          <a:p>
            <a:r>
              <a:rPr lang="en-US" sz="3600" dirty="0"/>
              <a:t>Issue Statement</a:t>
            </a:r>
          </a:p>
          <a:p>
            <a:r>
              <a:rPr lang="en-US" sz="3600" dirty="0"/>
              <a:t>Goals of Care</a:t>
            </a:r>
          </a:p>
          <a:p>
            <a:r>
              <a:rPr lang="en-US" sz="3600" dirty="0"/>
              <a:t>CAP Triggers</a:t>
            </a:r>
          </a:p>
          <a:p>
            <a:r>
              <a:rPr lang="en-US" sz="3600" dirty="0"/>
              <a:t>CAP Guidelines</a:t>
            </a:r>
          </a:p>
          <a:p>
            <a:r>
              <a:rPr lang="en-US" sz="3600" dirty="0"/>
              <a:t>Additional Resources</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54891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1353800" cy="1023300"/>
          </a:xfrm>
          <a:prstGeom prst="rect">
            <a:avLst/>
          </a:prstGeom>
          <a:noFill/>
          <a:ln>
            <a:noFill/>
          </a:ln>
        </p:spPr>
        <p:txBody>
          <a:bodyPr spcFirstLastPara="1" wrap="square" lIns="91425" tIns="45700" rIns="91425" bIns="45700" anchor="ctr" anchorCtr="0">
            <a:noAutofit/>
          </a:bodyPr>
          <a:lstStyle/>
          <a:p>
            <a:pPr lvl="0">
              <a:buSzPts val="1100"/>
            </a:pPr>
            <a:r>
              <a:rPr lang="en-US" sz="4800" dirty="0"/>
              <a:t>ISSUES COVERED BY interRAI CMH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2505425" y="1617025"/>
            <a:ext cx="6417349" cy="4437300"/>
          </a:xfrm>
          <a:prstGeom prst="rect">
            <a:avLst/>
          </a:prstGeom>
          <a:noFill/>
          <a:ln>
            <a:noFill/>
          </a:ln>
        </p:spPr>
        <p:txBody>
          <a:bodyPr spcFirstLastPara="1" wrap="square" lIns="91425" tIns="45700" rIns="91425" bIns="45700" anchor="t" anchorCtr="0">
            <a:noAutofit/>
          </a:bodyPr>
          <a:lstStyle/>
          <a:p>
            <a:pPr marL="50800" indent="0" algn="ctr">
              <a:buNone/>
            </a:pPr>
            <a:r>
              <a:rPr lang="en-US" sz="4800" dirty="0"/>
              <a:t>Safety</a:t>
            </a:r>
          </a:p>
          <a:p>
            <a:pPr marL="50800" indent="0" algn="ctr">
              <a:buNone/>
            </a:pPr>
            <a:r>
              <a:rPr lang="en-US" sz="4800" dirty="0"/>
              <a:t>Social Life</a:t>
            </a:r>
          </a:p>
          <a:p>
            <a:pPr marL="50800" indent="0" algn="ctr">
              <a:buNone/>
            </a:pPr>
            <a:r>
              <a:rPr lang="en-US" sz="4800" dirty="0"/>
              <a:t>Economic Issues</a:t>
            </a:r>
          </a:p>
          <a:p>
            <a:pPr marL="50800" indent="0" algn="ctr">
              <a:buNone/>
            </a:pPr>
            <a:r>
              <a:rPr lang="en-US" sz="4800" dirty="0"/>
              <a:t>Autonomy</a:t>
            </a:r>
          </a:p>
          <a:p>
            <a:pPr marL="50800" indent="0" algn="ctr">
              <a:buNone/>
            </a:pPr>
            <a:r>
              <a:rPr lang="en-US" sz="4800" dirty="0"/>
              <a:t>Health Promotion</a:t>
            </a:r>
          </a:p>
          <a:p>
            <a:pPr marL="0" marR="0" lvl="0" indent="0" algn="ctr"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211845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593725"/>
            <a:ext cx="10414819" cy="1023300"/>
          </a:xfrm>
          <a:prstGeom prst="rect">
            <a:avLst/>
          </a:prstGeom>
          <a:noFill/>
          <a:ln>
            <a:noFill/>
          </a:ln>
        </p:spPr>
        <p:txBody>
          <a:bodyPr spcFirstLastPara="1" wrap="square" lIns="91425" tIns="45700" rIns="91425" bIns="45700" anchor="ctr" anchorCtr="0">
            <a:noAutofit/>
          </a:bodyPr>
          <a:lstStyle/>
          <a:p>
            <a:pPr lvl="0" algn="ctr">
              <a:buSzPts val="1100"/>
            </a:pPr>
            <a:r>
              <a:rPr lang="en-US" sz="4800" dirty="0"/>
              <a:t>SAFETY CAPs</a:t>
            </a:r>
            <a:endParaRPr sz="4800" b="0" i="0" u="none" strike="noStrike" cap="none" dirty="0">
              <a:solidFill>
                <a:schemeClr val="dk1"/>
              </a:solidFill>
              <a:latin typeface="Century Gothic"/>
              <a:ea typeface="Century Gothic"/>
              <a:cs typeface="Century Gothic"/>
              <a:sym typeface="Century Gothic"/>
            </a:endParaRPr>
          </a:p>
        </p:txBody>
      </p:sp>
      <p:sp>
        <p:nvSpPr>
          <p:cNvPr id="96" name="Google Shape;96;p14"/>
          <p:cNvSpPr txBox="1">
            <a:spLocks noGrp="1"/>
          </p:cNvSpPr>
          <p:nvPr>
            <p:ph type="body" idx="1"/>
          </p:nvPr>
        </p:nvSpPr>
        <p:spPr>
          <a:xfrm>
            <a:off x="838201" y="2212257"/>
            <a:ext cx="10149348" cy="3842067"/>
          </a:xfrm>
          <a:prstGeom prst="rect">
            <a:avLst/>
          </a:prstGeom>
          <a:noFill/>
          <a:ln>
            <a:noFill/>
          </a:ln>
        </p:spPr>
        <p:txBody>
          <a:bodyPr spcFirstLastPara="1" wrap="square" lIns="91425" tIns="45700" rIns="91425" bIns="45700" anchor="t" anchorCtr="0">
            <a:noAutofit/>
          </a:bodyPr>
          <a:lstStyle/>
          <a:p>
            <a:pPr marL="50800" indent="0" algn="ctr">
              <a:buNone/>
            </a:pPr>
            <a:r>
              <a:rPr lang="en-US" sz="3600" dirty="0"/>
              <a:t>HARM TO OTHERS CAP</a:t>
            </a:r>
          </a:p>
          <a:p>
            <a:pPr marL="50800" indent="0" algn="ctr">
              <a:buNone/>
            </a:pPr>
            <a:r>
              <a:rPr lang="en-US" sz="3600" dirty="0"/>
              <a:t>SUICIDALITY AND PURPOSEFUL SELF-HARM CAP</a:t>
            </a:r>
          </a:p>
          <a:p>
            <a:pPr marL="50800" indent="0" algn="ctr">
              <a:buNone/>
            </a:pPr>
            <a:r>
              <a:rPr lang="en-US" sz="3600" dirty="0"/>
              <a:t>SELF-CARE CAP</a:t>
            </a:r>
          </a:p>
          <a:p>
            <a:pPr marL="0" marR="0" lvl="0" indent="0" algn="l" rtl="0">
              <a:lnSpc>
                <a:spcPct val="90000"/>
              </a:lnSpc>
              <a:spcBef>
                <a:spcPts val="0"/>
              </a:spcBef>
              <a:spcAft>
                <a:spcPts val="0"/>
              </a:spcAft>
              <a:buClr>
                <a:schemeClr val="dk1"/>
              </a:buClr>
              <a:buFont typeface="Arial"/>
              <a:buNone/>
            </a:pPr>
            <a:endParaRPr sz="36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66768692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5982</TotalTime>
  <Words>8501</Words>
  <Application>Microsoft Macintosh PowerPoint</Application>
  <PresentationFormat>Widescreen</PresentationFormat>
  <Paragraphs>511</Paragraphs>
  <Slides>66</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Century Gothic</vt:lpstr>
      <vt:lpstr>Calibri</vt:lpstr>
      <vt:lpstr>Arial</vt:lpstr>
      <vt:lpstr>Office Theme</vt:lpstr>
      <vt:lpstr>UTILIZING STANDARDIZED ASSESSMENTS TO INFORM THE SERVICE PLANNING PROCESS: PART 1 - interRAI</vt:lpstr>
      <vt:lpstr>BACKGROUND</vt:lpstr>
      <vt:lpstr>PowerPoint Presentation</vt:lpstr>
      <vt:lpstr>TRIGGERS BASED ON MH SCALES AND ALGORITHMS</vt:lpstr>
      <vt:lpstr>ENTER SCORES FOR IDENTIFIED ITEMS (SAMPLE)</vt:lpstr>
      <vt:lpstr>RESULTS (EXAMPLES)</vt:lpstr>
      <vt:lpstr>COMPONENTS OF EACH CAP</vt:lpstr>
      <vt:lpstr>ISSUES COVERED BY interRAI CMH CAPs</vt:lpstr>
      <vt:lpstr>SAFETY CAPs</vt:lpstr>
      <vt:lpstr>HARM TO OTHERS CAP</vt:lpstr>
      <vt:lpstr>SUICIDALITY AND PURPOSEFUL SELF-HARM CAP</vt:lpstr>
      <vt:lpstr>SELF-CARE CAP</vt:lpstr>
      <vt:lpstr>SOCIAL LIFE CAPs</vt:lpstr>
      <vt:lpstr>SOCIAL RELATIONSHIPS CAP</vt:lpstr>
      <vt:lpstr> INFORMAL SUPPORT CAP</vt:lpstr>
      <vt:lpstr>INTERPERSONAL CONFLICT CAP</vt:lpstr>
      <vt:lpstr>TRAUMATIC LIFE EVENTS CAP</vt:lpstr>
      <vt:lpstr>CRIMINAL ACTIVITY CAP</vt:lpstr>
      <vt:lpstr>ECONOMIC ISSUES CAPs</vt:lpstr>
      <vt:lpstr>PERSONAL FINANCES CAP</vt:lpstr>
      <vt:lpstr>EDUCATION AND EMPLOYMENT CAP</vt:lpstr>
      <vt:lpstr>AUTONOMY CAPs</vt:lpstr>
      <vt:lpstr>MEDICATION MGMT &amp; ADHERENCE  CAP</vt:lpstr>
      <vt:lpstr>REHOSPITALIZATION CAP</vt:lpstr>
      <vt:lpstr>HEALTH PROMOTION CAPs</vt:lpstr>
      <vt:lpstr>SMOKING CAP</vt:lpstr>
      <vt:lpstr>SUBSTANCE USE CAP</vt:lpstr>
      <vt:lpstr>WEIGHT MANAGEMENT CAP</vt:lpstr>
      <vt:lpstr>EXERCISE CAP</vt:lpstr>
      <vt:lpstr>SLEEP DISTURBANCE CAP</vt:lpstr>
      <vt:lpstr>PAIN CAP</vt:lpstr>
      <vt:lpstr>FALLS CAP</vt:lpstr>
      <vt:lpstr>ISSUES COVERED BY interRAI ChYMH CAPs</vt:lpstr>
      <vt:lpstr>SAFETY CAPs</vt:lpstr>
      <vt:lpstr>CRIMINALITY PREVENTION CAP</vt:lpstr>
      <vt:lpstr>HARM TO OTHERS CAP</vt:lpstr>
      <vt:lpstr>HAZARDOUS FIRE INVOLVEMENT CAP</vt:lpstr>
      <vt:lpstr>SEXUAL BEHAVIOR CAP</vt:lpstr>
      <vt:lpstr>SUICIDALITY &amp; PURPOSEFUL SELF-HARM CAP</vt:lpstr>
      <vt:lpstr>TRAUMATIC LIFE EVENTS CAP</vt:lpstr>
      <vt:lpstr>FAMILY LIFE &amp; SOCIAL INTEGRATION CAPs</vt:lpstr>
      <vt:lpstr>ATTACHMENT CAP</vt:lpstr>
      <vt:lpstr>CAREGIVER DISTRESS CAP</vt:lpstr>
      <vt:lpstr> INTERPERSONAL CONFLICT CAP</vt:lpstr>
      <vt:lpstr> PARENTING CAP</vt:lpstr>
      <vt:lpstr> SOCIAL &amp; PEER RELATIONSHIPS CAP</vt:lpstr>
      <vt:lpstr>FUNCTIONAL STATUS CAPs</vt:lpstr>
      <vt:lpstr>COMMUNICATION CAP</vt:lpstr>
      <vt:lpstr>LIFE SKILLS CAP</vt:lpstr>
      <vt:lpstr>HEALTH PROMOTION CAPs</vt:lpstr>
      <vt:lpstr>CAFFEIN USE CAP</vt:lpstr>
      <vt:lpstr>GAMBLING CAP</vt:lpstr>
      <vt:lpstr>MEDICATION ADHERENCE CAP</vt:lpstr>
      <vt:lpstr>MEDICATION REVIEW CAP</vt:lpstr>
      <vt:lpstr>PHYSICAL ACTIVITY CAP</vt:lpstr>
      <vt:lpstr>SLEEP DISTURBANCE CAP</vt:lpstr>
      <vt:lpstr>STRENGTHS CAP</vt:lpstr>
      <vt:lpstr>SUBSTANCE USE CAP</vt:lpstr>
      <vt:lpstr>TOBACCO AND NICOTINE USE CAP</vt:lpstr>
      <vt:lpstr>VIDEO GAMING CAP</vt:lpstr>
      <vt:lpstr>WEIGHT MANAGEMENT CAP</vt:lpstr>
      <vt:lpstr>SERVICES AND SUPPORTS CAPs</vt:lpstr>
      <vt:lpstr>EDUCATION CAP</vt:lpstr>
      <vt:lpstr>INFORMAL SUPPORT CAP</vt:lpstr>
      <vt:lpstr>READMISSION CAP</vt:lpstr>
      <vt:lpstr>TRANSITIONS 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Microsoft Office User</cp:lastModifiedBy>
  <cp:revision>76</cp:revision>
  <dcterms:modified xsi:type="dcterms:W3CDTF">2019-03-28T18:06:53Z</dcterms:modified>
</cp:coreProperties>
</file>