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1"/>
  </p:notesMasterIdLst>
  <p:sldIdLst>
    <p:sldId id="256" r:id="rId2"/>
    <p:sldId id="258" r:id="rId3"/>
    <p:sldId id="259" r:id="rId4"/>
    <p:sldId id="262" r:id="rId5"/>
    <p:sldId id="284" r:id="rId6"/>
    <p:sldId id="291" r:id="rId7"/>
    <p:sldId id="288" r:id="rId8"/>
    <p:sldId id="285" r:id="rId9"/>
    <p:sldId id="292" r:id="rId10"/>
    <p:sldId id="294" r:id="rId11"/>
    <p:sldId id="293" r:id="rId12"/>
    <p:sldId id="265" r:id="rId13"/>
    <p:sldId id="295" r:id="rId14"/>
    <p:sldId id="296" r:id="rId15"/>
    <p:sldId id="297" r:id="rId16"/>
    <p:sldId id="298" r:id="rId17"/>
    <p:sldId id="260" r:id="rId18"/>
    <p:sldId id="299" r:id="rId19"/>
    <p:sldId id="279" r:id="rId20"/>
  </p:sldIdLst>
  <p:sldSz cx="9144000" cy="5143500" type="screen16x9"/>
  <p:notesSz cx="6858000" cy="9144000"/>
  <p:embeddedFontLst>
    <p:embeddedFont>
      <p:font typeface="Ebrima" panose="02000000000000000000" pitchFamily="2" charset="0"/>
      <p:regular r:id="rId22"/>
      <p:bold r:id="rId23"/>
    </p:embeddedFont>
    <p:embeddedFont>
      <p:font typeface="Droid Serif" panose="02020600060500020200" pitchFamily="18" charset="0"/>
      <p:regular r:id="rId24"/>
      <p:bold r:id="rId25"/>
      <p:italic r:id="rId26"/>
      <p:boldItalic r:id="rId27"/>
    </p:embeddedFont>
    <p:embeddedFont>
      <p:font typeface="Throw My Hands Up in the Air" panose="02000506000000020004" pitchFamily="2" charset="0"/>
      <p:regular r:id="rId28"/>
      <p:bold r:id="rId29"/>
    </p:embeddedFont>
    <p:embeddedFont>
      <p:font typeface="Montserrat" panose="02000505000000020004" pitchFamily="2" charset="0"/>
      <p:regular r:id="rId30"/>
      <p:bold r:id="rId31"/>
      <p:italic r:id="rId32"/>
      <p:boldItalic r:id="rId33"/>
    </p:embeddedFont>
    <p:embeddedFont>
      <p:font typeface="Penelope Anne" panose="02000603000000000000" pitchFamily="2" charset="0"/>
      <p:regular r:id="rId34"/>
    </p:embeddedFont>
    <p:embeddedFont>
      <p:font typeface="Patrick Hand SC" panose="00000500000000000000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33"/>
    <a:srgbClr val="D9D9D9"/>
    <a:srgbClr val="999999"/>
    <a:srgbClr val="434343"/>
    <a:srgbClr val="CC3300"/>
    <a:srgbClr val="FF9900"/>
    <a:srgbClr val="DE8400"/>
    <a:srgbClr val="FF9E00"/>
    <a:srgbClr val="DE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25F378C-F937-4543-8116-B2721838107D}">
  <a:tblStyle styleId="{D25F378C-F937-4543-8116-B272183810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4" autoAdjust="0"/>
    <p:restoredTop sz="90634" autoAdjust="0"/>
  </p:normalViewPr>
  <p:slideViewPr>
    <p:cSldViewPr>
      <p:cViewPr>
        <p:scale>
          <a:sx n="125" d="100"/>
          <a:sy n="125" d="100"/>
        </p:scale>
        <p:origin x="-264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9652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Making the most of partner collaboration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Working with schools – landscape of education and secondary transition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All about relationships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Give ideas about different ways to</a:t>
            </a:r>
            <a:r>
              <a:rPr lang="en-US" baseline="0" dirty="0" smtClean="0"/>
              <a:t> connect/partner</a:t>
            </a:r>
            <a:endParaRPr lang="en-US" dirty="0" smtClean="0"/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Happens differently in each situation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It is important, because</a:t>
            </a:r>
            <a:r>
              <a:rPr lang="en-US" baseline="0" dirty="0" smtClean="0"/>
              <a:t> none of us can do it alone – we all win if we can bring together our collective knowledge, resources, and ideas</a:t>
            </a:r>
            <a:endParaRPr lang="en-US" dirty="0" smtClean="0"/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Build on todays webinar</a:t>
            </a:r>
            <a:r>
              <a:rPr lang="en-US" baseline="0" dirty="0" smtClean="0"/>
              <a:t> with part 2, so be thinking about what you might want addressed in part 2.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It all starts with a solid understanding of each other’s</a:t>
            </a:r>
            <a:r>
              <a:rPr lang="en-US" baseline="0" dirty="0" smtClean="0"/>
              <a:t> roles, processes, and environments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Day</a:t>
            </a:r>
            <a:r>
              <a:rPr lang="en-US" baseline="0" dirty="0" smtClean="0"/>
              <a:t> in the Life of a Teacher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Bathroom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Lunch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30-60 Minute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Required PD/PLC re: content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Parent Communications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Academic demands – “Sometimes a classroom visit is the last thing we can do…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IEP </a:t>
            </a:r>
            <a:r>
              <a:rPr lang="en-US" baseline="0" dirty="0" err="1" smtClean="0"/>
              <a:t>Mtgs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63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Kirsten – not sure what addressing LLW PSEs is and where that goes…</a:t>
            </a:r>
          </a:p>
          <a:p>
            <a:pPr>
              <a:buNone/>
            </a:pPr>
            <a:r>
              <a:rPr lang="en-US" dirty="0" smtClean="0"/>
              <a:t>Your notes also said Drives the entire</a:t>
            </a:r>
            <a:r>
              <a:rPr lang="en-US" baseline="0" dirty="0" smtClean="0"/>
              <a:t>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78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37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31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FF9E0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0" t="0" r="0" b="0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152400" cap="flat" cmpd="sng">
            <a:solidFill>
              <a:srgbClr val="FFFFFF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2pPr>
            <a:lvl3pPr lvl="2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3pPr>
            <a:lvl4pPr lvl="3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4pPr>
            <a:lvl5pPr lvl="4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5pPr>
            <a:lvl6pPr lvl="5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6pPr>
            <a:lvl7pPr lvl="6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7pPr>
            <a:lvl8pPr lvl="7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8pPr>
            <a:lvl9pPr lvl="8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FF9E00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0" t="0" r="0" b="0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434343"/>
              </a:buClr>
              <a:buSzPct val="100000"/>
              <a:defRPr sz="2400" b="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434343"/>
              </a:buClr>
              <a:buSzPct val="100000"/>
              <a:defRPr sz="2400" b="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434343"/>
              </a:buClr>
              <a:buSzPct val="100000"/>
              <a:defRPr sz="2400" b="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434343"/>
              </a:buClr>
              <a:buSzPct val="100000"/>
              <a:defRPr sz="2400" b="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434343"/>
              </a:buClr>
              <a:buSzPct val="100000"/>
              <a:defRPr sz="2400" b="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434343"/>
              </a:buClr>
              <a:buSzPct val="100000"/>
              <a:defRPr sz="2400" b="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434343"/>
              </a:buClr>
              <a:buSzPct val="100000"/>
              <a:defRPr sz="2400" b="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434343"/>
              </a:buClr>
              <a:buSzPct val="100000"/>
              <a:defRPr sz="2400" b="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434343"/>
              </a:buClr>
              <a:buSzPct val="100000"/>
              <a:defRPr sz="2400" b="0">
                <a:solidFill>
                  <a:srgbClr val="434343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685800" y="2505901"/>
            <a:ext cx="7772400" cy="447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solidFill>
          <a:srgbClr val="43434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0" t="0" r="0" b="0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1800" i="1">
                <a:solidFill>
                  <a:srgbClr val="CCCCCC"/>
                </a:solidFill>
              </a:defRPr>
            </a:lvl1pPr>
            <a:lvl2pPr lvl="1" algn="ctr" rtl="0">
              <a:spcBef>
                <a:spcPts val="0"/>
              </a:spcBef>
              <a:defRPr sz="1800" i="1">
                <a:solidFill>
                  <a:srgbClr val="CCCCCC"/>
                </a:solidFill>
              </a:defRPr>
            </a:lvl2pPr>
            <a:lvl3pPr lvl="2" algn="ctr" rtl="0">
              <a:spcBef>
                <a:spcPts val="0"/>
              </a:spcBef>
              <a:buSzPct val="100000"/>
              <a:defRPr sz="1800" i="1">
                <a:solidFill>
                  <a:srgbClr val="CCCCCC"/>
                </a:solidFill>
              </a:defRPr>
            </a:lvl3pPr>
            <a:lvl4pPr lvl="3" algn="ctr" rtl="0">
              <a:spcBef>
                <a:spcPts val="0"/>
              </a:spcBef>
              <a:defRPr i="1">
                <a:solidFill>
                  <a:srgbClr val="CCCCCC"/>
                </a:solidFill>
              </a:defRPr>
            </a:lvl4pPr>
            <a:lvl5pPr lvl="4" algn="ctr" rtl="0">
              <a:spcBef>
                <a:spcPts val="0"/>
              </a:spcBef>
              <a:defRPr i="1">
                <a:solidFill>
                  <a:srgbClr val="CCCCCC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CCCCCC"/>
              </a:buClr>
              <a:defRPr i="1">
                <a:solidFill>
                  <a:srgbClr val="CCCCCC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CCCCCC"/>
              </a:buClr>
              <a:defRPr i="1">
                <a:solidFill>
                  <a:srgbClr val="CCCCCC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CCCCCC"/>
              </a:buClr>
              <a:defRPr i="1">
                <a:solidFill>
                  <a:srgbClr val="CCCCCC"/>
                </a:solidFill>
              </a:defRPr>
            </a:lvl8pPr>
            <a:lvl9pPr lvl="8" algn="ctr">
              <a:spcBef>
                <a:spcPts val="0"/>
              </a:spcBef>
              <a:buClr>
                <a:srgbClr val="CCCCCC"/>
              </a:buClr>
              <a:defRPr i="1">
                <a:solidFill>
                  <a:srgbClr val="CCCCCC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hape 18"/>
          <p:cNvSpPr txBox="1"/>
          <p:nvPr/>
        </p:nvSpPr>
        <p:spPr>
          <a:xfrm>
            <a:off x="3853200" y="293593"/>
            <a:ext cx="1437600" cy="65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 sz="2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rot="10800000" flipH="1">
            <a:off x="259950" y="274275"/>
            <a:ext cx="8624125" cy="4594950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lg" len="lg"/>
            <a:tailEnd type="none" w="lg" len="lg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3104100" y="4513082"/>
            <a:ext cx="2935800" cy="519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360"/>
              </a:spcBef>
              <a:buClr>
                <a:srgbClr val="999999"/>
              </a:buClr>
              <a:buSzPct val="100000"/>
              <a:buNone/>
              <a:defRPr sz="1200" i="1">
                <a:solidFill>
                  <a:srgbClr val="99999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inverse">
    <p:bg>
      <p:bgPr>
        <a:solidFill>
          <a:srgbClr val="43434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CCCCC"/>
              </a:buClr>
              <a:buSzPct val="80000"/>
              <a:buFont typeface="Droid Serif"/>
              <a:buChar char="⊡"/>
              <a:defRPr sz="30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480"/>
              </a:spcBef>
              <a:buClr>
                <a:srgbClr val="CCCCCC"/>
              </a:buClr>
              <a:buSzPct val="75000"/>
              <a:buFont typeface="Droid Serif"/>
              <a:buChar char="□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480"/>
              </a:spcBef>
              <a:buClr>
                <a:srgbClr val="CCCCCC"/>
              </a:buClr>
              <a:buSzPct val="100000"/>
              <a:buFont typeface="Droid Serif"/>
              <a:buChar char="■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360"/>
              </a:spcBef>
              <a:buClr>
                <a:srgbClr val="CCCCCC"/>
              </a:buClr>
              <a:buSzPct val="100000"/>
              <a:buFont typeface="Droid Serif"/>
              <a:buChar char="●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360"/>
              </a:spcBef>
              <a:buClr>
                <a:srgbClr val="CCCCCC"/>
              </a:buClr>
              <a:buSzPct val="100000"/>
              <a:buFont typeface="Droid Serif"/>
              <a:buChar char="○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360"/>
              </a:spcBef>
              <a:buClr>
                <a:srgbClr val="434343"/>
              </a:buClr>
              <a:buSzPct val="100000"/>
              <a:buFont typeface="Droid Serif"/>
              <a:buChar char="■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360"/>
              </a:spcBef>
              <a:buClr>
                <a:srgbClr val="434343"/>
              </a:buClr>
              <a:buSzPct val="100000"/>
              <a:buFont typeface="Droid Serif"/>
              <a:buChar char="●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360"/>
              </a:spcBef>
              <a:buClr>
                <a:srgbClr val="434343"/>
              </a:buClr>
              <a:buSzPct val="100000"/>
              <a:buFont typeface="Droid Serif"/>
              <a:buChar char="○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360"/>
              </a:spcBef>
              <a:buClr>
                <a:srgbClr val="434343"/>
              </a:buClr>
              <a:buSzPct val="100000"/>
              <a:buFont typeface="Droid Serif"/>
              <a:buChar char="■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57" r:id="rId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kirstenlane3107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Ofu3f6oYdY0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914400" y="2265362"/>
            <a:ext cx="7315200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400" dirty="0" smtClean="0"/>
              <a:t>Working with Schools</a:t>
            </a:r>
            <a:endParaRPr lang="en" sz="4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66750"/>
            <a:ext cx="1598612" cy="159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971550"/>
            <a:ext cx="4551300" cy="1159800"/>
          </a:xfrm>
        </p:spPr>
        <p:txBody>
          <a:bodyPr/>
          <a:lstStyle/>
          <a:p>
            <a:r>
              <a:rPr lang="en-US" dirty="0" smtClean="0"/>
              <a:t>Adult Service System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38350"/>
            <a:ext cx="2263995" cy="1842326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36" y="590550"/>
            <a:ext cx="455722" cy="45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98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9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22"/>
          <p:cNvSpPr txBox="1">
            <a:spLocks/>
          </p:cNvSpPr>
          <p:nvPr/>
        </p:nvSpPr>
        <p:spPr>
          <a:xfrm>
            <a:off x="457200" y="817680"/>
            <a:ext cx="7277100" cy="116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ct val="80000"/>
              <a:buFont typeface="Droid Serif"/>
              <a:buChar char="⊡"/>
              <a:defRPr sz="3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75000"/>
              <a:buFont typeface="Droid Serif"/>
              <a:buChar char="□"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Char char="■"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Char char="●"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Char char="○"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Char char="■"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Char char="●"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Char char="○"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Char char="■"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Penelope Anne" panose="02000603000000000000" pitchFamily="2" charset="0"/>
                <a:ea typeface="Penelope Anne" panose="02000603000000000000" pitchFamily="2" charset="0"/>
              </a:rPr>
              <a:t>bridging the gap</a:t>
            </a:r>
            <a:endParaRPr lang="en" sz="7200" dirty="0">
              <a:solidFill>
                <a:schemeClr val="tx2">
                  <a:lumMod val="50000"/>
                </a:schemeClr>
              </a:solidFill>
              <a:latin typeface="Penelope Anne" panose="02000603000000000000" pitchFamily="2" charset="0"/>
              <a:ea typeface="Penelope An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095505" y="57150"/>
            <a:ext cx="2971800" cy="49898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Bridging the Gap</a:t>
            </a:r>
            <a:endParaRPr lang="en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23190" r="19717" b="26932"/>
          <a:stretch/>
        </p:blipFill>
        <p:spPr bwMode="auto">
          <a:xfrm>
            <a:off x="2133600" y="2322676"/>
            <a:ext cx="1498560" cy="118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" t="33328" r="505" b="29623"/>
          <a:stretch/>
        </p:blipFill>
        <p:spPr bwMode="auto">
          <a:xfrm>
            <a:off x="3159721" y="514350"/>
            <a:ext cx="2936279" cy="1820985"/>
          </a:xfrm>
          <a:prstGeom prst="rect">
            <a:avLst/>
          </a:prstGeom>
          <a:noFill/>
          <a:ln w="1905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t="26226" r="21854" b="26973"/>
          <a:stretch/>
        </p:blipFill>
        <p:spPr bwMode="auto">
          <a:xfrm>
            <a:off x="6705600" y="361950"/>
            <a:ext cx="1610563" cy="13158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t="23729" r="18474" b="24745"/>
          <a:stretch/>
        </p:blipFill>
        <p:spPr bwMode="auto">
          <a:xfrm>
            <a:off x="4724400" y="3511189"/>
            <a:ext cx="1524000" cy="12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7" b="31076"/>
          <a:stretch/>
        </p:blipFill>
        <p:spPr bwMode="auto">
          <a:xfrm>
            <a:off x="518160" y="3594992"/>
            <a:ext cx="1707534" cy="93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36890" r="8983" b="31555"/>
          <a:stretch/>
        </p:blipFill>
        <p:spPr bwMode="auto">
          <a:xfrm>
            <a:off x="2743200" y="3699269"/>
            <a:ext cx="1470140" cy="9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b="30717"/>
          <a:stretch/>
        </p:blipFill>
        <p:spPr bwMode="auto">
          <a:xfrm>
            <a:off x="6523023" y="1809750"/>
            <a:ext cx="2185988" cy="13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0" b="28576"/>
          <a:stretch/>
        </p:blipFill>
        <p:spPr bwMode="auto">
          <a:xfrm>
            <a:off x="533400" y="481077"/>
            <a:ext cx="2011680" cy="154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22458" b="26326"/>
          <a:stretch/>
        </p:blipFill>
        <p:spPr bwMode="auto">
          <a:xfrm>
            <a:off x="6629400" y="3154512"/>
            <a:ext cx="1652687" cy="160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23205" r="24287" b="23279"/>
          <a:stretch/>
        </p:blipFill>
        <p:spPr bwMode="auto">
          <a:xfrm>
            <a:off x="769946" y="2098106"/>
            <a:ext cx="1021081" cy="104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8" b="31286"/>
          <a:stretch/>
        </p:blipFill>
        <p:spPr bwMode="auto">
          <a:xfrm>
            <a:off x="4152047" y="2475898"/>
            <a:ext cx="1767840" cy="98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24200" y="43644"/>
            <a:ext cx="2926080" cy="49898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0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Bridging the Gap</a:t>
            </a:r>
            <a:endParaRPr lang="en" sz="1800" b="0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56283"/>
            <a:ext cx="3429000" cy="326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047750"/>
            <a:ext cx="5364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Patrick Hand SC" panose="00000500000000000000" pitchFamily="2" charset="0"/>
              </a:rPr>
              <a:t>“Even though there are similar intentions of these service systems, there are also some significant differences in their structure, rules, processes, &amp; funding.”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Patrick Hand SC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4520" y="557064"/>
            <a:ext cx="18288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chemeClr val="tx2">
                    <a:lumMod val="50000"/>
                  </a:schemeClr>
                </a:solidFill>
                <a:latin typeface="Penelope Anne" panose="02000603000000000000" pitchFamily="2" charset="0"/>
                <a:ea typeface="Penelope Anne" panose="02000603000000000000" pitchFamily="2" charset="0"/>
              </a:rPr>
              <a:t>Secondary Education</a:t>
            </a:r>
            <a:endParaRPr lang="en-US" sz="1700" b="1" dirty="0">
              <a:solidFill>
                <a:schemeClr val="tx2">
                  <a:lumMod val="50000"/>
                </a:schemeClr>
              </a:solidFill>
              <a:latin typeface="Penelope Anne" panose="02000603000000000000" pitchFamily="2" charset="0"/>
              <a:ea typeface="Penelope Anne" panose="02000603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9940" y="404621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hrow My Hands Up in the Air" panose="02000506000000020004" pitchFamily="2" charset="0"/>
              </a:rPr>
              <a:t>Community-Based Services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hrow My Hands Up in the Air" panose="02000506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602394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Adult Services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5080" y="4332448"/>
            <a:ext cx="1897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Penelope Anne" panose="02000603000000000000" pitchFamily="2" charset="0"/>
                <a:ea typeface="Penelope Anne" panose="02000603000000000000" pitchFamily="2" charset="0"/>
              </a:rPr>
              <a:t>Case Management Services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Penelope Anne" panose="02000603000000000000" pitchFamily="2" charset="0"/>
              <a:ea typeface="Penelope Anne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4334114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Children Services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9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9800" y="209550"/>
            <a:ext cx="2362200" cy="447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Penelope Anne" panose="02000603000000000000" pitchFamily="2" charset="0"/>
                <a:ea typeface="Penelope Anne" panose="02000603000000000000" pitchFamily="2" charset="0"/>
              </a:rPr>
              <a:t>Some Considerations</a:t>
            </a:r>
            <a:endParaRPr lang="en-US" b="1" dirty="0">
              <a:solidFill>
                <a:schemeClr val="bg1"/>
              </a:solidFill>
              <a:latin typeface="Penelope Anne" panose="02000603000000000000" pitchFamily="2" charset="0"/>
              <a:ea typeface="Penelope Anne" panose="02000603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849504"/>
            <a:ext cx="6926580" cy="3680586"/>
          </a:xfrm>
        </p:spPr>
        <p:txBody>
          <a:bodyPr/>
          <a:lstStyle/>
          <a:p>
            <a:pPr marL="457200" indent="-457200" algn="l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Patrick Hand SC" panose="00000500000000000000" pitchFamily="2" charset="0"/>
              </a:rPr>
              <a:t>Teacher education &amp; preparation</a:t>
            </a:r>
          </a:p>
          <a:p>
            <a:pPr marL="457200" indent="-457200" algn="l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Patrick Hand SC" panose="00000500000000000000" pitchFamily="2" charset="0"/>
              </a:rPr>
              <a:t>Success is measured in different ways</a:t>
            </a:r>
          </a:p>
          <a:p>
            <a:pPr marL="457200" indent="-457200" algn="l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Patrick Hand SC" panose="00000500000000000000" pitchFamily="2" charset="0"/>
              </a:rPr>
              <a:t>Competing Priorities</a:t>
            </a:r>
          </a:p>
          <a:p>
            <a:pPr marL="457200" indent="-457200" algn="l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Patrick Hand SC" panose="00000500000000000000" pitchFamily="2" charset="0"/>
              </a:rPr>
              <a:t>Classroom Visits</a:t>
            </a:r>
          </a:p>
          <a:p>
            <a:pPr marL="457200" indent="-457200" algn="l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Patrick Hand SC" panose="00000500000000000000" pitchFamily="2" charset="0"/>
              </a:rPr>
              <a:t>Daily Schedules</a:t>
            </a:r>
          </a:p>
          <a:p>
            <a:pPr marL="457200" indent="-457200" algn="l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Patrick Hand SC" panose="00000500000000000000" pitchFamily="2" charset="0"/>
              </a:rPr>
              <a:t>Contracted Time</a:t>
            </a:r>
          </a:p>
          <a:p>
            <a:pPr marL="457200" indent="-457200" algn="l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Patrick Hand SC" panose="00000500000000000000" pitchFamily="2" charset="0"/>
              </a:rPr>
              <a:t>Who can invite partners?</a:t>
            </a:r>
          </a:p>
          <a:p>
            <a:pPr marL="457200" indent="-457200" algn="l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Patrick Hand SC" panose="00000500000000000000" pitchFamily="2" charset="0"/>
              </a:rPr>
              <a:t>Confidentiality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2800" dirty="0" smtClean="0">
              <a:latin typeface="Patrick Hand SC" panose="00000500000000000000" pitchFamily="2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2800" dirty="0" smtClean="0">
              <a:latin typeface="Patrick Hand SC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hape 114"/>
          <p:cNvSpPr txBox="1">
            <a:spLocks/>
          </p:cNvSpPr>
          <p:nvPr/>
        </p:nvSpPr>
        <p:spPr>
          <a:xfrm>
            <a:off x="3733800" y="590550"/>
            <a:ext cx="1737360" cy="4989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1800" dirty="0" smtClean="0">
                <a:solidFill>
                  <a:schemeClr val="bg1"/>
                </a:solidFill>
                <a:latin typeface="Penelope Anne" panose="02000603000000000000" pitchFamily="2" charset="0"/>
                <a:ea typeface="Penelope Anne" panose="02000603000000000000" pitchFamily="2" charset="0"/>
              </a:rPr>
              <a:t>Bridging the Gap</a:t>
            </a:r>
            <a:endParaRPr lang="en" sz="1800" dirty="0">
              <a:solidFill>
                <a:schemeClr val="bg1"/>
              </a:solidFill>
              <a:latin typeface="Penelope Anne" panose="02000603000000000000" pitchFamily="2" charset="0"/>
              <a:ea typeface="Penelope An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8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4"/>
          <p:cNvSpPr txBox="1">
            <a:spLocks/>
          </p:cNvSpPr>
          <p:nvPr/>
        </p:nvSpPr>
        <p:spPr>
          <a:xfrm>
            <a:off x="3543300" y="346836"/>
            <a:ext cx="2087880" cy="4989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434343"/>
              </a:buClr>
              <a:buSzPct val="100000"/>
              <a:buFont typeface="Montserrat"/>
              <a:buNone/>
              <a:defRPr sz="2400" b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1800" dirty="0" smtClean="0">
                <a:solidFill>
                  <a:schemeClr val="bg1"/>
                </a:solidFill>
                <a:latin typeface="Penelope Anne" panose="02000603000000000000" pitchFamily="2" charset="0"/>
                <a:ea typeface="Penelope Anne" panose="02000603000000000000" pitchFamily="2" charset="0"/>
              </a:rPr>
              <a:t>Bridging the Gap</a:t>
            </a:r>
            <a:endParaRPr lang="en" sz="1800" dirty="0">
              <a:solidFill>
                <a:schemeClr val="bg1"/>
              </a:solidFill>
              <a:latin typeface="Penelope Anne" panose="02000603000000000000" pitchFamily="2" charset="0"/>
              <a:ea typeface="Penelope Anne" panose="02000603000000000000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72200" y="41784"/>
            <a:ext cx="2423160" cy="447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bg1"/>
                </a:solidFill>
                <a:latin typeface="Penelope Anne" panose="02000603000000000000" pitchFamily="2" charset="0"/>
                <a:ea typeface="Penelope Anne" panose="02000603000000000000" pitchFamily="2" charset="0"/>
              </a:rPr>
              <a:t>Some Suggestions</a:t>
            </a:r>
            <a:endParaRPr lang="en-US" sz="2400" b="1" dirty="0">
              <a:solidFill>
                <a:schemeClr val="bg1"/>
              </a:solidFill>
              <a:latin typeface="Penelope Anne" panose="02000603000000000000" pitchFamily="2" charset="0"/>
              <a:ea typeface="Penelope Anne" panose="02000603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" y="742950"/>
            <a:ext cx="7924800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Find one person in each school – Relationships, Relationships, Relationships…  </a:t>
            </a:r>
            <a:r>
              <a:rPr lang="en-US" sz="2400" i="1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Did we mention Relationships</a:t>
            </a:r>
            <a:r>
              <a:rPr lang="en-US" sz="24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?  They are important!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Patrick Hand SC" panose="00000500000000000000" pitchFamily="2" charset="0"/>
              </a:rPr>
              <a:t>Know guidelines for schools regarding visitors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Give time to coordinate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Help with understanding the system &amp; services beyond school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Consider innovative ways to partner (parent </a:t>
            </a:r>
            <a:r>
              <a:rPr lang="en-US" sz="2400" dirty="0">
                <a:solidFill>
                  <a:schemeClr val="bg1"/>
                </a:solidFill>
                <a:latin typeface="Patrick Hand SC" panose="00000500000000000000" pitchFamily="2" charset="0"/>
              </a:rPr>
              <a:t>r</a:t>
            </a:r>
            <a:r>
              <a:rPr lang="en-US" sz="24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esource nights) 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There is not just one approach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Be prepared to explain what you can bring to the partnership &amp; how you can help the school meet their goals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bg1"/>
              </a:solidFill>
              <a:latin typeface="Patrick Hand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3811"/>
            <a:ext cx="12015467" cy="649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36195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22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Now for some discussion…</a:t>
            </a:r>
            <a:endParaRPr lang="en-US" sz="3600" spc="22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1885950"/>
            <a:ext cx="7315200" cy="124815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buNone/>
            </a:pPr>
            <a:r>
              <a:rPr lang="en-US" sz="2400" dirty="0"/>
              <a:t>Unity is strength... when there is teamwork and collaboration, wonderful things can be achieved. </a:t>
            </a:r>
            <a:endParaRPr lang="en-US" sz="2400" dirty="0" smtClean="0"/>
          </a:p>
          <a:p>
            <a:pPr algn="r">
              <a:buNone/>
            </a:pPr>
            <a:endParaRPr lang="en-US" dirty="0"/>
          </a:p>
          <a:p>
            <a:pPr algn="r">
              <a:buNone/>
            </a:pPr>
            <a:r>
              <a:rPr lang="en-US" dirty="0" smtClean="0"/>
              <a:t>  ~ Mattie </a:t>
            </a:r>
            <a:r>
              <a:rPr lang="en-US" dirty="0" err="1"/>
              <a:t>Stepanek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33550"/>
            <a:ext cx="7315200" cy="1159800"/>
          </a:xfrm>
        </p:spPr>
        <p:txBody>
          <a:bodyPr/>
          <a:lstStyle/>
          <a:p>
            <a:r>
              <a:rPr lang="en-US" sz="3600" b="0" dirty="0" smtClean="0">
                <a:latin typeface="Patrick Hand SC" panose="00000500000000000000" pitchFamily="2" charset="0"/>
              </a:rPr>
              <a:t>What do you want addressed in part 2?</a:t>
            </a:r>
            <a:endParaRPr lang="en-US" sz="3600" b="0" dirty="0">
              <a:latin typeface="Patrick Hand SC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20015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Penelope Anne" panose="02000603000000000000" pitchFamily="2" charset="0"/>
                <a:ea typeface="Penelope Anne" panose="02000603000000000000" pitchFamily="2" charset="0"/>
              </a:rPr>
              <a:t>Tell us what you need…</a:t>
            </a:r>
            <a:endParaRPr lang="en-US" sz="2400" b="1" dirty="0">
              <a:solidFill>
                <a:schemeClr val="bg1"/>
              </a:solidFill>
              <a:latin typeface="Penelope Anne" panose="02000603000000000000" pitchFamily="2" charset="0"/>
              <a:ea typeface="Penelope Anne" panose="02000603000000000000" pitchFamily="2" charset="0"/>
            </a:endParaRPr>
          </a:p>
        </p:txBody>
      </p:sp>
      <p:sp>
        <p:nvSpPr>
          <p:cNvPr id="6" name="Google Shape;366;p35"/>
          <p:cNvSpPr/>
          <p:nvPr/>
        </p:nvSpPr>
        <p:spPr>
          <a:xfrm>
            <a:off x="4267200" y="55626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6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THANKS!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subTitle" idx="4294967295"/>
          </p:nvPr>
        </p:nvSpPr>
        <p:spPr>
          <a:xfrm>
            <a:off x="1219200" y="895350"/>
            <a:ext cx="6593700" cy="784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/>
              <a:t>Any questions?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4294967295"/>
          </p:nvPr>
        </p:nvSpPr>
        <p:spPr>
          <a:xfrm>
            <a:off x="990600" y="1809750"/>
            <a:ext cx="6878250" cy="2133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-US" sz="1800" dirty="0">
                <a:latin typeface="tahoma, sans-serif"/>
              </a:rPr>
              <a:t>Kirsten Lane</a:t>
            </a:r>
            <a:endParaRPr lang="en-US" sz="1800" dirty="0">
              <a:latin typeface="arial"/>
            </a:endParaRPr>
          </a:p>
          <a:p>
            <a:pPr algn="ctr">
              <a:buNone/>
            </a:pPr>
            <a:r>
              <a:rPr lang="en-US" sz="1800" dirty="0">
                <a:latin typeface="tahoma, sans-serif"/>
              </a:rPr>
              <a:t>Secondary Transition Program Facilitator</a:t>
            </a:r>
            <a:endParaRPr lang="en-US" sz="1800" dirty="0">
              <a:latin typeface="arial"/>
            </a:endParaRPr>
          </a:p>
          <a:p>
            <a:pPr algn="ctr">
              <a:buNone/>
            </a:pPr>
            <a:r>
              <a:rPr lang="en-US" sz="1800" dirty="0" smtClean="0">
                <a:solidFill>
                  <a:srgbClr val="1155CC"/>
                </a:solidFill>
                <a:latin typeface="tahoma, sans-serif"/>
                <a:hlinkClick r:id="rId3"/>
              </a:rPr>
              <a:t>kirstenlane3107@gmail.com</a:t>
            </a:r>
            <a:r>
              <a:rPr lang="en-US" sz="1800" dirty="0">
                <a:latin typeface="tahoma, sans-serif"/>
              </a:rPr>
              <a:t/>
            </a:r>
            <a:br>
              <a:rPr lang="en-US" sz="1800" dirty="0">
                <a:latin typeface="tahoma, sans-serif"/>
              </a:rPr>
            </a:br>
            <a:r>
              <a:rPr lang="en-US" sz="1800" dirty="0" smtClean="0">
                <a:latin typeface="tahoma, sans-serif"/>
              </a:rPr>
              <a:t>515.371.3107</a:t>
            </a:r>
            <a:endParaRPr lang="en-US" sz="1800" dirty="0">
              <a:effectLst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HELLO!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ubTitle" idx="4294967295"/>
          </p:nvPr>
        </p:nvSpPr>
        <p:spPr>
          <a:xfrm>
            <a:off x="1275150" y="1639913"/>
            <a:ext cx="6593700" cy="784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b="1" dirty="0" smtClean="0"/>
              <a:t>Kirsten </a:t>
            </a:r>
            <a:r>
              <a:rPr lang="en-US" b="1" dirty="0"/>
              <a:t>Varnum Lane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4294967295"/>
          </p:nvPr>
        </p:nvSpPr>
        <p:spPr>
          <a:xfrm>
            <a:off x="1275150" y="2310000"/>
            <a:ext cx="6593700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800" dirty="0"/>
              <a:t>Secondary Transition Program Facilitator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838200" y="1962150"/>
            <a:ext cx="7467600" cy="600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dirty="0" smtClean="0">
                <a:latin typeface="Patrick Hand SC" panose="00000500000000000000" pitchFamily="2" charset="0"/>
              </a:rPr>
              <a:t>What we are going to discuss today…</a:t>
            </a:r>
            <a:endParaRPr lang="en" sz="3600" dirty="0">
              <a:latin typeface="Patrick Hand SC" panose="00000500000000000000" pitchFamily="2" charset="0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685800" y="2505901"/>
            <a:ext cx="7772400" cy="447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spc="200" dirty="0" smtClean="0">
                <a:latin typeface="Penelope Anne" panose="02000603000000000000" pitchFamily="2" charset="0"/>
                <a:ea typeface="Penelope Anne" panose="02000603000000000000" pitchFamily="2" charset="0"/>
              </a:rPr>
              <a:t>Why is it important?</a:t>
            </a:r>
            <a:endParaRPr lang="en" sz="2000" b="1" spc="200" dirty="0">
              <a:latin typeface="Penelope Anne" panose="02000603000000000000" pitchFamily="2" charset="0"/>
              <a:ea typeface="Penelope Anne" panose="02000603000000000000" pitchFamily="2" charset="0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lang="en"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10" y="623717"/>
            <a:ext cx="392430" cy="46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 idx="4294967295"/>
          </p:nvPr>
        </p:nvSpPr>
        <p:spPr>
          <a:xfrm>
            <a:off x="1603800" y="1803599"/>
            <a:ext cx="59364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dirty="0" smtClean="0">
                <a:solidFill>
                  <a:srgbClr val="FF9E00"/>
                </a:solidFill>
              </a:rPr>
              <a:t>Understanding</a:t>
            </a:r>
            <a:endParaRPr lang="en" sz="4800" dirty="0">
              <a:solidFill>
                <a:srgbClr val="FF9E00"/>
              </a:solidFill>
            </a:endParaRPr>
          </a:p>
        </p:txBody>
      </p:sp>
      <p:grpSp>
        <p:nvGrpSpPr>
          <p:cNvPr id="89" name="Shape 89"/>
          <p:cNvGrpSpPr/>
          <p:nvPr/>
        </p:nvGrpSpPr>
        <p:grpSpPr>
          <a:xfrm>
            <a:off x="4233487" y="499000"/>
            <a:ext cx="677029" cy="1103729"/>
            <a:chOff x="6730350" y="2315900"/>
            <a:chExt cx="257700" cy="420100"/>
          </a:xfrm>
        </p:grpSpPr>
        <p:sp>
          <p:nvSpPr>
            <p:cNvPr id="90" name="Shape 90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" y="742950"/>
            <a:ext cx="8534400" cy="2763900"/>
          </a:xfrm>
        </p:spPr>
        <p:txBody>
          <a:bodyPr/>
          <a:lstStyle/>
          <a:p>
            <a:pPr algn="ctr">
              <a:buNone/>
            </a:pPr>
            <a:r>
              <a:rPr lang="en-US" sz="3200" dirty="0" smtClean="0">
                <a:latin typeface="CHAWP" pitchFamily="50" charset="0"/>
              </a:rPr>
              <a:t>A Day in the Life of a Teacher</a:t>
            </a:r>
            <a:endParaRPr lang="en-US" sz="3200" dirty="0">
              <a:latin typeface="CHAWP" pitchFamily="50" charset="0"/>
            </a:endParaRPr>
          </a:p>
        </p:txBody>
      </p:sp>
      <p:pic>
        <p:nvPicPr>
          <p:cNvPr id="4" name="Ofu3f6oYdY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200" y="1633009"/>
            <a:ext cx="5309354" cy="2986512"/>
          </a:xfrm>
          <a:prstGeom prst="rect">
            <a:avLst/>
          </a:prstGeom>
          <a:ln w="60325">
            <a:solidFill>
              <a:srgbClr val="FF9900"/>
            </a:solidFill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000"/>
                    </a14:imgEffect>
                    <a14:imgEffect>
                      <a14:saturation sa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95" y="209550"/>
            <a:ext cx="3238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1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144000" cy="573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5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76350"/>
            <a:ext cx="7467600" cy="2514600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 Individualized plan for each student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Can occur at any time of the year (can be revisited)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Should be a living document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Transition planning begins at age 14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Patrick Hand SC" panose="00000500000000000000" pitchFamily="2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17" b="67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62400" y="666750"/>
            <a:ext cx="1219200" cy="457200"/>
          </a:xfrm>
        </p:spPr>
        <p:txBody>
          <a:bodyPr/>
          <a:lstStyle/>
          <a:p>
            <a:r>
              <a:rPr lang="en-US" spc="150" dirty="0" smtClean="0">
                <a:solidFill>
                  <a:schemeClr val="tx2">
                    <a:lumMod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IEP</a:t>
            </a:r>
            <a:endParaRPr lang="en-US" spc="150" dirty="0">
              <a:solidFill>
                <a:schemeClr val="tx2">
                  <a:lumMod val="2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95400" y="1041380"/>
            <a:ext cx="6553200" cy="38201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 Strengths, Preferences, &amp; Interests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Assessment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Course of Study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Services &amp; Supports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Goals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Linkages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Patrick Hand SC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28575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Patrick Hand SC" panose="00000500000000000000" pitchFamily="2" charset="0"/>
              </a:rPr>
              <a:t>6 Parts</a:t>
            </a:r>
            <a:endParaRPr lang="en-US" sz="2800" dirty="0">
              <a:solidFill>
                <a:schemeClr val="bg1"/>
              </a:solidFill>
              <a:latin typeface="Patrick Hand SC" panose="00000500000000000000" pitchFamily="2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3" b="98434" l="9949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51470"/>
            <a:ext cx="3324842" cy="1524312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61950"/>
            <a:ext cx="4762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3690" y="801554"/>
            <a:ext cx="339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Patrick Hand SC" panose="00000500000000000000" pitchFamily="2" charset="0"/>
              </a:rPr>
              <a:t>Other Outcome Data 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Patrick Hand SC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482088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Patrick Hand SC" panose="00000500000000000000" pitchFamily="2" charset="0"/>
              </a:rPr>
              <a:t>Graduation</a:t>
            </a:r>
            <a:endParaRPr lang="en-US" sz="3200" dirty="0">
              <a:latin typeface="Patrick Hand SC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3279091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Patrick Hand SC" panose="00000500000000000000" pitchFamily="2" charset="0"/>
              </a:rPr>
              <a:t>Higher Education</a:t>
            </a:r>
            <a:endParaRPr lang="en-US" sz="3200" dirty="0">
              <a:latin typeface="Patrick Hand SC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3520" y="2676219"/>
            <a:ext cx="254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Patrick Hand SC" panose="00000500000000000000" pitchFamily="2" charset="0"/>
              </a:rPr>
              <a:t>Employment</a:t>
            </a:r>
            <a:endParaRPr lang="en-US" sz="3200" dirty="0">
              <a:latin typeface="Patrick Hand SC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2064774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Patrick Hand SC" panose="00000500000000000000" pitchFamily="2" charset="0"/>
              </a:rPr>
              <a:t>Dropout</a:t>
            </a:r>
            <a:endParaRPr lang="en-US" sz="3200" dirty="0">
              <a:latin typeface="Patrick Hand SC" panose="00000500000000000000" pitchFamily="2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95781"/>
            <a:ext cx="1957388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5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dita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Perdita</Template>
  <TotalTime>2868</TotalTime>
  <Words>464</Words>
  <Application>Microsoft Office PowerPoint</Application>
  <PresentationFormat>On-screen Show (16:9)</PresentationFormat>
  <Paragraphs>85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Ebrima</vt:lpstr>
      <vt:lpstr>tahoma, sans-serif</vt:lpstr>
      <vt:lpstr>Droid Serif</vt:lpstr>
      <vt:lpstr>Throw My Hands Up in the Air</vt:lpstr>
      <vt:lpstr>CHAWP</vt:lpstr>
      <vt:lpstr>Montserrat</vt:lpstr>
      <vt:lpstr>Penelope Anne</vt:lpstr>
      <vt:lpstr>Patrick Hand SC</vt:lpstr>
      <vt:lpstr>Wingdings</vt:lpstr>
      <vt:lpstr>Perdita</vt:lpstr>
      <vt:lpstr>Working with Schools</vt:lpstr>
      <vt:lpstr>HELLO!</vt:lpstr>
      <vt:lpstr>What we are going to discuss today…</vt:lpstr>
      <vt:lpstr>Understanding</vt:lpstr>
      <vt:lpstr>PowerPoint Presentation</vt:lpstr>
      <vt:lpstr>PowerPoint Presentation</vt:lpstr>
      <vt:lpstr>IEP</vt:lpstr>
      <vt:lpstr>PowerPoint Presentation</vt:lpstr>
      <vt:lpstr>PowerPoint Presentation</vt:lpstr>
      <vt:lpstr>Adult Service System</vt:lpstr>
      <vt:lpstr>PowerPoint Presentation</vt:lpstr>
      <vt:lpstr>Bridging the Gap</vt:lpstr>
      <vt:lpstr>Bridging the Gap</vt:lpstr>
      <vt:lpstr>Some Considerations</vt:lpstr>
      <vt:lpstr>PowerPoint Presentation</vt:lpstr>
      <vt:lpstr>PowerPoint Presentation</vt:lpstr>
      <vt:lpstr>PowerPoint Presentation</vt:lpstr>
      <vt:lpstr>What do you want addressed in part 2?</vt:lpstr>
      <vt:lpstr>THANKS!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with Schools</dc:title>
  <dc:creator>Amy</dc:creator>
  <cp:lastModifiedBy>Amy</cp:lastModifiedBy>
  <cp:revision>51</cp:revision>
  <dcterms:created xsi:type="dcterms:W3CDTF">2018-11-26T20:27:39Z</dcterms:created>
  <dcterms:modified xsi:type="dcterms:W3CDTF">2018-11-28T20:29:38Z</dcterms:modified>
</cp:coreProperties>
</file>