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79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P</a:t>
            </a:r>
            <a:r>
              <a:rPr dirty="0" spc="-20"/>
              <a:t>g</a:t>
            </a:r>
            <a:r>
              <a:rPr dirty="0" spc="10"/>
              <a:t>m</a:t>
            </a:r>
            <a:r>
              <a:rPr dirty="0" spc="-5"/>
              <a:t>C</a:t>
            </a:r>
            <a:r>
              <a:rPr dirty="0" spc="-20"/>
              <a:t>o</a:t>
            </a:r>
            <a:r>
              <a:rPr dirty="0" spc="10"/>
              <a:t>m</a:t>
            </a:r>
            <a:r>
              <a:rPr dirty="0" spc="-5"/>
              <a:t>par</a:t>
            </a:r>
            <a:r>
              <a:rPr dirty="0" spc="-15"/>
              <a:t>i</a:t>
            </a:r>
            <a:r>
              <a:rPr dirty="0"/>
              <a:t>s</a:t>
            </a:r>
            <a:r>
              <a:rPr dirty="0" spc="-5"/>
              <a:t>on_HC</a:t>
            </a:r>
            <a:r>
              <a:rPr dirty="0"/>
              <a:t>B</a:t>
            </a:r>
            <a:r>
              <a:rPr dirty="0" spc="-10"/>
              <a:t>S</a:t>
            </a:r>
            <a:r>
              <a:rPr dirty="0"/>
              <a:t>.</a:t>
            </a:r>
            <a:r>
              <a:rPr dirty="0" spc="-5"/>
              <a:t>do</a:t>
            </a:r>
            <a:r>
              <a:rPr dirty="0"/>
              <a:t>c</a:t>
            </a:r>
            <a:r>
              <a:rPr dirty="0" spc="-5"/>
              <a:t> (re</a:t>
            </a:r>
            <a:r>
              <a:rPr dirty="0" spc="-10"/>
              <a:t>v</a:t>
            </a:r>
            <a:r>
              <a:rPr dirty="0"/>
              <a:t>. </a:t>
            </a:r>
            <a:r>
              <a:rPr dirty="0" spc="-5"/>
              <a:t>5</a:t>
            </a:r>
            <a:r>
              <a:rPr dirty="0"/>
              <a:t>/</a:t>
            </a:r>
            <a:r>
              <a:rPr dirty="0" spc="-5"/>
              <a:t>30</a:t>
            </a:r>
            <a:r>
              <a:rPr dirty="0"/>
              <a:t>/</a:t>
            </a:r>
            <a:r>
              <a:rPr dirty="0" spc="-5"/>
              <a:t>18</a:t>
            </a:r>
            <a:r>
              <a:rPr dirty="0"/>
              <a:t>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#</a:t>
            </a:fld>
            <a:r>
              <a:rPr dirty="0" spc="-5"/>
              <a:t> </a:t>
            </a:r>
            <a:r>
              <a:rPr dirty="0" spc="-5"/>
              <a:t>of</a:t>
            </a:r>
            <a:r>
              <a:rPr dirty="0" spc="5"/>
              <a:t> </a:t>
            </a:r>
            <a:r>
              <a:rPr dirty="0" spc="-10"/>
              <a:t>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P</a:t>
            </a:r>
            <a:r>
              <a:rPr dirty="0" spc="-20"/>
              <a:t>g</a:t>
            </a:r>
            <a:r>
              <a:rPr dirty="0" spc="10"/>
              <a:t>m</a:t>
            </a:r>
            <a:r>
              <a:rPr dirty="0" spc="-5"/>
              <a:t>C</a:t>
            </a:r>
            <a:r>
              <a:rPr dirty="0" spc="-20"/>
              <a:t>o</a:t>
            </a:r>
            <a:r>
              <a:rPr dirty="0" spc="10"/>
              <a:t>m</a:t>
            </a:r>
            <a:r>
              <a:rPr dirty="0" spc="-5"/>
              <a:t>par</a:t>
            </a:r>
            <a:r>
              <a:rPr dirty="0" spc="-15"/>
              <a:t>i</a:t>
            </a:r>
            <a:r>
              <a:rPr dirty="0"/>
              <a:t>s</a:t>
            </a:r>
            <a:r>
              <a:rPr dirty="0" spc="-5"/>
              <a:t>on_HC</a:t>
            </a:r>
            <a:r>
              <a:rPr dirty="0"/>
              <a:t>B</a:t>
            </a:r>
            <a:r>
              <a:rPr dirty="0" spc="-10"/>
              <a:t>S</a:t>
            </a:r>
            <a:r>
              <a:rPr dirty="0"/>
              <a:t>.</a:t>
            </a:r>
            <a:r>
              <a:rPr dirty="0" spc="-5"/>
              <a:t>do</a:t>
            </a:r>
            <a:r>
              <a:rPr dirty="0"/>
              <a:t>c</a:t>
            </a:r>
            <a:r>
              <a:rPr dirty="0" spc="-5"/>
              <a:t> (re</a:t>
            </a:r>
            <a:r>
              <a:rPr dirty="0" spc="-10"/>
              <a:t>v</a:t>
            </a:r>
            <a:r>
              <a:rPr dirty="0"/>
              <a:t>. </a:t>
            </a:r>
            <a:r>
              <a:rPr dirty="0" spc="-5"/>
              <a:t>5</a:t>
            </a:r>
            <a:r>
              <a:rPr dirty="0"/>
              <a:t>/</a:t>
            </a:r>
            <a:r>
              <a:rPr dirty="0" spc="-5"/>
              <a:t>30</a:t>
            </a:r>
            <a:r>
              <a:rPr dirty="0"/>
              <a:t>/</a:t>
            </a:r>
            <a:r>
              <a:rPr dirty="0" spc="-5"/>
              <a:t>18</a:t>
            </a:r>
            <a:r>
              <a:rPr dirty="0"/>
              <a:t>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#</a:t>
            </a:fld>
            <a:r>
              <a:rPr dirty="0" spc="-5"/>
              <a:t> </a:t>
            </a:r>
            <a:r>
              <a:rPr dirty="0" spc="-5"/>
              <a:t>of</a:t>
            </a:r>
            <a:r>
              <a:rPr dirty="0" spc="5"/>
              <a:t> </a:t>
            </a:r>
            <a:r>
              <a:rPr dirty="0" spc="-10"/>
              <a:t>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5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P</a:t>
            </a:r>
            <a:r>
              <a:rPr dirty="0" spc="-20"/>
              <a:t>g</a:t>
            </a:r>
            <a:r>
              <a:rPr dirty="0" spc="10"/>
              <a:t>m</a:t>
            </a:r>
            <a:r>
              <a:rPr dirty="0" spc="-5"/>
              <a:t>C</a:t>
            </a:r>
            <a:r>
              <a:rPr dirty="0" spc="-20"/>
              <a:t>o</a:t>
            </a:r>
            <a:r>
              <a:rPr dirty="0" spc="10"/>
              <a:t>m</a:t>
            </a:r>
            <a:r>
              <a:rPr dirty="0" spc="-5"/>
              <a:t>par</a:t>
            </a:r>
            <a:r>
              <a:rPr dirty="0" spc="-15"/>
              <a:t>i</a:t>
            </a:r>
            <a:r>
              <a:rPr dirty="0"/>
              <a:t>s</a:t>
            </a:r>
            <a:r>
              <a:rPr dirty="0" spc="-5"/>
              <a:t>on_HC</a:t>
            </a:r>
            <a:r>
              <a:rPr dirty="0"/>
              <a:t>B</a:t>
            </a:r>
            <a:r>
              <a:rPr dirty="0" spc="-10"/>
              <a:t>S</a:t>
            </a:r>
            <a:r>
              <a:rPr dirty="0"/>
              <a:t>.</a:t>
            </a:r>
            <a:r>
              <a:rPr dirty="0" spc="-5"/>
              <a:t>do</a:t>
            </a:r>
            <a:r>
              <a:rPr dirty="0"/>
              <a:t>c</a:t>
            </a:r>
            <a:r>
              <a:rPr dirty="0" spc="-5"/>
              <a:t> (re</a:t>
            </a:r>
            <a:r>
              <a:rPr dirty="0" spc="-10"/>
              <a:t>v</a:t>
            </a:r>
            <a:r>
              <a:rPr dirty="0"/>
              <a:t>. </a:t>
            </a:r>
            <a:r>
              <a:rPr dirty="0" spc="-5"/>
              <a:t>5</a:t>
            </a:r>
            <a:r>
              <a:rPr dirty="0"/>
              <a:t>/</a:t>
            </a:r>
            <a:r>
              <a:rPr dirty="0" spc="-5"/>
              <a:t>30</a:t>
            </a:r>
            <a:r>
              <a:rPr dirty="0"/>
              <a:t>/</a:t>
            </a:r>
            <a:r>
              <a:rPr dirty="0" spc="-5"/>
              <a:t>18</a:t>
            </a:r>
            <a:r>
              <a:rPr dirty="0"/>
              <a:t>)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#</a:t>
            </a:fld>
            <a:r>
              <a:rPr dirty="0" spc="-5"/>
              <a:t> </a:t>
            </a:r>
            <a:r>
              <a:rPr dirty="0" spc="-5"/>
              <a:t>of</a:t>
            </a:r>
            <a:r>
              <a:rPr dirty="0" spc="5"/>
              <a:t> </a:t>
            </a:r>
            <a:r>
              <a:rPr dirty="0" spc="-10"/>
              <a:t>3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P</a:t>
            </a:r>
            <a:r>
              <a:rPr dirty="0" spc="-20"/>
              <a:t>g</a:t>
            </a:r>
            <a:r>
              <a:rPr dirty="0" spc="10"/>
              <a:t>m</a:t>
            </a:r>
            <a:r>
              <a:rPr dirty="0" spc="-5"/>
              <a:t>C</a:t>
            </a:r>
            <a:r>
              <a:rPr dirty="0" spc="-20"/>
              <a:t>o</a:t>
            </a:r>
            <a:r>
              <a:rPr dirty="0" spc="10"/>
              <a:t>m</a:t>
            </a:r>
            <a:r>
              <a:rPr dirty="0" spc="-5"/>
              <a:t>par</a:t>
            </a:r>
            <a:r>
              <a:rPr dirty="0" spc="-15"/>
              <a:t>i</a:t>
            </a:r>
            <a:r>
              <a:rPr dirty="0"/>
              <a:t>s</a:t>
            </a:r>
            <a:r>
              <a:rPr dirty="0" spc="-5"/>
              <a:t>on_HC</a:t>
            </a:r>
            <a:r>
              <a:rPr dirty="0"/>
              <a:t>B</a:t>
            </a:r>
            <a:r>
              <a:rPr dirty="0" spc="-10"/>
              <a:t>S</a:t>
            </a:r>
            <a:r>
              <a:rPr dirty="0"/>
              <a:t>.</a:t>
            </a:r>
            <a:r>
              <a:rPr dirty="0" spc="-5"/>
              <a:t>do</a:t>
            </a:r>
            <a:r>
              <a:rPr dirty="0"/>
              <a:t>c</a:t>
            </a:r>
            <a:r>
              <a:rPr dirty="0" spc="-5"/>
              <a:t> (re</a:t>
            </a:r>
            <a:r>
              <a:rPr dirty="0" spc="-10"/>
              <a:t>v</a:t>
            </a:r>
            <a:r>
              <a:rPr dirty="0"/>
              <a:t>. </a:t>
            </a:r>
            <a:r>
              <a:rPr dirty="0" spc="-5"/>
              <a:t>5</a:t>
            </a:r>
            <a:r>
              <a:rPr dirty="0"/>
              <a:t>/</a:t>
            </a:r>
            <a:r>
              <a:rPr dirty="0" spc="-5"/>
              <a:t>30</a:t>
            </a:r>
            <a:r>
              <a:rPr dirty="0"/>
              <a:t>/</a:t>
            </a:r>
            <a:r>
              <a:rPr dirty="0" spc="-5"/>
              <a:t>18</a:t>
            </a:r>
            <a:r>
              <a:rPr dirty="0"/>
              <a:t>)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#</a:t>
            </a:fld>
            <a:r>
              <a:rPr dirty="0" spc="-5"/>
              <a:t> </a:t>
            </a:r>
            <a:r>
              <a:rPr dirty="0" spc="-5"/>
              <a:t>of</a:t>
            </a:r>
            <a:r>
              <a:rPr dirty="0" spc="5"/>
              <a:t> </a:t>
            </a:r>
            <a:r>
              <a:rPr dirty="0" spc="-10"/>
              <a:t>3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P</a:t>
            </a:r>
            <a:r>
              <a:rPr dirty="0" spc="-20"/>
              <a:t>g</a:t>
            </a:r>
            <a:r>
              <a:rPr dirty="0" spc="10"/>
              <a:t>m</a:t>
            </a:r>
            <a:r>
              <a:rPr dirty="0" spc="-5"/>
              <a:t>C</a:t>
            </a:r>
            <a:r>
              <a:rPr dirty="0" spc="-20"/>
              <a:t>o</a:t>
            </a:r>
            <a:r>
              <a:rPr dirty="0" spc="10"/>
              <a:t>m</a:t>
            </a:r>
            <a:r>
              <a:rPr dirty="0" spc="-5"/>
              <a:t>par</a:t>
            </a:r>
            <a:r>
              <a:rPr dirty="0" spc="-15"/>
              <a:t>i</a:t>
            </a:r>
            <a:r>
              <a:rPr dirty="0"/>
              <a:t>s</a:t>
            </a:r>
            <a:r>
              <a:rPr dirty="0" spc="-5"/>
              <a:t>on_HC</a:t>
            </a:r>
            <a:r>
              <a:rPr dirty="0"/>
              <a:t>B</a:t>
            </a:r>
            <a:r>
              <a:rPr dirty="0" spc="-10"/>
              <a:t>S</a:t>
            </a:r>
            <a:r>
              <a:rPr dirty="0"/>
              <a:t>.</a:t>
            </a:r>
            <a:r>
              <a:rPr dirty="0" spc="-5"/>
              <a:t>do</a:t>
            </a:r>
            <a:r>
              <a:rPr dirty="0"/>
              <a:t>c</a:t>
            </a:r>
            <a:r>
              <a:rPr dirty="0" spc="-5"/>
              <a:t> (re</a:t>
            </a:r>
            <a:r>
              <a:rPr dirty="0" spc="-10"/>
              <a:t>v</a:t>
            </a:r>
            <a:r>
              <a:rPr dirty="0"/>
              <a:t>. </a:t>
            </a:r>
            <a:r>
              <a:rPr dirty="0" spc="-5"/>
              <a:t>5</a:t>
            </a:r>
            <a:r>
              <a:rPr dirty="0"/>
              <a:t>/</a:t>
            </a:r>
            <a:r>
              <a:rPr dirty="0" spc="-5"/>
              <a:t>30</a:t>
            </a:r>
            <a:r>
              <a:rPr dirty="0"/>
              <a:t>/</a:t>
            </a:r>
            <a:r>
              <a:rPr dirty="0" spc="-5"/>
              <a:t>18</a:t>
            </a:r>
            <a:r>
              <a:rPr dirty="0"/>
              <a:t>)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#</a:t>
            </a:fld>
            <a:r>
              <a:rPr dirty="0" spc="-5"/>
              <a:t> </a:t>
            </a:r>
            <a:r>
              <a:rPr dirty="0" spc="-5"/>
              <a:t>of</a:t>
            </a:r>
            <a:r>
              <a:rPr dirty="0" spc="5"/>
              <a:t> </a:t>
            </a:r>
            <a:r>
              <a:rPr dirty="0" spc="-10"/>
              <a:t>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5"/>
            <a:ext cx="9052559" cy="12435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59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44500" y="7379475"/>
            <a:ext cx="1946910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P</a:t>
            </a:r>
            <a:r>
              <a:rPr dirty="0" spc="-20"/>
              <a:t>g</a:t>
            </a:r>
            <a:r>
              <a:rPr dirty="0" spc="10"/>
              <a:t>m</a:t>
            </a:r>
            <a:r>
              <a:rPr dirty="0" spc="-5"/>
              <a:t>C</a:t>
            </a:r>
            <a:r>
              <a:rPr dirty="0" spc="-20"/>
              <a:t>o</a:t>
            </a:r>
            <a:r>
              <a:rPr dirty="0" spc="10"/>
              <a:t>m</a:t>
            </a:r>
            <a:r>
              <a:rPr dirty="0" spc="-5"/>
              <a:t>par</a:t>
            </a:r>
            <a:r>
              <a:rPr dirty="0" spc="-15"/>
              <a:t>i</a:t>
            </a:r>
            <a:r>
              <a:rPr dirty="0"/>
              <a:t>s</a:t>
            </a:r>
            <a:r>
              <a:rPr dirty="0" spc="-5"/>
              <a:t>on_HC</a:t>
            </a:r>
            <a:r>
              <a:rPr dirty="0"/>
              <a:t>B</a:t>
            </a:r>
            <a:r>
              <a:rPr dirty="0" spc="-10"/>
              <a:t>S</a:t>
            </a:r>
            <a:r>
              <a:rPr dirty="0"/>
              <a:t>.</a:t>
            </a:r>
            <a:r>
              <a:rPr dirty="0" spc="-5"/>
              <a:t>do</a:t>
            </a:r>
            <a:r>
              <a:rPr dirty="0"/>
              <a:t>c</a:t>
            </a:r>
            <a:r>
              <a:rPr dirty="0" spc="-5"/>
              <a:t> (re</a:t>
            </a:r>
            <a:r>
              <a:rPr dirty="0" spc="-10"/>
              <a:t>v</a:t>
            </a:r>
            <a:r>
              <a:rPr dirty="0"/>
              <a:t>. </a:t>
            </a:r>
            <a:r>
              <a:rPr dirty="0" spc="-5"/>
              <a:t>5</a:t>
            </a:r>
            <a:r>
              <a:rPr dirty="0"/>
              <a:t>/</a:t>
            </a:r>
            <a:r>
              <a:rPr dirty="0" spc="-5"/>
              <a:t>30</a:t>
            </a:r>
            <a:r>
              <a:rPr dirty="0"/>
              <a:t>/</a:t>
            </a:r>
            <a:r>
              <a:rPr dirty="0" spc="-5"/>
              <a:t>18</a:t>
            </a:r>
            <a:r>
              <a:rPr dirty="0"/>
              <a:t>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606671" y="7381052"/>
            <a:ext cx="35560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#</a:t>
            </a:fld>
            <a:r>
              <a:rPr dirty="0" spc="-5"/>
              <a:t> </a:t>
            </a:r>
            <a:r>
              <a:rPr dirty="0" spc="-5"/>
              <a:t>of</a:t>
            </a:r>
            <a:r>
              <a:rPr dirty="0" spc="5"/>
              <a:t> </a:t>
            </a:r>
            <a:r>
              <a:rPr dirty="0" spc="-10"/>
              <a:t>3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hyperlink" Target="mailto:bwines@dhs.state.ia.us" TargetMode="External"/><Relationship Id="rId4" Type="http://schemas.openxmlformats.org/officeDocument/2006/relationships/hyperlink" Target="mailto:lmoskow@dhs.state.ia.us" TargetMode="External"/><Relationship Id="rId5" Type="http://schemas.openxmlformats.org/officeDocument/2006/relationships/hyperlink" Target="mailto:lhowlan@dhs.state.ia.us" TargetMode="External"/><Relationship Id="rId6" Type="http://schemas.openxmlformats.org/officeDocument/2006/relationships/hyperlink" Target="mailto:lhowman@dhs.state.ia.us" TargetMode="External"/><Relationship Id="rId7" Type="http://schemas.openxmlformats.org/officeDocument/2006/relationships/hyperlink" Target="http://www.dhs.iowa.gov/ime/members/medicaid-a-to-z/hcbs/hcbs-contacts" TargetMode="External"/><Relationship Id="rId8" Type="http://schemas.openxmlformats.org/officeDocument/2006/relationships/hyperlink" Target="https://dhsservices.iowa.gov/apspssp/ssp.portal" TargetMode="External"/><Relationship Id="rId9" Type="http://schemas.openxmlformats.org/officeDocument/2006/relationships/notesSlide" Target="../notesSlides/notesSlide1.xml"/><Relationship Id="rId10" Type="http://schemas.openxmlformats.org/officeDocument/2006/relationships/slide" Target="slide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dhs.iowa.gov/ime/members/medicaid-a-to-z/hcbs" TargetMode="External"/><Relationship Id="rId3" Type="http://schemas.openxmlformats.org/officeDocument/2006/relationships/notesSlide" Target="../notesSlides/notesSlide2.xml"/><Relationship Id="rId4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320"/>
            <a:ext cx="1124585" cy="8623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291321" y="7355144"/>
            <a:ext cx="13220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Arial"/>
                <a:cs typeface="Arial"/>
              </a:rPr>
              <a:t>Rev</a:t>
            </a:r>
            <a:r>
              <a:rPr dirty="0" sz="1000" spc="-10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s</a:t>
            </a:r>
            <a:r>
              <a:rPr dirty="0" sz="1000" spc="-10">
                <a:latin typeface="Arial"/>
                <a:cs typeface="Arial"/>
              </a:rPr>
              <a:t>e</a:t>
            </a:r>
            <a:r>
              <a:rPr dirty="0" sz="1000" spc="-15">
                <a:latin typeface="Arial"/>
                <a:cs typeface="Arial"/>
              </a:rPr>
              <a:t>d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</a:t>
            </a:r>
            <a:r>
              <a:rPr dirty="0" sz="1000" spc="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y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3</a:t>
            </a:r>
            <a:r>
              <a:rPr dirty="0" sz="1000" spc="-5">
                <a:latin typeface="Arial"/>
                <a:cs typeface="Arial"/>
              </a:rPr>
              <a:t>0,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</a:t>
            </a:r>
            <a:r>
              <a:rPr dirty="0" sz="1000" spc="-10">
                <a:latin typeface="Arial"/>
                <a:cs typeface="Arial"/>
              </a:rPr>
              <a:t>0</a:t>
            </a:r>
            <a:r>
              <a:rPr dirty="0" sz="1000" spc="-15">
                <a:latin typeface="Arial"/>
                <a:cs typeface="Arial"/>
              </a:rPr>
              <a:t>1</a:t>
            </a:r>
            <a:r>
              <a:rPr dirty="0" sz="1000" spc="-10"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40738" y="554522"/>
            <a:ext cx="7137400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5" b="1">
                <a:latin typeface="Arial"/>
                <a:cs typeface="Arial"/>
              </a:rPr>
              <a:t>M</a:t>
            </a:r>
            <a:r>
              <a:rPr dirty="0" sz="1400" b="1">
                <a:latin typeface="Arial"/>
                <a:cs typeface="Arial"/>
              </a:rPr>
              <a:t>e</a:t>
            </a:r>
            <a:r>
              <a:rPr dirty="0" sz="1400" spc="-10" b="1">
                <a:latin typeface="Arial"/>
                <a:cs typeface="Arial"/>
              </a:rPr>
              <a:t>d</a:t>
            </a:r>
            <a:r>
              <a:rPr dirty="0" sz="1400" b="1">
                <a:latin typeface="Arial"/>
                <a:cs typeface="Arial"/>
              </a:rPr>
              <a:t>ic</a:t>
            </a:r>
            <a:r>
              <a:rPr dirty="0" sz="1400" spc="-15" b="1">
                <a:latin typeface="Arial"/>
                <a:cs typeface="Arial"/>
              </a:rPr>
              <a:t>a</a:t>
            </a:r>
            <a:r>
              <a:rPr dirty="0" sz="1400" b="1">
                <a:latin typeface="Arial"/>
                <a:cs typeface="Arial"/>
              </a:rPr>
              <a:t>id</a:t>
            </a:r>
            <a:r>
              <a:rPr dirty="0" sz="1400" spc="-5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Ho</a:t>
            </a:r>
            <a:r>
              <a:rPr dirty="0" sz="1400" b="1">
                <a:latin typeface="Arial"/>
                <a:cs typeface="Arial"/>
              </a:rPr>
              <a:t>me</a:t>
            </a:r>
            <a:r>
              <a:rPr dirty="0" sz="1400" spc="-10" b="1">
                <a:latin typeface="Arial"/>
                <a:cs typeface="Arial"/>
              </a:rPr>
              <a:t> </a:t>
            </a:r>
            <a:r>
              <a:rPr dirty="0" sz="1400" spc="-15" b="1">
                <a:latin typeface="Arial"/>
                <a:cs typeface="Arial"/>
              </a:rPr>
              <a:t>a</a:t>
            </a:r>
            <a:r>
              <a:rPr dirty="0" sz="1400" spc="-10" b="1">
                <a:latin typeface="Arial"/>
                <a:cs typeface="Arial"/>
              </a:rPr>
              <a:t>n</a:t>
            </a:r>
            <a:r>
              <a:rPr dirty="0" sz="1400" b="1">
                <a:latin typeface="Arial"/>
                <a:cs typeface="Arial"/>
              </a:rPr>
              <a:t>d</a:t>
            </a:r>
            <a:r>
              <a:rPr dirty="0" sz="1400" spc="-5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Co</a:t>
            </a:r>
            <a:r>
              <a:rPr dirty="0" sz="1400" b="1">
                <a:latin typeface="Arial"/>
                <a:cs typeface="Arial"/>
              </a:rPr>
              <a:t>mm</a:t>
            </a:r>
            <a:r>
              <a:rPr dirty="0" sz="1400" spc="-10" b="1">
                <a:latin typeface="Arial"/>
                <a:cs typeface="Arial"/>
              </a:rPr>
              <a:t>un</a:t>
            </a:r>
            <a:r>
              <a:rPr dirty="0" sz="1400" b="1">
                <a:latin typeface="Arial"/>
                <a:cs typeface="Arial"/>
              </a:rPr>
              <a:t>i</a:t>
            </a:r>
            <a:r>
              <a:rPr dirty="0" sz="1400" spc="20" b="1">
                <a:latin typeface="Arial"/>
                <a:cs typeface="Arial"/>
              </a:rPr>
              <a:t>t</a:t>
            </a:r>
            <a:r>
              <a:rPr dirty="0" sz="1400" b="1">
                <a:latin typeface="Arial"/>
                <a:cs typeface="Arial"/>
              </a:rPr>
              <a:t>y</a:t>
            </a:r>
            <a:r>
              <a:rPr dirty="0" sz="1400" spc="-45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B</a:t>
            </a:r>
            <a:r>
              <a:rPr dirty="0" sz="1400" spc="5" b="1">
                <a:latin typeface="Arial"/>
                <a:cs typeface="Arial"/>
              </a:rPr>
              <a:t>a</a:t>
            </a:r>
            <a:r>
              <a:rPr dirty="0" sz="1400" b="1">
                <a:latin typeface="Arial"/>
                <a:cs typeface="Arial"/>
              </a:rPr>
              <a:t>sed</a:t>
            </a:r>
            <a:r>
              <a:rPr dirty="0" sz="1400" spc="-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Ser</a:t>
            </a:r>
            <a:r>
              <a:rPr dirty="0" sz="1400" spc="-15" b="1">
                <a:latin typeface="Arial"/>
                <a:cs typeface="Arial"/>
              </a:rPr>
              <a:t>v</a:t>
            </a:r>
            <a:r>
              <a:rPr dirty="0" sz="1400" b="1">
                <a:latin typeface="Arial"/>
                <a:cs typeface="Arial"/>
              </a:rPr>
              <a:t>ices</a:t>
            </a:r>
            <a:r>
              <a:rPr dirty="0" sz="1400" spc="-1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(</a:t>
            </a:r>
            <a:r>
              <a:rPr dirty="0" sz="1400" spc="-10" b="1">
                <a:latin typeface="Arial"/>
                <a:cs typeface="Arial"/>
              </a:rPr>
              <a:t>H</a:t>
            </a:r>
            <a:r>
              <a:rPr dirty="0" sz="1400" spc="-20" b="1">
                <a:latin typeface="Arial"/>
                <a:cs typeface="Arial"/>
              </a:rPr>
              <a:t>C</a:t>
            </a:r>
            <a:r>
              <a:rPr dirty="0" sz="1400" spc="-10" b="1">
                <a:latin typeface="Arial"/>
                <a:cs typeface="Arial"/>
              </a:rPr>
              <a:t>B</a:t>
            </a:r>
            <a:r>
              <a:rPr dirty="0" sz="1400" b="1">
                <a:latin typeface="Arial"/>
                <a:cs typeface="Arial"/>
              </a:rPr>
              <a:t>S)</a:t>
            </a:r>
            <a:r>
              <a:rPr dirty="0" sz="1400" spc="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Pr</a:t>
            </a:r>
            <a:r>
              <a:rPr dirty="0" sz="1400" spc="-10" b="1">
                <a:latin typeface="Arial"/>
                <a:cs typeface="Arial"/>
              </a:rPr>
              <a:t>ogr</a:t>
            </a:r>
            <a:r>
              <a:rPr dirty="0" sz="1400" b="1">
                <a:latin typeface="Arial"/>
                <a:cs typeface="Arial"/>
              </a:rPr>
              <a:t>am </a:t>
            </a:r>
            <a:r>
              <a:rPr dirty="0" sz="1400" spc="-10" b="1">
                <a:latin typeface="Arial"/>
                <a:cs typeface="Arial"/>
              </a:rPr>
              <a:t>Co</a:t>
            </a:r>
            <a:r>
              <a:rPr dirty="0" sz="1400" spc="-15" b="1">
                <a:latin typeface="Arial"/>
                <a:cs typeface="Arial"/>
              </a:rPr>
              <a:t>m</a:t>
            </a:r>
            <a:r>
              <a:rPr dirty="0" sz="1400" spc="-10" b="1">
                <a:latin typeface="Arial"/>
                <a:cs typeface="Arial"/>
              </a:rPr>
              <a:t>p</a:t>
            </a:r>
            <a:r>
              <a:rPr dirty="0" sz="1400" b="1">
                <a:latin typeface="Arial"/>
                <a:cs typeface="Arial"/>
              </a:rPr>
              <a:t>aris</a:t>
            </a:r>
            <a:r>
              <a:rPr dirty="0" sz="1400" spc="-10" b="1">
                <a:latin typeface="Arial"/>
                <a:cs typeface="Arial"/>
              </a:rPr>
              <a:t>o</a:t>
            </a:r>
            <a:r>
              <a:rPr dirty="0" sz="1400" b="1">
                <a:latin typeface="Arial"/>
                <a:cs typeface="Arial"/>
              </a:rPr>
              <a:t>n</a:t>
            </a:r>
            <a:r>
              <a:rPr dirty="0" sz="1400" spc="-5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Ch</a:t>
            </a:r>
            <a:r>
              <a:rPr dirty="0" sz="1400" b="1">
                <a:latin typeface="Arial"/>
                <a:cs typeface="Arial"/>
              </a:rPr>
              <a:t>art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886834" y="3013582"/>
            <a:ext cx="1118870" cy="196850"/>
          </a:xfrm>
          <a:custGeom>
            <a:avLst/>
            <a:gdLst/>
            <a:ahLst/>
            <a:cxnLst/>
            <a:rect l="l" t="t" r="r" b="b"/>
            <a:pathLst>
              <a:path w="1118870" h="196850">
                <a:moveTo>
                  <a:pt x="0" y="196596"/>
                </a:moveTo>
                <a:lnTo>
                  <a:pt x="1118615" y="196596"/>
                </a:lnTo>
                <a:lnTo>
                  <a:pt x="1118615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886834" y="3210179"/>
            <a:ext cx="1118870" cy="146685"/>
          </a:xfrm>
          <a:custGeom>
            <a:avLst/>
            <a:gdLst/>
            <a:ahLst/>
            <a:cxnLst/>
            <a:rect l="l" t="t" r="r" b="b"/>
            <a:pathLst>
              <a:path w="1118870" h="146685">
                <a:moveTo>
                  <a:pt x="0" y="146303"/>
                </a:moveTo>
                <a:lnTo>
                  <a:pt x="1118615" y="146303"/>
                </a:lnTo>
                <a:lnTo>
                  <a:pt x="1118615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886834" y="3356483"/>
            <a:ext cx="1118870" cy="144780"/>
          </a:xfrm>
          <a:custGeom>
            <a:avLst/>
            <a:gdLst/>
            <a:ahLst/>
            <a:cxnLst/>
            <a:rect l="l" t="t" r="r" b="b"/>
            <a:pathLst>
              <a:path w="1118870" h="144779">
                <a:moveTo>
                  <a:pt x="0" y="144779"/>
                </a:moveTo>
                <a:lnTo>
                  <a:pt x="1118615" y="144779"/>
                </a:lnTo>
                <a:lnTo>
                  <a:pt x="1118615" y="0"/>
                </a:lnTo>
                <a:lnTo>
                  <a:pt x="0" y="0"/>
                </a:lnTo>
                <a:lnTo>
                  <a:pt x="0" y="14477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886834" y="3501263"/>
            <a:ext cx="1118870" cy="172720"/>
          </a:xfrm>
          <a:custGeom>
            <a:avLst/>
            <a:gdLst/>
            <a:ahLst/>
            <a:cxnLst/>
            <a:rect l="l" t="t" r="r" b="b"/>
            <a:pathLst>
              <a:path w="1118870" h="172720">
                <a:moveTo>
                  <a:pt x="0" y="172212"/>
                </a:moveTo>
                <a:lnTo>
                  <a:pt x="1118615" y="172212"/>
                </a:lnTo>
                <a:lnTo>
                  <a:pt x="1118615" y="0"/>
                </a:lnTo>
                <a:lnTo>
                  <a:pt x="0" y="0"/>
                </a:lnTo>
                <a:lnTo>
                  <a:pt x="0" y="172212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886834" y="3673475"/>
            <a:ext cx="1118870" cy="144780"/>
          </a:xfrm>
          <a:custGeom>
            <a:avLst/>
            <a:gdLst/>
            <a:ahLst/>
            <a:cxnLst/>
            <a:rect l="l" t="t" r="r" b="b"/>
            <a:pathLst>
              <a:path w="1118870" h="144779">
                <a:moveTo>
                  <a:pt x="0" y="144779"/>
                </a:moveTo>
                <a:lnTo>
                  <a:pt x="1118615" y="144779"/>
                </a:lnTo>
                <a:lnTo>
                  <a:pt x="1118615" y="0"/>
                </a:lnTo>
                <a:lnTo>
                  <a:pt x="0" y="0"/>
                </a:lnTo>
                <a:lnTo>
                  <a:pt x="0" y="14477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886834" y="3818254"/>
            <a:ext cx="1118870" cy="170815"/>
          </a:xfrm>
          <a:custGeom>
            <a:avLst/>
            <a:gdLst/>
            <a:ahLst/>
            <a:cxnLst/>
            <a:rect l="l" t="t" r="r" b="b"/>
            <a:pathLst>
              <a:path w="1118870" h="170814">
                <a:moveTo>
                  <a:pt x="0" y="170687"/>
                </a:moveTo>
                <a:lnTo>
                  <a:pt x="1118615" y="170687"/>
                </a:lnTo>
                <a:lnTo>
                  <a:pt x="1118615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173089" y="3013582"/>
            <a:ext cx="1130935" cy="196850"/>
          </a:xfrm>
          <a:custGeom>
            <a:avLst/>
            <a:gdLst/>
            <a:ahLst/>
            <a:cxnLst/>
            <a:rect l="l" t="t" r="r" b="b"/>
            <a:pathLst>
              <a:path w="1130934" h="196850">
                <a:moveTo>
                  <a:pt x="0" y="196596"/>
                </a:moveTo>
                <a:lnTo>
                  <a:pt x="1130808" y="196596"/>
                </a:lnTo>
                <a:lnTo>
                  <a:pt x="1130808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173089" y="3210179"/>
            <a:ext cx="1130935" cy="146685"/>
          </a:xfrm>
          <a:custGeom>
            <a:avLst/>
            <a:gdLst/>
            <a:ahLst/>
            <a:cxnLst/>
            <a:rect l="l" t="t" r="r" b="b"/>
            <a:pathLst>
              <a:path w="1130934" h="146685">
                <a:moveTo>
                  <a:pt x="0" y="146303"/>
                </a:moveTo>
                <a:lnTo>
                  <a:pt x="1130808" y="146303"/>
                </a:lnTo>
                <a:lnTo>
                  <a:pt x="1130808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173089" y="3356483"/>
            <a:ext cx="1130935" cy="170815"/>
          </a:xfrm>
          <a:custGeom>
            <a:avLst/>
            <a:gdLst/>
            <a:ahLst/>
            <a:cxnLst/>
            <a:rect l="l" t="t" r="r" b="b"/>
            <a:pathLst>
              <a:path w="1130934" h="170814">
                <a:moveTo>
                  <a:pt x="0" y="170687"/>
                </a:moveTo>
                <a:lnTo>
                  <a:pt x="1130808" y="170687"/>
                </a:lnTo>
                <a:lnTo>
                  <a:pt x="1130808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886834" y="4008754"/>
            <a:ext cx="1118870" cy="196850"/>
          </a:xfrm>
          <a:custGeom>
            <a:avLst/>
            <a:gdLst/>
            <a:ahLst/>
            <a:cxnLst/>
            <a:rect l="l" t="t" r="r" b="b"/>
            <a:pathLst>
              <a:path w="1118870" h="196850">
                <a:moveTo>
                  <a:pt x="0" y="196596"/>
                </a:moveTo>
                <a:lnTo>
                  <a:pt x="1118615" y="196596"/>
                </a:lnTo>
                <a:lnTo>
                  <a:pt x="1118615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886834" y="4205300"/>
            <a:ext cx="1118870" cy="145415"/>
          </a:xfrm>
          <a:custGeom>
            <a:avLst/>
            <a:gdLst/>
            <a:ahLst/>
            <a:cxnLst/>
            <a:rect l="l" t="t" r="r" b="b"/>
            <a:pathLst>
              <a:path w="1118870" h="145414">
                <a:moveTo>
                  <a:pt x="0" y="145084"/>
                </a:moveTo>
                <a:lnTo>
                  <a:pt x="1118615" y="145084"/>
                </a:lnTo>
                <a:lnTo>
                  <a:pt x="1118615" y="0"/>
                </a:lnTo>
                <a:lnTo>
                  <a:pt x="0" y="0"/>
                </a:lnTo>
                <a:lnTo>
                  <a:pt x="0" y="145084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886834" y="4350384"/>
            <a:ext cx="1118870" cy="146685"/>
          </a:xfrm>
          <a:custGeom>
            <a:avLst/>
            <a:gdLst/>
            <a:ahLst/>
            <a:cxnLst/>
            <a:rect l="l" t="t" r="r" b="b"/>
            <a:pathLst>
              <a:path w="1118870" h="146685">
                <a:moveTo>
                  <a:pt x="0" y="146303"/>
                </a:moveTo>
                <a:lnTo>
                  <a:pt x="1118615" y="146303"/>
                </a:lnTo>
                <a:lnTo>
                  <a:pt x="1118615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886834" y="4496689"/>
            <a:ext cx="1118870" cy="170815"/>
          </a:xfrm>
          <a:custGeom>
            <a:avLst/>
            <a:gdLst/>
            <a:ahLst/>
            <a:cxnLst/>
            <a:rect l="l" t="t" r="r" b="b"/>
            <a:pathLst>
              <a:path w="1118870" h="170814">
                <a:moveTo>
                  <a:pt x="0" y="170687"/>
                </a:moveTo>
                <a:lnTo>
                  <a:pt x="1118615" y="170687"/>
                </a:lnTo>
                <a:lnTo>
                  <a:pt x="1118615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173089" y="4008754"/>
            <a:ext cx="1130935" cy="196850"/>
          </a:xfrm>
          <a:custGeom>
            <a:avLst/>
            <a:gdLst/>
            <a:ahLst/>
            <a:cxnLst/>
            <a:rect l="l" t="t" r="r" b="b"/>
            <a:pathLst>
              <a:path w="1130934" h="196850">
                <a:moveTo>
                  <a:pt x="0" y="196596"/>
                </a:moveTo>
                <a:lnTo>
                  <a:pt x="1130808" y="196596"/>
                </a:lnTo>
                <a:lnTo>
                  <a:pt x="1130808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173089" y="4205300"/>
            <a:ext cx="1130935" cy="171450"/>
          </a:xfrm>
          <a:custGeom>
            <a:avLst/>
            <a:gdLst/>
            <a:ahLst/>
            <a:cxnLst/>
            <a:rect l="l" t="t" r="r" b="b"/>
            <a:pathLst>
              <a:path w="1130934" h="171450">
                <a:moveTo>
                  <a:pt x="0" y="170992"/>
                </a:moveTo>
                <a:lnTo>
                  <a:pt x="1130808" y="170992"/>
                </a:lnTo>
                <a:lnTo>
                  <a:pt x="1130808" y="0"/>
                </a:lnTo>
                <a:lnTo>
                  <a:pt x="0" y="0"/>
                </a:lnTo>
                <a:lnTo>
                  <a:pt x="0" y="170992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173089" y="4376292"/>
            <a:ext cx="1130935" cy="170815"/>
          </a:xfrm>
          <a:custGeom>
            <a:avLst/>
            <a:gdLst/>
            <a:ahLst/>
            <a:cxnLst/>
            <a:rect l="l" t="t" r="r" b="b"/>
            <a:pathLst>
              <a:path w="1130934" h="170814">
                <a:moveTo>
                  <a:pt x="0" y="170688"/>
                </a:moveTo>
                <a:lnTo>
                  <a:pt x="1130808" y="170688"/>
                </a:lnTo>
                <a:lnTo>
                  <a:pt x="1130808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173089" y="4546980"/>
            <a:ext cx="1130935" cy="146685"/>
          </a:xfrm>
          <a:custGeom>
            <a:avLst/>
            <a:gdLst/>
            <a:ahLst/>
            <a:cxnLst/>
            <a:rect l="l" t="t" r="r" b="b"/>
            <a:pathLst>
              <a:path w="1130934" h="146685">
                <a:moveTo>
                  <a:pt x="0" y="146304"/>
                </a:moveTo>
                <a:lnTo>
                  <a:pt x="1130808" y="146304"/>
                </a:lnTo>
                <a:lnTo>
                  <a:pt x="1130808" y="0"/>
                </a:lnTo>
                <a:lnTo>
                  <a:pt x="0" y="0"/>
                </a:lnTo>
                <a:lnTo>
                  <a:pt x="0" y="146304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173089" y="4693284"/>
            <a:ext cx="1130935" cy="170815"/>
          </a:xfrm>
          <a:custGeom>
            <a:avLst/>
            <a:gdLst/>
            <a:ahLst/>
            <a:cxnLst/>
            <a:rect l="l" t="t" r="r" b="b"/>
            <a:pathLst>
              <a:path w="1130934" h="170814">
                <a:moveTo>
                  <a:pt x="0" y="170687"/>
                </a:moveTo>
                <a:lnTo>
                  <a:pt x="1130808" y="170687"/>
                </a:lnTo>
                <a:lnTo>
                  <a:pt x="1130808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770885" y="5433186"/>
            <a:ext cx="1064260" cy="0"/>
          </a:xfrm>
          <a:custGeom>
            <a:avLst/>
            <a:gdLst/>
            <a:ahLst/>
            <a:cxnLst/>
            <a:rect l="l" t="t" r="r" b="b"/>
            <a:pathLst>
              <a:path w="1064260" h="0">
                <a:moveTo>
                  <a:pt x="0" y="0"/>
                </a:moveTo>
                <a:lnTo>
                  <a:pt x="1064056" y="0"/>
                </a:lnTo>
              </a:path>
            </a:pathLst>
          </a:custGeom>
          <a:ln w="8890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441325" y="1253871"/>
          <a:ext cx="9168765" cy="5777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254"/>
                <a:gridCol w="1143000"/>
                <a:gridCol w="1143381"/>
                <a:gridCol w="1143000"/>
                <a:gridCol w="1143253"/>
                <a:gridCol w="1155191"/>
                <a:gridCol w="1143380"/>
                <a:gridCol w="1143000"/>
              </a:tblGrid>
              <a:tr h="336803">
                <a:tc>
                  <a:txBody>
                    <a:bodyPr/>
                    <a:lstStyle/>
                    <a:p>
                      <a:pPr/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19558">
                      <a:solidFill>
                        <a:srgbClr val="000000"/>
                      </a:solidFill>
                      <a:prstDash val="solid"/>
                    </a:lnB>
                    <a:solidFill>
                      <a:srgbClr val="0039A6"/>
                    </a:solidFill>
                  </a:tcPr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ct val="100000"/>
                        </a:lnSpc>
                      </a:pPr>
                      <a:r>
                        <a:rPr dirty="0" sz="9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ID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/HIV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21082">
                      <a:solidFill>
                        <a:srgbClr val="000000"/>
                      </a:solidFill>
                      <a:prstDash val="solid"/>
                    </a:lnB>
                    <a:solidFill>
                      <a:srgbClr val="0039A6"/>
                    </a:solidFill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ain Inju</a:t>
                      </a:r>
                      <a:r>
                        <a:rPr dirty="0" sz="9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21082">
                      <a:solidFill>
                        <a:srgbClr val="000000"/>
                      </a:solidFill>
                      <a:prstDash val="solid"/>
                    </a:lnB>
                    <a:solidFill>
                      <a:srgbClr val="0039A6"/>
                    </a:solidFill>
                  </a:tcPr>
                </a:tc>
                <a:tc>
                  <a:txBody>
                    <a:bodyPr/>
                    <a:lstStyle/>
                    <a:p>
                      <a:pPr marL="392430" marR="83820" indent="-302260">
                        <a:lnSpc>
                          <a:spcPts val="1030"/>
                        </a:lnSpc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Children’s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Health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  <a:solidFill>
                      <a:srgbClr val="0039A6"/>
                    </a:solidFill>
                  </a:tcPr>
                </a:tc>
                <a:tc>
                  <a:txBody>
                    <a:bodyPr/>
                    <a:lstStyle/>
                    <a:p>
                      <a:pPr marL="377190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Elder</a:t>
                      </a:r>
                      <a:r>
                        <a:rPr dirty="0" sz="9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19558">
                      <a:solidFill>
                        <a:srgbClr val="000000"/>
                      </a:solidFill>
                      <a:prstDash val="solid"/>
                    </a:lnB>
                    <a:solidFill>
                      <a:srgbClr val="0039A6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Health &amp; Dis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bili</a:t>
                      </a:r>
                      <a:r>
                        <a:rPr dirty="0" sz="9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  <a:solidFill>
                      <a:srgbClr val="0039A6"/>
                    </a:solidFill>
                  </a:tcPr>
                </a:tc>
                <a:tc>
                  <a:txBody>
                    <a:bodyPr/>
                    <a:lstStyle/>
                    <a:p>
                      <a:pPr marL="313055" marR="262255" indent="-45720">
                        <a:lnSpc>
                          <a:spcPts val="1030"/>
                        </a:lnSpc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Intell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ctu</a:t>
                      </a:r>
                      <a:r>
                        <a:rPr dirty="0" sz="9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Disabili</a:t>
                      </a:r>
                      <a:r>
                        <a:rPr dirty="0" sz="9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F3F3F3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19558">
                      <a:solidFill>
                        <a:srgbClr val="000000"/>
                      </a:solidFill>
                      <a:prstDash val="solid"/>
                    </a:lnB>
                    <a:solidFill>
                      <a:srgbClr val="0039A6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00" spc="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sical Disabili</a:t>
                      </a:r>
                      <a:r>
                        <a:rPr dirty="0" sz="9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F3F3F3"/>
                      </a:solidFill>
                      <a:prstDash val="solid"/>
                    </a:lnL>
                    <a:lnR w="7366">
                      <a:solidFill>
                        <a:srgbClr val="F3F3F3"/>
                      </a:solidFill>
                      <a:prstDash val="solid"/>
                    </a:lnR>
                    <a:lnT w="19557">
                      <a:solidFill>
                        <a:srgbClr val="0039A6"/>
                      </a:solidFill>
                      <a:prstDash val="solid"/>
                    </a:lnT>
                    <a:lnB w="21082">
                      <a:solidFill>
                        <a:srgbClr val="000000"/>
                      </a:solidFill>
                      <a:prstDash val="solid"/>
                    </a:lnB>
                    <a:solidFill>
                      <a:srgbClr val="0039A6"/>
                    </a:solidFill>
                  </a:tcPr>
                </a:tc>
              </a:tr>
              <a:tr h="298703"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 Narrow"/>
                          <a:cs typeface="Arial Narrow"/>
                        </a:rPr>
                        <a:t>Age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558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No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age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li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it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ge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1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month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older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108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Under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age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18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ge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65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or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older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9558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844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Under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age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65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29146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No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age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li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it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F3F3F3"/>
                      </a:solidFill>
                      <a:prstDash val="solid"/>
                    </a:lnR>
                    <a:lnT w="19558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6525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ge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18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through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64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6">
                      <a:solidFill>
                        <a:srgbClr val="F3F3F3"/>
                      </a:solidFill>
                      <a:prstDash val="solid"/>
                    </a:lnL>
                    <a:lnR w="7366">
                      <a:solidFill>
                        <a:srgbClr val="F3F3F3"/>
                      </a:solidFill>
                      <a:prstDash val="solid"/>
                    </a:lnR>
                    <a:lnT w="2108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</a:tr>
              <a:tr h="789813">
                <a:tc>
                  <a:txBody>
                    <a:bodyPr/>
                    <a:lstStyle/>
                    <a:p>
                      <a:pPr marL="128905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 Narrow"/>
                          <a:cs typeface="Arial Narrow"/>
                        </a:rPr>
                        <a:t>Ta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get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opula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n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625" marR="502284">
                        <a:lnSpc>
                          <a:spcPts val="1150"/>
                        </a:lnSpc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Diagno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si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ID</a:t>
                      </a:r>
                      <a:r>
                        <a:rPr dirty="0" sz="1000" spc="-1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 spc="10">
                          <a:latin typeface="Arial Narrow"/>
                          <a:cs typeface="Arial Narrow"/>
                        </a:rPr>
                        <a:t>/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HIV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9558">
                      <a:solidFill>
                        <a:srgbClr val="F3F3F3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143510">
                        <a:lnSpc>
                          <a:spcPct val="95700"/>
                        </a:lnSpc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Diagno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si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f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br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ain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inju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ry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per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Iowa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dm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inist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ativ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1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Code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(I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C)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83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definitions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 marR="138430">
                        <a:lnSpc>
                          <a:spcPct val="95500"/>
                        </a:lnSpc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Diagno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si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se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ious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emotional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distu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bance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9558">
                      <a:solidFill>
                        <a:srgbClr val="F3F3F3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ge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65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or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over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4145" indent="-90170">
                        <a:lnSpc>
                          <a:spcPct val="100000"/>
                        </a:lnSpc>
                        <a:buFont typeface="Wingdings"/>
                        <a:buChar char=""/>
                        <a:tabLst>
                          <a:tab pos="144145" algn="l"/>
                        </a:tabLst>
                      </a:pPr>
                      <a:r>
                        <a:rPr dirty="0" sz="1000" spc="-5">
                          <a:latin typeface="Arial Narrow"/>
                          <a:cs typeface="Arial Narrow"/>
                        </a:rPr>
                        <a:t>Blin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isabled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 marL="144145" marR="220979" indent="-90170">
                        <a:lnSpc>
                          <a:spcPts val="1150"/>
                        </a:lnSpc>
                        <a:spcBef>
                          <a:spcPts val="235"/>
                        </a:spcBef>
                        <a:buFont typeface="Wingdings"/>
                        <a:buChar char=""/>
                        <a:tabLst>
                          <a:tab pos="144145" algn="l"/>
                        </a:tabLst>
                      </a:pPr>
                      <a:r>
                        <a:rPr dirty="0" sz="1000" spc="-5">
                          <a:latin typeface="Arial Narrow"/>
                          <a:cs typeface="Arial Narrow"/>
                        </a:rPr>
                        <a:t>SS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I-related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cove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age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groups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9558">
                      <a:solidFill>
                        <a:srgbClr val="F3F3F3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155575">
                        <a:lnSpc>
                          <a:spcPct val="95600"/>
                        </a:lnSpc>
                      </a:pPr>
                      <a:r>
                        <a:rPr dirty="0" sz="1000" spc="-5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im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ary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disab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ili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ty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int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llectu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al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disa</a:t>
                      </a:r>
                      <a:r>
                        <a:rPr dirty="0" sz="1000" spc="10">
                          <a:latin typeface="Arial Narrow"/>
                          <a:cs typeface="Arial Narrow"/>
                        </a:rPr>
                        <a:t>b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ili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ty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dete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ine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b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psycho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logis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psychiatr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ist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F3F3F3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 marR="132080">
                        <a:lnSpc>
                          <a:spcPct val="95600"/>
                        </a:lnSpc>
                      </a:pPr>
                      <a:r>
                        <a:rPr dirty="0" sz="1000" spc="-5">
                          <a:latin typeface="Arial Narrow"/>
                          <a:cs typeface="Arial Narrow"/>
                        </a:rPr>
                        <a:t>Physica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dirty="0" sz="1000" spc="1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disab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ili</a:t>
                      </a:r>
                      <a:r>
                        <a:rPr dirty="0" sz="1000" spc="1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as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dete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ine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by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Di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ab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ili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ty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Dete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ina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ion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vices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6">
                      <a:solidFill>
                        <a:srgbClr val="F3F3F3"/>
                      </a:solidFill>
                      <a:prstDash val="solid"/>
                    </a:lnL>
                    <a:lnR w="7366">
                      <a:solidFill>
                        <a:srgbClr val="F3F3F3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9558">
                      <a:solidFill>
                        <a:srgbClr val="F3F3F3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</a:tr>
              <a:tr h="309371">
                <a:tc>
                  <a:txBody>
                    <a:bodyPr/>
                    <a:lstStyle/>
                    <a:p>
                      <a:pPr algn="ctr" marL="11430">
                        <a:lnSpc>
                          <a:spcPts val="1170"/>
                        </a:lnSpc>
                      </a:pPr>
                      <a:r>
                        <a:rPr dirty="0" sz="1000" b="1">
                          <a:latin typeface="Arial Narrow"/>
                          <a:cs typeface="Arial Narrow"/>
                        </a:rPr>
                        <a:t>Lev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Ca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(LOC)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 algn="ctr" marL="12065">
                        <a:lnSpc>
                          <a:spcPts val="1170"/>
                        </a:lnSpc>
                      </a:pPr>
                      <a:r>
                        <a:rPr dirty="0" sz="1000" b="1">
                          <a:latin typeface="Arial Narrow"/>
                          <a:cs typeface="Arial Narrow"/>
                        </a:rPr>
                        <a:t>Requi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*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NF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or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Hospital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9558">
                      <a:solidFill>
                        <a:srgbClr val="F3F3F3"/>
                      </a:solidFill>
                      <a:prstDash val="solid"/>
                    </a:lnT>
                    <a:lnB w="12826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NF,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NF,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ICF/ID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Hospital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19558">
                      <a:solidFill>
                        <a:srgbClr val="F3F3F3"/>
                      </a:solidFill>
                      <a:prstDash val="solid"/>
                    </a:lnT>
                    <a:lnB w="19558">
                      <a:solidFill>
                        <a:srgbClr val="F3F3F3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288290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NF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or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NF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NF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,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F,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ICF/ID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9558">
                      <a:solidFill>
                        <a:srgbClr val="F3F3F3"/>
                      </a:solidFill>
                      <a:prstDash val="solid"/>
                    </a:lnT>
                    <a:lnB w="19558">
                      <a:solidFill>
                        <a:srgbClr val="F3F3F3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ICF/ID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F3F3F3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NF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or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NF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6">
                      <a:solidFill>
                        <a:srgbClr val="F3F3F3"/>
                      </a:solidFill>
                      <a:prstDash val="solid"/>
                    </a:lnL>
                    <a:lnR w="7366">
                      <a:solidFill>
                        <a:srgbClr val="F3F3F3"/>
                      </a:solidFill>
                      <a:prstDash val="solid"/>
                    </a:lnR>
                    <a:lnT w="19558">
                      <a:solidFill>
                        <a:srgbClr val="F3F3F3"/>
                      </a:solidFill>
                      <a:prstDash val="solid"/>
                    </a:lnT>
                    <a:lnB w="19558">
                      <a:solidFill>
                        <a:srgbClr val="F3F3F3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</a:tr>
              <a:tr h="993648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 Narrow"/>
                          <a:cs typeface="Arial Narrow"/>
                        </a:rPr>
                        <a:t>Ca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di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or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0504" indent="-228600">
                        <a:lnSpc>
                          <a:spcPct val="100000"/>
                        </a:lnSpc>
                        <a:buFont typeface="Wingdings"/>
                        <a:buChar char=""/>
                        <a:tabLst>
                          <a:tab pos="116839" algn="l"/>
                        </a:tabLst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Case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Mana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g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or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 marL="230504" marR="156845" indent="-228600">
                        <a:lnSpc>
                          <a:spcPts val="1150"/>
                        </a:lnSpc>
                        <a:spcBef>
                          <a:spcPts val="235"/>
                        </a:spcBef>
                        <a:buFont typeface="Wingdings"/>
                        <a:buChar char=""/>
                        <a:tabLst>
                          <a:tab pos="116839" algn="l"/>
                        </a:tabLst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Commun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it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B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ased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Case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Manager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2826">
                      <a:solidFill>
                        <a:srgbClr val="000000"/>
                      </a:solidFill>
                      <a:prstDash val="solid"/>
                    </a:lnT>
                    <a:lnB w="13271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44145" indent="-135890">
                        <a:lnSpc>
                          <a:spcPct val="100000"/>
                        </a:lnSpc>
                        <a:buFont typeface="Wingdings"/>
                        <a:buChar char=""/>
                        <a:tabLst>
                          <a:tab pos="123189" algn="l"/>
                        </a:tabLst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Case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Manager</a:t>
                      </a:r>
                      <a:r>
                        <a:rPr dirty="0" sz="1000" spc="1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or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 marL="144145" marR="128270" indent="-135890">
                        <a:lnSpc>
                          <a:spcPts val="1150"/>
                        </a:lnSpc>
                        <a:spcBef>
                          <a:spcPts val="235"/>
                        </a:spcBef>
                        <a:buFont typeface="Wingdings"/>
                        <a:buChar char=""/>
                        <a:tabLst>
                          <a:tab pos="151765" algn="l"/>
                        </a:tabLst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Commun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it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B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ased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Case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Manager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4145" indent="-135890">
                        <a:lnSpc>
                          <a:spcPct val="100000"/>
                        </a:lnSpc>
                        <a:buFont typeface="Wingdings"/>
                        <a:buChar char=""/>
                        <a:tabLst>
                          <a:tab pos="144145" algn="l"/>
                        </a:tabLst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Case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Manager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or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 marL="144145" marR="185420" indent="-135890">
                        <a:lnSpc>
                          <a:spcPct val="95500"/>
                        </a:lnSpc>
                        <a:spcBef>
                          <a:spcPts val="210"/>
                        </a:spcBef>
                        <a:buFont typeface="Wingdings"/>
                        <a:buChar char=""/>
                        <a:tabLst>
                          <a:tab pos="144145" algn="l"/>
                        </a:tabLst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Integrated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Hea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lth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Home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Ca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Coordinator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or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 marL="144145" marR="135255" indent="-135890">
                        <a:lnSpc>
                          <a:spcPts val="1140"/>
                        </a:lnSpc>
                        <a:spcBef>
                          <a:spcPts val="240"/>
                        </a:spcBef>
                        <a:buFont typeface="Wingdings"/>
                        <a:buChar char=""/>
                        <a:tabLst>
                          <a:tab pos="144145" algn="l"/>
                        </a:tabLst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Commun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it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B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ased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Case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Manager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19558">
                      <a:solidFill>
                        <a:srgbClr val="F3F3F3"/>
                      </a:solidFill>
                      <a:prstDash val="solid"/>
                    </a:lnT>
                    <a:lnB w="19557">
                      <a:solidFill>
                        <a:srgbClr val="F3F3F3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22555" indent="-114300">
                        <a:lnSpc>
                          <a:spcPct val="100000"/>
                        </a:lnSpc>
                        <a:buFont typeface="Wingdings"/>
                        <a:buChar char=""/>
                        <a:tabLst>
                          <a:tab pos="123189" algn="l"/>
                        </a:tabLst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Case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Manager</a:t>
                      </a:r>
                      <a:r>
                        <a:rPr dirty="0" sz="1000" spc="1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or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 marL="122555" marR="156845" indent="-114300">
                        <a:lnSpc>
                          <a:spcPct val="112000"/>
                        </a:lnSpc>
                        <a:spcBef>
                          <a:spcPts val="10"/>
                        </a:spcBef>
                        <a:buFont typeface="Wingdings"/>
                        <a:buChar char=""/>
                        <a:tabLst>
                          <a:tab pos="123189" algn="l"/>
                        </a:tabLst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Commun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it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B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ased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Case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Manager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854" indent="-228600">
                        <a:lnSpc>
                          <a:spcPct val="100000"/>
                        </a:lnSpc>
                        <a:buFont typeface="Wingdings"/>
                        <a:buChar char=""/>
                        <a:tabLst>
                          <a:tab pos="123189" algn="l"/>
                        </a:tabLst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Case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Manager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or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 marL="236854" marR="168910" indent="-228600">
                        <a:lnSpc>
                          <a:spcPts val="1150"/>
                        </a:lnSpc>
                        <a:spcBef>
                          <a:spcPts val="235"/>
                        </a:spcBef>
                        <a:buFont typeface="Wingdings"/>
                        <a:buChar char=""/>
                        <a:tabLst>
                          <a:tab pos="123189" algn="l"/>
                        </a:tabLst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Commun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it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B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ased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Case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Ma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ager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9558">
                      <a:solidFill>
                        <a:srgbClr val="F3F3F3"/>
                      </a:solidFill>
                      <a:prstDash val="solid"/>
                    </a:lnT>
                    <a:lnB w="19557">
                      <a:solidFill>
                        <a:srgbClr val="F3F3F3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236854" indent="-228600">
                        <a:lnSpc>
                          <a:spcPct val="100000"/>
                        </a:lnSpc>
                        <a:buFont typeface="Wingdings"/>
                        <a:buChar char=""/>
                        <a:tabLst>
                          <a:tab pos="111125" algn="l"/>
                        </a:tabLst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Case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Manager</a:t>
                      </a:r>
                      <a:r>
                        <a:rPr dirty="0" sz="1000" spc="1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or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 marL="236854" marR="169545" indent="-228600">
                        <a:lnSpc>
                          <a:spcPts val="1150"/>
                        </a:lnSpc>
                        <a:spcBef>
                          <a:spcPts val="235"/>
                        </a:spcBef>
                        <a:buFont typeface="Wingdings"/>
                        <a:buChar char=""/>
                        <a:tabLst>
                          <a:tab pos="111125" algn="l"/>
                        </a:tabLst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Commun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it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B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ased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Case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Manager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790" indent="-228600">
                        <a:lnSpc>
                          <a:spcPct val="100000"/>
                        </a:lnSpc>
                        <a:buFont typeface="Wingdings"/>
                        <a:buChar char=""/>
                        <a:tabLst>
                          <a:tab pos="111125" algn="l"/>
                        </a:tabLst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Case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Manager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or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 marL="224790" marR="168910" indent="-228600">
                        <a:lnSpc>
                          <a:spcPts val="1150"/>
                        </a:lnSpc>
                        <a:spcBef>
                          <a:spcPts val="235"/>
                        </a:spcBef>
                        <a:buFont typeface="Wingdings"/>
                        <a:buChar char=""/>
                        <a:tabLst>
                          <a:tab pos="111125" algn="l"/>
                        </a:tabLst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Commun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it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B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ased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Case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Manager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9558">
                      <a:solidFill>
                        <a:srgbClr val="F3F3F3"/>
                      </a:solidFill>
                      <a:prstDash val="solid"/>
                    </a:lnT>
                    <a:lnB w="19557">
                      <a:solidFill>
                        <a:srgbClr val="F3F3F3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</a:tr>
              <a:tr h="875029">
                <a:tc>
                  <a:txBody>
                    <a:bodyPr/>
                    <a:lstStyle/>
                    <a:p>
                      <a:pPr marL="84455" marR="175895">
                        <a:lnSpc>
                          <a:spcPct val="95600"/>
                        </a:lnSpc>
                      </a:pPr>
                      <a:r>
                        <a:rPr dirty="0" sz="1000" b="1">
                          <a:latin typeface="Arial Narrow"/>
                          <a:cs typeface="Arial Narrow"/>
                        </a:rPr>
                        <a:t>Maxi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um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Dolla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Availa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b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le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er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Month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 marL="84455" marR="193675">
                        <a:lnSpc>
                          <a:spcPts val="1150"/>
                        </a:lnSpc>
                        <a:spcBef>
                          <a:spcPts val="30"/>
                        </a:spcBef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(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dete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ine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by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Le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ve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Care)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Wingdings"/>
                          <a:cs typeface="Wingdings"/>
                        </a:rPr>
                        <a:t>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$1876.80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3271">
                      <a:solidFill>
                        <a:srgbClr val="000000"/>
                      </a:solidFill>
                      <a:prstDash val="solid"/>
                    </a:lnT>
                    <a:lnB w="19558">
                      <a:solidFill>
                        <a:srgbClr val="F3F3F3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Wingdings"/>
                          <a:cs typeface="Wingdings"/>
                        </a:rPr>
                        <a:t>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$3,013.08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 marL="122555" marR="126364" indent="-114300">
                        <a:lnSpc>
                          <a:spcPts val="1140"/>
                        </a:lnSpc>
                        <a:spcBef>
                          <a:spcPts val="245"/>
                        </a:spcBef>
                        <a:buFont typeface="Wingdings"/>
                        <a:buChar char=""/>
                        <a:tabLst>
                          <a:tab pos="151765" algn="l"/>
                        </a:tabLst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exclud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in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g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cos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Case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Management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 algn="ctr" marR="555625">
                        <a:lnSpc>
                          <a:spcPts val="1125"/>
                        </a:lnSpc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&amp;</a:t>
                      </a:r>
                      <a:r>
                        <a:rPr dirty="0" sz="1000" spc="-1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H</a:t>
                      </a:r>
                      <a:r>
                        <a:rPr dirty="0" sz="1000" spc="-10">
                          <a:latin typeface="Arial Narrow"/>
                          <a:cs typeface="Arial Narrow"/>
                        </a:rPr>
                        <a:t>V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Wingdings"/>
                          <a:cs typeface="Wingdings"/>
                        </a:rPr>
                        <a:t>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$2,006.34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 marL="144145" marR="180975" indent="-90170">
                        <a:lnSpc>
                          <a:spcPct val="95500"/>
                        </a:lnSpc>
                        <a:spcBef>
                          <a:spcPts val="210"/>
                        </a:spcBef>
                        <a:buFont typeface="Wingdings"/>
                        <a:buChar char=""/>
                        <a:tabLst>
                          <a:tab pos="173355" algn="l"/>
                        </a:tabLst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exclud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in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g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cos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nvironmental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Mod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ification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F3F3F3"/>
                      </a:solidFill>
                      <a:prstDash val="solid"/>
                    </a:lnT>
                    <a:lnB w="19558">
                      <a:solidFill>
                        <a:srgbClr val="F3F3F3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Wingdings"/>
                          <a:cs typeface="Wingdings"/>
                        </a:rPr>
                        <a:t>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NF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$1,365.78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 marL="825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000">
                          <a:latin typeface="Wingdings"/>
                          <a:cs typeface="Wingdings"/>
                        </a:rPr>
                        <a:t>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NF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$2,792.65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 marL="122555" marR="126364" indent="-114300">
                        <a:lnSpc>
                          <a:spcPts val="1140"/>
                        </a:lnSpc>
                        <a:spcBef>
                          <a:spcPts val="229"/>
                        </a:spcBef>
                        <a:buFont typeface="Wingdings"/>
                        <a:buChar char=""/>
                        <a:tabLst>
                          <a:tab pos="123189" algn="l"/>
                        </a:tabLst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exclud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in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g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cos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Case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Management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 marL="122555">
                        <a:lnSpc>
                          <a:spcPts val="1125"/>
                        </a:lnSpc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&amp;</a:t>
                      </a:r>
                      <a:r>
                        <a:rPr dirty="0" sz="1000" spc="-1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H</a:t>
                      </a:r>
                      <a:r>
                        <a:rPr dirty="0" sz="1000" spc="-10">
                          <a:latin typeface="Arial Narrow"/>
                          <a:cs typeface="Arial Narrow"/>
                        </a:rPr>
                        <a:t>V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Wingdings"/>
                          <a:cs typeface="Wingdings"/>
                        </a:rPr>
                        <a:t>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NF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$959.50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 marL="5397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000">
                          <a:latin typeface="Wingdings"/>
                          <a:cs typeface="Wingdings"/>
                        </a:rPr>
                        <a:t>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NF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$2,792.65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 marL="5397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000">
                          <a:latin typeface="Wingdings"/>
                          <a:cs typeface="Wingdings"/>
                        </a:rPr>
                        <a:t>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ICF/ID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$3,742.93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 marL="144145" marR="222250" indent="-90170">
                        <a:lnSpc>
                          <a:spcPts val="1150"/>
                        </a:lnSpc>
                        <a:spcBef>
                          <a:spcPts val="225"/>
                        </a:spcBef>
                        <a:buFont typeface="Wingdings"/>
                        <a:buChar char=""/>
                        <a:tabLst>
                          <a:tab pos="144145" algn="l"/>
                        </a:tabLst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exclud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in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g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cos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H</a:t>
                      </a:r>
                      <a:r>
                        <a:rPr dirty="0" sz="1000" spc="-10">
                          <a:latin typeface="Arial Narrow"/>
                          <a:cs typeface="Arial Narrow"/>
                        </a:rPr>
                        <a:t>V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F3F3F3"/>
                      </a:solidFill>
                      <a:prstDash val="solid"/>
                    </a:lnT>
                    <a:lnB w="19558">
                      <a:solidFill>
                        <a:srgbClr val="F3F3F3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46050" indent="-90170">
                        <a:lnSpc>
                          <a:spcPct val="95100"/>
                        </a:lnSpc>
                        <a:buFont typeface="Wingdings"/>
                        <a:buChar char=""/>
                        <a:tabLst>
                          <a:tab pos="144145" algn="l"/>
                        </a:tabLst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ICF/ID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–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mou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nt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ba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se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on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se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vices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upper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limi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s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</a:pPr>
                      <a:r>
                        <a:rPr dirty="0" sz="1000">
                          <a:latin typeface="Wingdings"/>
                          <a:cs typeface="Wingdings"/>
                        </a:rPr>
                        <a:t>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$705.84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 marL="131445" marR="222250" indent="-89535">
                        <a:lnSpc>
                          <a:spcPts val="1140"/>
                        </a:lnSpc>
                        <a:spcBef>
                          <a:spcPts val="245"/>
                        </a:spcBef>
                        <a:buFont typeface="Wingdings"/>
                        <a:buChar char=""/>
                        <a:tabLst>
                          <a:tab pos="132080" algn="l"/>
                        </a:tabLst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exclud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in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g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cos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H</a:t>
                      </a:r>
                      <a:r>
                        <a:rPr dirty="0" sz="1000" spc="-10">
                          <a:latin typeface="Arial Narrow"/>
                          <a:cs typeface="Arial Narrow"/>
                        </a:rPr>
                        <a:t>V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F3F3F3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</a:tr>
              <a:tr h="201168">
                <a:tc rowSpan="3">
                  <a:txBody>
                    <a:bodyPr/>
                    <a:lstStyle/>
                    <a:p>
                      <a:pPr marL="84455" marR="287655">
                        <a:lnSpc>
                          <a:spcPts val="1140"/>
                        </a:lnSpc>
                      </a:pPr>
                      <a:r>
                        <a:rPr dirty="0" sz="1000" b="1">
                          <a:latin typeface="Arial Narrow"/>
                          <a:cs typeface="Arial Narrow"/>
                        </a:rPr>
                        <a:t>H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B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og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am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Mana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g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er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 Narrow"/>
                          <a:cs typeface="Arial Narrow"/>
                        </a:rPr>
                        <a:t>B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ian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Wines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9558">
                      <a:solidFill>
                        <a:srgbClr val="F3F3F3"/>
                      </a:solidFill>
                      <a:prstDash val="solid"/>
                    </a:lnT>
                    <a:lnB w="37211">
                      <a:solidFill>
                        <a:srgbClr val="F3F3F3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 Narrow"/>
                          <a:cs typeface="Arial Narrow"/>
                        </a:rPr>
                        <a:t>LeAnn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Mosko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wi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z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 Narrow"/>
                          <a:cs typeface="Arial Narrow"/>
                        </a:rPr>
                        <a:t>LeAnn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Mosko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wi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z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19558">
                      <a:solidFill>
                        <a:srgbClr val="F3F3F3"/>
                      </a:solidFill>
                      <a:prstDash val="solid"/>
                    </a:lnT>
                    <a:lnB w="18923">
                      <a:solidFill>
                        <a:srgbClr val="F3F3F3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 Narrow"/>
                          <a:cs typeface="Arial Narrow"/>
                        </a:rPr>
                        <a:t>Le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H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wl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and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1305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 Narrow"/>
                          <a:cs typeface="Arial Narrow"/>
                        </a:rPr>
                        <a:t>Le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H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wl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and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9558">
                      <a:solidFill>
                        <a:srgbClr val="F3F3F3"/>
                      </a:solidFill>
                      <a:prstDash val="solid"/>
                    </a:lnT>
                    <a:lnB w="18923">
                      <a:solidFill>
                        <a:srgbClr val="F3F3F3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 Narrow"/>
                          <a:cs typeface="Arial Narrow"/>
                        </a:rPr>
                        <a:t>B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ian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Wines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1780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 Narrow"/>
                          <a:cs typeface="Arial Narrow"/>
                        </a:rPr>
                        <a:t>Le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H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wl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and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4384">
                      <a:solidFill>
                        <a:srgbClr val="F3F3F3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(515)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25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6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-4661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7211">
                      <a:solidFill>
                        <a:srgbClr val="F3F3F3"/>
                      </a:solidFill>
                      <a:prstDash val="solid"/>
                    </a:lnT>
                    <a:lnB w="37211">
                      <a:solidFill>
                        <a:srgbClr val="F3F3F3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(515)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25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6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-4653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(515)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25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6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-4653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18923">
                      <a:solidFill>
                        <a:srgbClr val="F3F3F3"/>
                      </a:solidFill>
                      <a:prstDash val="solid"/>
                    </a:lnT>
                    <a:lnB w="18923">
                      <a:solidFill>
                        <a:srgbClr val="F3F3F3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(515)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25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6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-4642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(515)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25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6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-4642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8923">
                      <a:solidFill>
                        <a:srgbClr val="F3F3F3"/>
                      </a:solidFill>
                      <a:prstDash val="solid"/>
                    </a:lnT>
                    <a:lnB w="18923">
                      <a:solidFill>
                        <a:srgbClr val="F3F3F3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(515)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25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6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-4661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(515)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25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6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-4642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4384">
                      <a:solidFill>
                        <a:srgbClr val="F3F3F3"/>
                      </a:solidFill>
                      <a:prstDash val="solid"/>
                    </a:lnT>
                    <a:lnB w="37211">
                      <a:solidFill>
                        <a:srgbClr val="F3F3F3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</a:tr>
              <a:tr h="20116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3"/>
                        </a:rPr>
                        <a:t>b</a:t>
                      </a:r>
                      <a:r>
                        <a:rPr dirty="0" sz="900" spc="-1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3"/>
                        </a:rPr>
                        <a:t>w</a:t>
                      </a:r>
                      <a:r>
                        <a:rPr dirty="0" sz="90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3"/>
                        </a:rPr>
                        <a:t>in</a:t>
                      </a:r>
                      <a:r>
                        <a:rPr dirty="0" sz="900" spc="-5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3"/>
                        </a:rPr>
                        <a:t>e</a:t>
                      </a:r>
                      <a:r>
                        <a:rPr dirty="0" sz="90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3"/>
                        </a:rPr>
                        <a:t>s</a:t>
                      </a:r>
                      <a:r>
                        <a:rPr dirty="0" sz="900" spc="-5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3"/>
                        </a:rPr>
                        <a:t>@</a:t>
                      </a:r>
                      <a:r>
                        <a:rPr dirty="0" sz="90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3"/>
                        </a:rPr>
                        <a:t>d</a:t>
                      </a:r>
                      <a:r>
                        <a:rPr dirty="0" sz="900" spc="-5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3"/>
                        </a:rPr>
                        <a:t>h</a:t>
                      </a:r>
                      <a:r>
                        <a:rPr dirty="0" sz="90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3"/>
                        </a:rPr>
                        <a:t>s.sta</a:t>
                      </a:r>
                      <a:r>
                        <a:rPr dirty="0" sz="900" spc="5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3"/>
                        </a:rPr>
                        <a:t>t</a:t>
                      </a:r>
                      <a:r>
                        <a:rPr dirty="0" sz="90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3"/>
                        </a:rPr>
                        <a:t>e</a:t>
                      </a:r>
                      <a:r>
                        <a:rPr dirty="0" sz="900" spc="-5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3"/>
                        </a:rPr>
                        <a:t>.</a:t>
                      </a:r>
                      <a:r>
                        <a:rPr dirty="0" sz="90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3"/>
                        </a:rPr>
                        <a:t>ia</a:t>
                      </a:r>
                      <a:r>
                        <a:rPr dirty="0" sz="900" spc="-5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3"/>
                        </a:rPr>
                        <a:t>.</a:t>
                      </a:r>
                      <a:r>
                        <a:rPr dirty="0" sz="90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3"/>
                        </a:rPr>
                        <a:t>us</a:t>
                      </a:r>
                      <a:endParaRPr sz="9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7211">
                      <a:solidFill>
                        <a:srgbClr val="F3F3F3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4"/>
                        </a:rPr>
                        <a:t>l</a:t>
                      </a:r>
                      <a:r>
                        <a:rPr dirty="0" sz="900" spc="-5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4"/>
                        </a:rPr>
                        <a:t>m</a:t>
                      </a:r>
                      <a:r>
                        <a:rPr dirty="0" sz="900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4"/>
                        </a:rPr>
                        <a:t>osk</a:t>
                      </a:r>
                      <a:r>
                        <a:rPr dirty="0" sz="900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4"/>
                        </a:rPr>
                        <a:t>o</a:t>
                      </a:r>
                      <a:r>
                        <a:rPr dirty="0" sz="900" spc="-10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4"/>
                        </a:rPr>
                        <a:t>w</a:t>
                      </a:r>
                      <a:r>
                        <a:rPr dirty="0" sz="900" spc="-5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4"/>
                        </a:rPr>
                        <a:t>@</a:t>
                      </a:r>
                      <a:r>
                        <a:rPr dirty="0" sz="900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4"/>
                        </a:rPr>
                        <a:t>d</a:t>
                      </a:r>
                      <a:r>
                        <a:rPr dirty="0" sz="900" spc="-5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4"/>
                        </a:rPr>
                        <a:t>h</a:t>
                      </a:r>
                      <a:r>
                        <a:rPr dirty="0" sz="900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4"/>
                        </a:rPr>
                        <a:t>s.sta</a:t>
                      </a:r>
                      <a:r>
                        <a:rPr dirty="0" sz="900" spc="-5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4"/>
                        </a:rPr>
                        <a:t>t</a:t>
                      </a:r>
                      <a:r>
                        <a:rPr dirty="0" sz="900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4"/>
                        </a:rPr>
                        <a:t>e</a:t>
                      </a:r>
                      <a:r>
                        <a:rPr dirty="0" sz="900" spc="-5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4"/>
                        </a:rPr>
                        <a:t>.</a:t>
                      </a:r>
                      <a:r>
                        <a:rPr dirty="0" sz="900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4"/>
                        </a:rPr>
                        <a:t>ia</a:t>
                      </a:r>
                      <a:r>
                        <a:rPr dirty="0" sz="900" spc="5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4"/>
                        </a:rPr>
                        <a:t>.</a:t>
                      </a:r>
                      <a:r>
                        <a:rPr dirty="0" sz="900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4"/>
                        </a:rPr>
                        <a:t>us</a:t>
                      </a:r>
                      <a:endParaRPr sz="9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4"/>
                        </a:rPr>
                        <a:t>l</a:t>
                      </a:r>
                      <a:r>
                        <a:rPr dirty="0" sz="900" spc="-5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4"/>
                        </a:rPr>
                        <a:t>m</a:t>
                      </a:r>
                      <a:r>
                        <a:rPr dirty="0" sz="900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4"/>
                        </a:rPr>
                        <a:t>osk</a:t>
                      </a:r>
                      <a:r>
                        <a:rPr dirty="0" sz="900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4"/>
                        </a:rPr>
                        <a:t>o</a:t>
                      </a:r>
                      <a:r>
                        <a:rPr dirty="0" sz="900" spc="-10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4"/>
                        </a:rPr>
                        <a:t>w</a:t>
                      </a:r>
                      <a:r>
                        <a:rPr dirty="0" sz="900" spc="-5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4"/>
                        </a:rPr>
                        <a:t>@</a:t>
                      </a:r>
                      <a:r>
                        <a:rPr dirty="0" sz="900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4"/>
                        </a:rPr>
                        <a:t>d</a:t>
                      </a:r>
                      <a:r>
                        <a:rPr dirty="0" sz="900" spc="-5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4"/>
                        </a:rPr>
                        <a:t>h</a:t>
                      </a:r>
                      <a:r>
                        <a:rPr dirty="0" sz="900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4"/>
                        </a:rPr>
                        <a:t>s.sta</a:t>
                      </a:r>
                      <a:r>
                        <a:rPr dirty="0" sz="900" spc="-5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4"/>
                        </a:rPr>
                        <a:t>t</a:t>
                      </a:r>
                      <a:r>
                        <a:rPr dirty="0" sz="900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4"/>
                        </a:rPr>
                        <a:t>e</a:t>
                      </a:r>
                      <a:r>
                        <a:rPr dirty="0" sz="900" spc="-5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4"/>
                        </a:rPr>
                        <a:t>.</a:t>
                      </a:r>
                      <a:r>
                        <a:rPr dirty="0" sz="900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4"/>
                        </a:rPr>
                        <a:t>ia</a:t>
                      </a:r>
                      <a:r>
                        <a:rPr dirty="0" sz="900" spc="5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4"/>
                        </a:rPr>
                        <a:t>.</a:t>
                      </a:r>
                      <a:r>
                        <a:rPr dirty="0" sz="900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4"/>
                        </a:rPr>
                        <a:t>us</a:t>
                      </a:r>
                      <a:endParaRPr sz="9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18923">
                      <a:solidFill>
                        <a:srgbClr val="F3F3F3"/>
                      </a:solidFill>
                      <a:prstDash val="solid"/>
                    </a:lnT>
                    <a:lnB w="45466">
                      <a:solidFill>
                        <a:srgbClr val="0000FF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</a:pPr>
                      <a:r>
                        <a:rPr dirty="0" sz="90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5"/>
                        </a:rPr>
                        <a:t>l</a:t>
                      </a:r>
                      <a:r>
                        <a:rPr dirty="0" sz="900" spc="-5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5"/>
                        </a:rPr>
                        <a:t>h</a:t>
                      </a:r>
                      <a:r>
                        <a:rPr dirty="0" sz="90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5"/>
                        </a:rPr>
                        <a:t>o</a:t>
                      </a:r>
                      <a:r>
                        <a:rPr dirty="0" sz="900" spc="-1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5"/>
                        </a:rPr>
                        <a:t>w</a:t>
                      </a:r>
                      <a:r>
                        <a:rPr dirty="0" sz="90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5"/>
                        </a:rPr>
                        <a:t>la</a:t>
                      </a:r>
                      <a:r>
                        <a:rPr dirty="0" sz="900" spc="-5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5"/>
                        </a:rPr>
                        <a:t>n@</a:t>
                      </a:r>
                      <a:r>
                        <a:rPr dirty="0" sz="90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5"/>
                        </a:rPr>
                        <a:t>d</a:t>
                      </a:r>
                      <a:r>
                        <a:rPr dirty="0" sz="900" spc="-5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5"/>
                        </a:rPr>
                        <a:t>h</a:t>
                      </a:r>
                      <a:r>
                        <a:rPr dirty="0" sz="90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5"/>
                        </a:rPr>
                        <a:t>s.sta</a:t>
                      </a:r>
                      <a:r>
                        <a:rPr dirty="0" sz="900" spc="5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5"/>
                        </a:rPr>
                        <a:t>t</a:t>
                      </a:r>
                      <a:r>
                        <a:rPr dirty="0" sz="90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5"/>
                        </a:rPr>
                        <a:t>e</a:t>
                      </a:r>
                      <a:r>
                        <a:rPr dirty="0" sz="900" spc="-5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5"/>
                        </a:rPr>
                        <a:t>.</a:t>
                      </a:r>
                      <a:r>
                        <a:rPr dirty="0" sz="90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5"/>
                        </a:rPr>
                        <a:t>ia</a:t>
                      </a:r>
                      <a:r>
                        <a:rPr dirty="0" sz="900" spc="-5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5"/>
                        </a:rPr>
                        <a:t>.</a:t>
                      </a:r>
                      <a:r>
                        <a:rPr dirty="0" sz="90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5"/>
                        </a:rPr>
                        <a:t>us</a:t>
                      </a:r>
                      <a:endParaRPr sz="9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6"/>
                        </a:rPr>
                        <a:t>lh</a:t>
                      </a:r>
                      <a:r>
                        <a:rPr dirty="0" sz="900" spc="-5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6"/>
                        </a:rPr>
                        <a:t>o</a:t>
                      </a:r>
                      <a:r>
                        <a:rPr dirty="0" sz="900" spc="-5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6"/>
                        </a:rPr>
                        <a:t>w</a:t>
                      </a:r>
                      <a:r>
                        <a:rPr dirty="0" sz="900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6"/>
                        </a:rPr>
                        <a:t>la</a:t>
                      </a:r>
                      <a:r>
                        <a:rPr dirty="0" sz="900" spc="-5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6"/>
                        </a:rPr>
                        <a:t>n@</a:t>
                      </a:r>
                      <a:r>
                        <a:rPr dirty="0" sz="900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6"/>
                        </a:rPr>
                        <a:t>d</a:t>
                      </a:r>
                      <a:r>
                        <a:rPr dirty="0" sz="900" spc="-5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6"/>
                        </a:rPr>
                        <a:t>h</a:t>
                      </a:r>
                      <a:r>
                        <a:rPr dirty="0" sz="900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6"/>
                        </a:rPr>
                        <a:t>s.sta</a:t>
                      </a:r>
                      <a:r>
                        <a:rPr dirty="0" sz="900" spc="5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6"/>
                        </a:rPr>
                        <a:t>t</a:t>
                      </a:r>
                      <a:r>
                        <a:rPr dirty="0" sz="900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6"/>
                        </a:rPr>
                        <a:t>e</a:t>
                      </a:r>
                      <a:r>
                        <a:rPr dirty="0" sz="900" spc="-5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6"/>
                        </a:rPr>
                        <a:t>.</a:t>
                      </a:r>
                      <a:r>
                        <a:rPr dirty="0" sz="900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6"/>
                        </a:rPr>
                        <a:t>ia</a:t>
                      </a:r>
                      <a:r>
                        <a:rPr dirty="0" sz="900" spc="-5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6"/>
                        </a:rPr>
                        <a:t>.</a:t>
                      </a:r>
                      <a:r>
                        <a:rPr dirty="0" sz="900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6"/>
                        </a:rPr>
                        <a:t>us</a:t>
                      </a:r>
                      <a:endParaRPr sz="9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8923">
                      <a:solidFill>
                        <a:srgbClr val="F3F3F3"/>
                      </a:solidFill>
                      <a:prstDash val="solid"/>
                    </a:lnT>
                    <a:lnB w="45466">
                      <a:solidFill>
                        <a:srgbClr val="0000FF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90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3"/>
                        </a:rPr>
                        <a:t>b</a:t>
                      </a:r>
                      <a:r>
                        <a:rPr dirty="0" sz="900" spc="-1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3"/>
                        </a:rPr>
                        <a:t>w</a:t>
                      </a:r>
                      <a:r>
                        <a:rPr dirty="0" sz="90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3"/>
                        </a:rPr>
                        <a:t>in</a:t>
                      </a:r>
                      <a:r>
                        <a:rPr dirty="0" sz="900" spc="-5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3"/>
                        </a:rPr>
                        <a:t>e</a:t>
                      </a:r>
                      <a:r>
                        <a:rPr dirty="0" sz="90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3"/>
                        </a:rPr>
                        <a:t>s</a:t>
                      </a:r>
                      <a:r>
                        <a:rPr dirty="0" sz="900" spc="-5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3"/>
                        </a:rPr>
                        <a:t>@</a:t>
                      </a:r>
                      <a:r>
                        <a:rPr dirty="0" sz="90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3"/>
                        </a:rPr>
                        <a:t>d</a:t>
                      </a:r>
                      <a:r>
                        <a:rPr dirty="0" sz="900" spc="-5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3"/>
                        </a:rPr>
                        <a:t>h</a:t>
                      </a:r>
                      <a:r>
                        <a:rPr dirty="0" sz="90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3"/>
                        </a:rPr>
                        <a:t>s.sta</a:t>
                      </a:r>
                      <a:r>
                        <a:rPr dirty="0" sz="900" spc="5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3"/>
                        </a:rPr>
                        <a:t>t</a:t>
                      </a:r>
                      <a:r>
                        <a:rPr dirty="0" sz="90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3"/>
                        </a:rPr>
                        <a:t>e</a:t>
                      </a:r>
                      <a:r>
                        <a:rPr dirty="0" sz="900" spc="-5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3"/>
                        </a:rPr>
                        <a:t>.</a:t>
                      </a:r>
                      <a:r>
                        <a:rPr dirty="0" sz="90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3"/>
                        </a:rPr>
                        <a:t>ia</a:t>
                      </a:r>
                      <a:r>
                        <a:rPr dirty="0" sz="900" spc="-5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3"/>
                        </a:rPr>
                        <a:t>.</a:t>
                      </a:r>
                      <a:r>
                        <a:rPr dirty="0" sz="90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3"/>
                        </a:rPr>
                        <a:t>us</a:t>
                      </a:r>
                      <a:endParaRPr sz="9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6"/>
                        </a:rPr>
                        <a:t>lh</a:t>
                      </a:r>
                      <a:r>
                        <a:rPr dirty="0" sz="900" spc="-5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6"/>
                        </a:rPr>
                        <a:t>o</a:t>
                      </a:r>
                      <a:r>
                        <a:rPr dirty="0" sz="900" spc="-5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6"/>
                        </a:rPr>
                        <a:t>w</a:t>
                      </a:r>
                      <a:r>
                        <a:rPr dirty="0" sz="900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6"/>
                        </a:rPr>
                        <a:t>la</a:t>
                      </a:r>
                      <a:r>
                        <a:rPr dirty="0" sz="900" spc="-5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6"/>
                        </a:rPr>
                        <a:t>n@</a:t>
                      </a:r>
                      <a:r>
                        <a:rPr dirty="0" sz="900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6"/>
                        </a:rPr>
                        <a:t>d</a:t>
                      </a:r>
                      <a:r>
                        <a:rPr dirty="0" sz="900" spc="-5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6"/>
                        </a:rPr>
                        <a:t>h</a:t>
                      </a:r>
                      <a:r>
                        <a:rPr dirty="0" sz="900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6"/>
                        </a:rPr>
                        <a:t>s.sta</a:t>
                      </a:r>
                      <a:r>
                        <a:rPr dirty="0" sz="900" spc="5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6"/>
                        </a:rPr>
                        <a:t>t</a:t>
                      </a:r>
                      <a:r>
                        <a:rPr dirty="0" sz="900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6"/>
                        </a:rPr>
                        <a:t>e</a:t>
                      </a:r>
                      <a:r>
                        <a:rPr dirty="0" sz="900" spc="-5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6"/>
                        </a:rPr>
                        <a:t>.</a:t>
                      </a:r>
                      <a:r>
                        <a:rPr dirty="0" sz="900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6"/>
                        </a:rPr>
                        <a:t>ia</a:t>
                      </a:r>
                      <a:r>
                        <a:rPr dirty="0" sz="900" spc="-5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6"/>
                        </a:rPr>
                        <a:t>.</a:t>
                      </a:r>
                      <a:r>
                        <a:rPr dirty="0" sz="900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6"/>
                        </a:rPr>
                        <a:t>us</a:t>
                      </a:r>
                      <a:endParaRPr sz="9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7211">
                      <a:solidFill>
                        <a:srgbClr val="F3F3F3"/>
                      </a:solidFill>
                      <a:prstDash val="solid"/>
                    </a:lnT>
                    <a:lnB w="45466">
                      <a:solidFill>
                        <a:srgbClr val="0000FF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</a:tr>
              <a:tr h="310896">
                <a:tc>
                  <a:txBody>
                    <a:bodyPr/>
                    <a:lstStyle/>
                    <a:p>
                      <a:pPr marL="84455" marR="274320">
                        <a:lnSpc>
                          <a:spcPts val="1150"/>
                        </a:lnSpc>
                      </a:pPr>
                      <a:r>
                        <a:rPr dirty="0" sz="1000" b="1">
                          <a:latin typeface="Arial Narrow"/>
                          <a:cs typeface="Arial Narrow"/>
                        </a:rPr>
                        <a:t>H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B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Regi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al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pecia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is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s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7"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 Narrow"/>
                          <a:cs typeface="Arial Narrow"/>
                        </a:rPr>
                        <a:t>Visi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 spc="-1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900" spc="-5" b="1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7"/>
                        </a:rPr>
                        <a:t>w</a:t>
                      </a:r>
                      <a:r>
                        <a:rPr dirty="0" sz="900" b="1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7"/>
                        </a:rPr>
                        <a:t>w</a:t>
                      </a:r>
                      <a:r>
                        <a:rPr dirty="0" sz="900" spc="-5" b="1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7"/>
                        </a:rPr>
                        <a:t>w.</a:t>
                      </a:r>
                      <a:r>
                        <a:rPr dirty="0" sz="900" b="1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7"/>
                        </a:rPr>
                        <a:t>d</a:t>
                      </a:r>
                      <a:r>
                        <a:rPr dirty="0" sz="900" b="1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7"/>
                        </a:rPr>
                        <a:t>h</a:t>
                      </a:r>
                      <a:r>
                        <a:rPr dirty="0" sz="900" b="1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7"/>
                        </a:rPr>
                        <a:t>s</a:t>
                      </a:r>
                      <a:r>
                        <a:rPr dirty="0" sz="900" spc="-5" b="1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7"/>
                        </a:rPr>
                        <a:t>.</a:t>
                      </a:r>
                      <a:r>
                        <a:rPr dirty="0" sz="900" b="1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7"/>
                        </a:rPr>
                        <a:t>io</a:t>
                      </a:r>
                      <a:r>
                        <a:rPr dirty="0" sz="900" spc="-5" b="1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7"/>
                        </a:rPr>
                        <a:t>wa.</a:t>
                      </a:r>
                      <a:r>
                        <a:rPr dirty="0" sz="900" b="1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7"/>
                        </a:rPr>
                        <a:t>g</a:t>
                      </a:r>
                      <a:r>
                        <a:rPr dirty="0" sz="900" b="1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7"/>
                        </a:rPr>
                        <a:t>o</a:t>
                      </a:r>
                      <a:r>
                        <a:rPr dirty="0" sz="900" b="1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7"/>
                        </a:rPr>
                        <a:t>v</a:t>
                      </a:r>
                      <a:r>
                        <a:rPr dirty="0" sz="900" spc="-5" b="1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7"/>
                        </a:rPr>
                        <a:t>/</a:t>
                      </a:r>
                      <a:r>
                        <a:rPr dirty="0" sz="900" b="1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7"/>
                        </a:rPr>
                        <a:t>ime</a:t>
                      </a:r>
                      <a:r>
                        <a:rPr dirty="0" sz="900" spc="-5" b="1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7"/>
                        </a:rPr>
                        <a:t>/</a:t>
                      </a:r>
                      <a:r>
                        <a:rPr dirty="0" sz="900" b="1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7"/>
                        </a:rPr>
                        <a:t>m</a:t>
                      </a:r>
                      <a:r>
                        <a:rPr dirty="0" sz="900" spc="-15" b="1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7"/>
                        </a:rPr>
                        <a:t>e</a:t>
                      </a:r>
                      <a:r>
                        <a:rPr dirty="0" sz="900" b="1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7"/>
                        </a:rPr>
                        <a:t>m</a:t>
                      </a:r>
                      <a:r>
                        <a:rPr dirty="0" sz="900" b="1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7"/>
                        </a:rPr>
                        <a:t>ber</a:t>
                      </a:r>
                      <a:r>
                        <a:rPr dirty="0" sz="900" spc="-5" b="1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7"/>
                        </a:rPr>
                        <a:t>s</a:t>
                      </a:r>
                      <a:r>
                        <a:rPr dirty="0" sz="900" b="1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7"/>
                        </a:rPr>
                        <a:t>/medic</a:t>
                      </a:r>
                      <a:r>
                        <a:rPr dirty="0" sz="900" spc="-5" b="1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7"/>
                        </a:rPr>
                        <a:t>a</a:t>
                      </a:r>
                      <a:r>
                        <a:rPr dirty="0" sz="900" b="1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7"/>
                        </a:rPr>
                        <a:t>i</a:t>
                      </a:r>
                      <a:r>
                        <a:rPr dirty="0" sz="900" spc="15" b="1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7"/>
                        </a:rPr>
                        <a:t>d</a:t>
                      </a:r>
                      <a:r>
                        <a:rPr dirty="0" sz="900" spc="-10" b="1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7"/>
                        </a:rPr>
                        <a:t>-</a:t>
                      </a:r>
                      <a:r>
                        <a:rPr dirty="0" sz="900" spc="-5" b="1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7"/>
                        </a:rPr>
                        <a:t>a</a:t>
                      </a:r>
                      <a:r>
                        <a:rPr dirty="0" sz="900" spc="-10" b="1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7"/>
                        </a:rPr>
                        <a:t>-t</a:t>
                      </a:r>
                      <a:r>
                        <a:rPr dirty="0" sz="900" spc="5" b="1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7"/>
                        </a:rPr>
                        <a:t>o</a:t>
                      </a:r>
                      <a:r>
                        <a:rPr dirty="0" sz="900" spc="-10" b="1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7"/>
                        </a:rPr>
                        <a:t>-</a:t>
                      </a:r>
                      <a:r>
                        <a:rPr dirty="0" sz="900" b="1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7"/>
                        </a:rPr>
                        <a:t>z/hcbs/hcbs</a:t>
                      </a:r>
                      <a:r>
                        <a:rPr dirty="0" sz="900" spc="5" b="1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7"/>
                        </a:rPr>
                        <a:t>-</a:t>
                      </a:r>
                      <a:r>
                        <a:rPr dirty="0" sz="900" b="1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7"/>
                        </a:rPr>
                        <a:t>co</a:t>
                      </a:r>
                      <a:r>
                        <a:rPr dirty="0" sz="900" spc="5" b="1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7"/>
                        </a:rPr>
                        <a:t>n</a:t>
                      </a:r>
                      <a:r>
                        <a:rPr dirty="0" sz="900" spc="-10" b="1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7"/>
                        </a:rPr>
                        <a:t>t</a:t>
                      </a:r>
                      <a:r>
                        <a:rPr dirty="0" sz="900" b="1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7"/>
                        </a:rPr>
                        <a:t>a</a:t>
                      </a:r>
                      <a:r>
                        <a:rPr dirty="0" sz="900" spc="-5" b="1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7"/>
                        </a:rPr>
                        <a:t>c</a:t>
                      </a:r>
                      <a:r>
                        <a:rPr dirty="0" sz="900" spc="-10" b="1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7"/>
                        </a:rPr>
                        <a:t>t</a:t>
                      </a:r>
                      <a:r>
                        <a:rPr dirty="0" sz="900" b="1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7"/>
                        </a:rPr>
                        <a:t>s</a:t>
                      </a:r>
                      <a:r>
                        <a:rPr dirty="0" sz="900" spc="-5" b="1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7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for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lis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in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g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f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H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B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spc="1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gion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pe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ci</a:t>
                      </a:r>
                      <a:r>
                        <a:rPr dirty="0" sz="1000" spc="1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lis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assignmen</a:t>
                      </a:r>
                      <a:r>
                        <a:rPr dirty="0" sz="1000" spc="10">
                          <a:latin typeface="Arial Narrow"/>
                          <a:cs typeface="Arial Narrow"/>
                        </a:rPr>
                        <a:t>ts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5264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 Narrow"/>
                          <a:cs typeface="Arial Narrow"/>
                        </a:rPr>
                        <a:t>Whe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ply?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7"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Lo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ca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H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 spc="-1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inco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int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enance</a:t>
                      </a:r>
                      <a:r>
                        <a:rPr dirty="0" sz="1000" spc="1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off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ic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or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on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lin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at:</a:t>
                      </a:r>
                      <a:r>
                        <a:rPr dirty="0" sz="1000" spc="1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8"/>
                        </a:rPr>
                        <a:t>https://dh</a:t>
                      </a:r>
                      <a:r>
                        <a:rPr dirty="0" sz="1000" spc="-5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8"/>
                        </a:rPr>
                        <a:t>sse</a:t>
                      </a:r>
                      <a:r>
                        <a:rPr dirty="0" sz="100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8"/>
                        </a:rPr>
                        <a:t>r</a:t>
                      </a:r>
                      <a:r>
                        <a:rPr dirty="0" sz="1000" spc="-5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8"/>
                        </a:rPr>
                        <a:t>v</a:t>
                      </a:r>
                      <a:r>
                        <a:rPr dirty="0" sz="1000" spc="5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8"/>
                        </a:rPr>
                        <a:t>i</a:t>
                      </a:r>
                      <a:r>
                        <a:rPr dirty="0" sz="1000" spc="-5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8"/>
                        </a:rPr>
                        <a:t>ces.iowa</a:t>
                      </a:r>
                      <a:r>
                        <a:rPr dirty="0" sz="100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8"/>
                        </a:rPr>
                        <a:t>.go</a:t>
                      </a:r>
                      <a:r>
                        <a:rPr dirty="0" sz="1000" spc="-5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8"/>
                        </a:rPr>
                        <a:t>v/a</a:t>
                      </a:r>
                      <a:r>
                        <a:rPr dirty="0" sz="100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8"/>
                        </a:rPr>
                        <a:t>p</a:t>
                      </a:r>
                      <a:r>
                        <a:rPr dirty="0" sz="1000" spc="-5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8"/>
                        </a:rPr>
                        <a:t>sp</a:t>
                      </a:r>
                      <a:r>
                        <a:rPr dirty="0" sz="1000" spc="1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8"/>
                        </a:rPr>
                        <a:t>s</a:t>
                      </a:r>
                      <a:r>
                        <a:rPr dirty="0" sz="1000" spc="-5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8"/>
                        </a:rPr>
                        <a:t>sp/ss</a:t>
                      </a:r>
                      <a:r>
                        <a:rPr dirty="0" sz="100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8"/>
                        </a:rPr>
                        <a:t>p.portal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9371">
                <a:tc>
                  <a:txBody>
                    <a:bodyPr/>
                    <a:lstStyle/>
                    <a:p>
                      <a:pPr marL="84455" marR="132715">
                        <a:lnSpc>
                          <a:spcPts val="1140"/>
                        </a:lnSpc>
                      </a:pPr>
                      <a:r>
                        <a:rPr dirty="0" sz="1000" b="1">
                          <a:latin typeface="Arial Narrow"/>
                          <a:cs typeface="Arial Narrow"/>
                        </a:rPr>
                        <a:t>Dete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f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fi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cial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eli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g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b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ili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y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7"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H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 spc="-1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000" spc="1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co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maintenan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wo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ke</a:t>
                      </a:r>
                      <a:r>
                        <a:rPr dirty="0" sz="1000" spc="1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.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Review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f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ed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ic</a:t>
                      </a:r>
                      <a:r>
                        <a:rPr dirty="0" sz="1000" spc="1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ligibi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it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 spc="1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co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mple</a:t>
                      </a:r>
                      <a:r>
                        <a:rPr dirty="0" sz="1000" spc="2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ed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every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12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months.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61137">
                <a:tc>
                  <a:txBody>
                    <a:bodyPr/>
                    <a:lstStyle/>
                    <a:p>
                      <a:pPr marL="84455" marR="209550">
                        <a:lnSpc>
                          <a:spcPts val="1140"/>
                        </a:lnSpc>
                      </a:pPr>
                      <a:r>
                        <a:rPr dirty="0" sz="1000" b="1">
                          <a:latin typeface="Arial Narrow"/>
                          <a:cs typeface="Arial Narrow"/>
                        </a:rPr>
                        <a:t>Dete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f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lev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ca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e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7">
                  <a:txBody>
                    <a:bodyPr/>
                    <a:lstStyle/>
                    <a:p>
                      <a:pPr marL="66040" marR="130175">
                        <a:lnSpc>
                          <a:spcPts val="1140"/>
                        </a:lnSpc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Iowa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Med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icai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nterp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is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(I</a:t>
                      </a:r>
                      <a:r>
                        <a:rPr dirty="0" sz="1000" spc="15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)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Med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ica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vic</a:t>
                      </a:r>
                      <a:r>
                        <a:rPr dirty="0" sz="1000" spc="1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 spc="1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Managed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000" spc="1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re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Organization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(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MCO</a:t>
                      </a:r>
                      <a:r>
                        <a:rPr dirty="0" sz="1000" spc="15">
                          <a:latin typeface="Arial Narrow"/>
                          <a:cs typeface="Arial Narrow"/>
                        </a:rPr>
                        <a:t>)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.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Comple</a:t>
                      </a:r>
                      <a:r>
                        <a:rPr dirty="0" sz="1000" spc="1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ed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at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le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once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every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12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months</a:t>
                      </a:r>
                      <a:r>
                        <a:rPr dirty="0" sz="1000" spc="1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or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when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significa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nt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h</a:t>
                      </a:r>
                      <a:r>
                        <a:rPr dirty="0" sz="1000" spc="1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nge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membe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’s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situation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cond</a:t>
                      </a:r>
                      <a:r>
                        <a:rPr dirty="0" sz="1000" spc="1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tio</a:t>
                      </a:r>
                      <a:r>
                        <a:rPr dirty="0" sz="1000" spc="1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59663">
                <a:tc>
                  <a:txBody>
                    <a:bodyPr/>
                    <a:lstStyle/>
                    <a:p>
                      <a:pPr marL="84455" marR="255270">
                        <a:lnSpc>
                          <a:spcPts val="1150"/>
                        </a:lnSpc>
                      </a:pPr>
                      <a:r>
                        <a:rPr dirty="0" sz="1000" b="1">
                          <a:latin typeface="Arial Narrow"/>
                          <a:cs typeface="Arial Narrow"/>
                        </a:rPr>
                        <a:t>Devel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f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se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vice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lan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7">
                  <a:txBody>
                    <a:bodyPr/>
                    <a:lstStyle/>
                    <a:p>
                      <a:pPr marL="66040" marR="257175">
                        <a:lnSpc>
                          <a:spcPts val="1140"/>
                        </a:lnSpc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Case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Manager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(CM),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MCO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Co</a:t>
                      </a:r>
                      <a:r>
                        <a:rPr dirty="0" sz="1000" spc="10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mun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it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B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ased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000" spc="1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Manager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(C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B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CM</a:t>
                      </a:r>
                      <a:r>
                        <a:rPr dirty="0" sz="1000" spc="15">
                          <a:latin typeface="Arial Narrow"/>
                          <a:cs typeface="Arial Narrow"/>
                        </a:rPr>
                        <a:t>)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,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Integ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ated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Health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Home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(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H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H)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Care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Coordinato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.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vic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pl</a:t>
                      </a:r>
                      <a:r>
                        <a:rPr dirty="0" sz="1000" spc="1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ompleted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after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waiver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eligibi</a:t>
                      </a:r>
                      <a:r>
                        <a:rPr dirty="0" sz="1000" spc="1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ity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dete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ina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io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app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oval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annually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thereafter.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vic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plan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must</a:t>
                      </a:r>
                      <a:r>
                        <a:rPr dirty="0" sz="1000" spc="1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be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co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mplete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,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er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vice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aut</a:t>
                      </a:r>
                      <a:r>
                        <a:rPr dirty="0" sz="1000" spc="10">
                          <a:latin typeface="Arial Narrow"/>
                          <a:cs typeface="Arial Narrow"/>
                        </a:rPr>
                        <a:t>h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ize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,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io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to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se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vic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ovision.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</a:t>
            </a:r>
            <a:r>
              <a:rPr dirty="0" spc="-20"/>
              <a:t>g</a:t>
            </a:r>
            <a:r>
              <a:rPr dirty="0" spc="10"/>
              <a:t>m</a:t>
            </a:r>
            <a:r>
              <a:rPr dirty="0" spc="-5"/>
              <a:t>C</a:t>
            </a:r>
            <a:r>
              <a:rPr dirty="0" spc="-20"/>
              <a:t>o</a:t>
            </a:r>
            <a:r>
              <a:rPr dirty="0" spc="10"/>
              <a:t>m</a:t>
            </a:r>
            <a:r>
              <a:rPr dirty="0" spc="-5"/>
              <a:t>par</a:t>
            </a:r>
            <a:r>
              <a:rPr dirty="0" spc="-15"/>
              <a:t>i</a:t>
            </a:r>
            <a:r>
              <a:rPr dirty="0"/>
              <a:t>s</a:t>
            </a:r>
            <a:r>
              <a:rPr dirty="0" spc="-5"/>
              <a:t>on_HC</a:t>
            </a:r>
            <a:r>
              <a:rPr dirty="0"/>
              <a:t>B</a:t>
            </a:r>
            <a:r>
              <a:rPr dirty="0" spc="-10"/>
              <a:t>S</a:t>
            </a:r>
            <a:r>
              <a:rPr dirty="0"/>
              <a:t>.</a:t>
            </a:r>
            <a:r>
              <a:rPr dirty="0" spc="-5"/>
              <a:t>do</a:t>
            </a:r>
            <a:r>
              <a:rPr dirty="0"/>
              <a:t>c</a:t>
            </a:r>
            <a:r>
              <a:rPr dirty="0" spc="-5"/>
              <a:t> (re</a:t>
            </a:r>
            <a:r>
              <a:rPr dirty="0" spc="-10"/>
              <a:t>v</a:t>
            </a:r>
            <a:r>
              <a:rPr dirty="0"/>
              <a:t>. </a:t>
            </a:r>
            <a:r>
              <a:rPr dirty="0" spc="-5"/>
              <a:t>5</a:t>
            </a:r>
            <a:r>
              <a:rPr dirty="0"/>
              <a:t>/</a:t>
            </a:r>
            <a:r>
              <a:rPr dirty="0" spc="-5"/>
              <a:t>30</a:t>
            </a:r>
            <a:r>
              <a:rPr dirty="0"/>
              <a:t>/</a:t>
            </a:r>
            <a:r>
              <a:rPr dirty="0" spc="-5"/>
              <a:t>18</a:t>
            </a:r>
            <a:r>
              <a:rPr dirty="0"/>
              <a:t>)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2</a:t>
            </a:fld>
            <a:r>
              <a:rPr dirty="0" spc="-5"/>
              <a:t> </a:t>
            </a:r>
            <a:r>
              <a:rPr dirty="0" spc="-5"/>
              <a:t>of</a:t>
            </a:r>
            <a:r>
              <a:rPr dirty="0" spc="5"/>
              <a:t> </a:t>
            </a:r>
            <a:r>
              <a:rPr dirty="0" spc="-10"/>
              <a:t>3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41325" y="600455"/>
          <a:ext cx="9168765" cy="1269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254"/>
                <a:gridCol w="8014207"/>
              </a:tblGrid>
              <a:tr h="309625">
                <a:tc>
                  <a:txBody>
                    <a:bodyPr/>
                    <a:lstStyle/>
                    <a:p>
                      <a:pPr marL="84455" marR="494030">
                        <a:lnSpc>
                          <a:spcPts val="1150"/>
                        </a:lnSpc>
                      </a:pPr>
                      <a:r>
                        <a:rPr dirty="0" sz="1000" spc="-5" b="1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ovi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er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oll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t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325" marR="88265" indent="-58419">
                        <a:lnSpc>
                          <a:spcPts val="1150"/>
                        </a:lnSpc>
                      </a:pPr>
                      <a:r>
                        <a:rPr dirty="0" sz="1000" spc="-5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roviders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must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enr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ol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with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000" spc="1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wa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15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ed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icai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nterp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is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(IM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)</a:t>
                      </a:r>
                      <a:r>
                        <a:rPr dirty="0" sz="1000" spc="1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to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be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oviders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se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vice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.</a:t>
                      </a:r>
                      <a:r>
                        <a:rPr dirty="0" sz="1000" spc="2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roviders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us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be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fully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enrolled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dirty="0" sz="1000" spc="1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be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author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ize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se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vic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plan</a:t>
                      </a:r>
                      <a:r>
                        <a:rPr dirty="0" sz="1000" spc="1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spc="1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to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se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vic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ovision.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9372">
                <a:tc>
                  <a:txBody>
                    <a:bodyPr/>
                    <a:lstStyle/>
                    <a:p>
                      <a:pPr marL="84455" marR="382905">
                        <a:lnSpc>
                          <a:spcPts val="1150"/>
                        </a:lnSpc>
                      </a:pPr>
                      <a:r>
                        <a:rPr dirty="0" sz="1000" b="1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itial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Date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f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li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g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b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ili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y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325" marR="76835">
                        <a:lnSpc>
                          <a:spcPts val="1150"/>
                        </a:lnSpc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Waiver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eligib</a:t>
                      </a:r>
                      <a:r>
                        <a:rPr dirty="0" sz="1000" spc="1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lit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eff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ectiv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1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ate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wi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be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dete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ine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dirty="0" sz="1000" spc="1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when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followi</a:t>
                      </a:r>
                      <a:r>
                        <a:rPr dirty="0" sz="1000" spc="1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g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ligibili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ty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equirements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are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000" spc="10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pleted: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f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ina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cia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(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inco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1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&amp;</a:t>
                      </a:r>
                      <a:r>
                        <a:rPr dirty="0" sz="1000" spc="-1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reso</a:t>
                      </a:r>
                      <a:r>
                        <a:rPr dirty="0" sz="1000" spc="35">
                          <a:latin typeface="Arial Narrow"/>
                          <a:cs typeface="Arial Narrow"/>
                        </a:rPr>
                        <a:t>u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ce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)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eligibilit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dete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ine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evel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f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ca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sta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b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lished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.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1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Waiver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 spc="1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vice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ovided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before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approval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1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f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ligibili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ty</a:t>
                      </a:r>
                      <a:r>
                        <a:rPr dirty="0" sz="1000" spc="1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for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w</a:t>
                      </a:r>
                      <a:r>
                        <a:rPr dirty="0" sz="1000" spc="1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ive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,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or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io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to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se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vic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plan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autho</a:t>
                      </a:r>
                      <a:r>
                        <a:rPr dirty="0" sz="1000" spc="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izatio</a:t>
                      </a:r>
                      <a:r>
                        <a:rPr dirty="0" sz="1000" spc="1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,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ca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spc="1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be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pa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id.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0896">
                <a:tc>
                  <a:txBody>
                    <a:bodyPr/>
                    <a:lstStyle/>
                    <a:p>
                      <a:pPr marL="84455" marR="469900">
                        <a:lnSpc>
                          <a:spcPts val="1140"/>
                        </a:lnSpc>
                      </a:pPr>
                      <a:r>
                        <a:rPr dirty="0" sz="1000" b="1">
                          <a:latin typeface="Arial Narrow"/>
                          <a:cs typeface="Arial Narrow"/>
                        </a:rPr>
                        <a:t>For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Mo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I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fo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n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 Narrow"/>
                          <a:cs typeface="Arial Narrow"/>
                        </a:rPr>
                        <a:t>Visi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2"/>
                        </a:rPr>
                        <a:t>http:</a:t>
                      </a:r>
                      <a:r>
                        <a:rPr dirty="0" sz="1000" spc="-5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2"/>
                        </a:rPr>
                        <a:t>/</a:t>
                      </a:r>
                      <a:r>
                        <a:rPr dirty="0" sz="100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2"/>
                        </a:rPr>
                        <a:t>/d</a:t>
                      </a:r>
                      <a:r>
                        <a:rPr dirty="0" sz="1000" spc="1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2"/>
                        </a:rPr>
                        <a:t>h</a:t>
                      </a:r>
                      <a:r>
                        <a:rPr dirty="0" sz="100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2"/>
                        </a:rPr>
                        <a:t>s</a:t>
                      </a:r>
                      <a:r>
                        <a:rPr dirty="0" sz="1000" spc="-5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2"/>
                        </a:rPr>
                        <a:t>.i</a:t>
                      </a:r>
                      <a:r>
                        <a:rPr dirty="0" sz="100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2"/>
                        </a:rPr>
                        <a:t>o</a:t>
                      </a:r>
                      <a:r>
                        <a:rPr dirty="0" sz="1000" spc="-5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2"/>
                        </a:rPr>
                        <a:t>w</a:t>
                      </a:r>
                      <a:r>
                        <a:rPr dirty="0" sz="100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2"/>
                        </a:rPr>
                        <a:t>a.go</a:t>
                      </a:r>
                      <a:r>
                        <a:rPr dirty="0" sz="1000" spc="-5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2"/>
                        </a:rPr>
                        <a:t>v</a:t>
                      </a:r>
                      <a:r>
                        <a:rPr dirty="0" sz="100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2"/>
                        </a:rPr>
                        <a:t>/</a:t>
                      </a:r>
                      <a:r>
                        <a:rPr dirty="0" sz="1000" spc="-5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2"/>
                        </a:rPr>
                        <a:t>i</a:t>
                      </a:r>
                      <a:r>
                        <a:rPr dirty="0" sz="100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2"/>
                        </a:rPr>
                        <a:t>me/</a:t>
                      </a:r>
                      <a:r>
                        <a:rPr dirty="0" sz="1000" spc="15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2"/>
                        </a:rPr>
                        <a:t>m</a:t>
                      </a:r>
                      <a:r>
                        <a:rPr dirty="0" sz="100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2"/>
                        </a:rPr>
                        <a:t>ember</a:t>
                      </a:r>
                      <a:r>
                        <a:rPr dirty="0" sz="1000" spc="-5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2"/>
                        </a:rPr>
                        <a:t>s/</a:t>
                      </a:r>
                      <a:r>
                        <a:rPr dirty="0" sz="100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2"/>
                        </a:rPr>
                        <a:t>med</a:t>
                      </a:r>
                      <a:r>
                        <a:rPr dirty="0" sz="1000" spc="-5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2"/>
                        </a:rPr>
                        <a:t>icai</a:t>
                      </a:r>
                      <a:r>
                        <a:rPr dirty="0" sz="1000" spc="5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2"/>
                        </a:rPr>
                        <a:t>d</a:t>
                      </a:r>
                      <a:r>
                        <a:rPr dirty="0" sz="100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2"/>
                        </a:rPr>
                        <a:t>-a-to-</a:t>
                      </a:r>
                      <a:r>
                        <a:rPr dirty="0" sz="1000" spc="-5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2"/>
                        </a:rPr>
                        <a:t>z/hc</a:t>
                      </a:r>
                      <a:r>
                        <a:rPr dirty="0" sz="1000" u="sng">
                          <a:solidFill>
                            <a:srgbClr val="0000FF"/>
                          </a:solidFill>
                          <a:latin typeface="Arial Narrow"/>
                          <a:cs typeface="Arial Narrow"/>
                          <a:hlinkClick r:id="rId2"/>
                        </a:rPr>
                        <a:t>bs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9118">
                <a:tc gridSpan="2">
                  <a:txBody>
                    <a:bodyPr/>
                    <a:lstStyle/>
                    <a:p>
                      <a:pPr marL="12065">
                        <a:lnSpc>
                          <a:spcPct val="100000"/>
                        </a:lnSpc>
                      </a:pPr>
                      <a:r>
                        <a:rPr dirty="0" sz="800" spc="-5" b="1">
                          <a:latin typeface="Arial Narrow"/>
                          <a:cs typeface="Arial Narrow"/>
                        </a:rPr>
                        <a:t>*</a:t>
                      </a:r>
                      <a:r>
                        <a:rPr dirty="0" sz="800" b="1">
                          <a:latin typeface="Arial Narrow"/>
                          <a:cs typeface="Arial Narrow"/>
                        </a:rPr>
                        <a:t>NF </a:t>
                      </a:r>
                      <a:r>
                        <a:rPr dirty="0" sz="800" spc="-5">
                          <a:latin typeface="Arial Narrow"/>
                          <a:cs typeface="Arial Narrow"/>
                        </a:rPr>
                        <a:t>(</a:t>
                      </a:r>
                      <a:r>
                        <a:rPr dirty="0" sz="800" spc="-1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800">
                          <a:latin typeface="Arial Narrow"/>
                          <a:cs typeface="Arial Narrow"/>
                        </a:rPr>
                        <a:t>u</a:t>
                      </a:r>
                      <a:r>
                        <a:rPr dirty="0" sz="800" spc="-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800" spc="-1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800" spc="-5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800">
                          <a:latin typeface="Arial Narrow"/>
                          <a:cs typeface="Arial Narrow"/>
                        </a:rPr>
                        <a:t>ng</a:t>
                      </a:r>
                      <a:r>
                        <a:rPr dirty="0" sz="800" spc="-1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00">
                          <a:latin typeface="Arial Narrow"/>
                          <a:cs typeface="Arial Narrow"/>
                        </a:rPr>
                        <a:t>Fa</a:t>
                      </a:r>
                      <a:r>
                        <a:rPr dirty="0" sz="800" spc="-1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800" spc="-5">
                          <a:latin typeface="Arial Narrow"/>
                          <a:cs typeface="Arial Narrow"/>
                        </a:rPr>
                        <a:t>ili</a:t>
                      </a:r>
                      <a:r>
                        <a:rPr dirty="0" sz="800" spc="-10">
                          <a:latin typeface="Arial Narrow"/>
                          <a:cs typeface="Arial Narrow"/>
                        </a:rPr>
                        <a:t>ty</a:t>
                      </a:r>
                      <a:r>
                        <a:rPr dirty="0" sz="800" spc="-5">
                          <a:latin typeface="Arial Narrow"/>
                          <a:cs typeface="Arial Narrow"/>
                        </a:rPr>
                        <a:t>)</a:t>
                      </a:r>
                      <a:r>
                        <a:rPr dirty="0" sz="800">
                          <a:latin typeface="Arial Narrow"/>
                          <a:cs typeface="Arial Narrow"/>
                        </a:rPr>
                        <a:t>,</a:t>
                      </a:r>
                      <a:r>
                        <a:rPr dirty="0" sz="800" spc="-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00" b="1">
                          <a:latin typeface="Arial Narrow"/>
                          <a:cs typeface="Arial Narrow"/>
                        </a:rPr>
                        <a:t>SNF </a:t>
                      </a:r>
                      <a:r>
                        <a:rPr dirty="0" sz="800" spc="-5">
                          <a:latin typeface="Arial Narrow"/>
                          <a:cs typeface="Arial Narrow"/>
                        </a:rPr>
                        <a:t>(</a:t>
                      </a:r>
                      <a:r>
                        <a:rPr dirty="0" sz="80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800" spc="-10">
                          <a:latin typeface="Arial Narrow"/>
                          <a:cs typeface="Arial Narrow"/>
                        </a:rPr>
                        <a:t>k</a:t>
                      </a:r>
                      <a:r>
                        <a:rPr dirty="0" sz="800" spc="-5">
                          <a:latin typeface="Arial Narrow"/>
                          <a:cs typeface="Arial Narrow"/>
                        </a:rPr>
                        <a:t>ill</a:t>
                      </a:r>
                      <a:r>
                        <a:rPr dirty="0" sz="800">
                          <a:latin typeface="Arial Narrow"/>
                          <a:cs typeface="Arial Narrow"/>
                        </a:rPr>
                        <a:t>ed</a:t>
                      </a:r>
                      <a:r>
                        <a:rPr dirty="0" sz="800" spc="-1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00">
                          <a:latin typeface="Arial Narrow"/>
                          <a:cs typeface="Arial Narrow"/>
                        </a:rPr>
                        <a:t>Nu</a:t>
                      </a:r>
                      <a:r>
                        <a:rPr dirty="0" sz="800" spc="-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800" spc="-1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800" spc="-15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800">
                          <a:latin typeface="Arial Narrow"/>
                          <a:cs typeface="Arial Narrow"/>
                        </a:rPr>
                        <a:t>ng</a:t>
                      </a:r>
                      <a:r>
                        <a:rPr dirty="0" sz="800" spc="-1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00">
                          <a:latin typeface="Arial Narrow"/>
                          <a:cs typeface="Arial Narrow"/>
                        </a:rPr>
                        <a:t>Fa</a:t>
                      </a:r>
                      <a:r>
                        <a:rPr dirty="0" sz="800" spc="-1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800" spc="-5">
                          <a:latin typeface="Arial Narrow"/>
                          <a:cs typeface="Arial Narrow"/>
                        </a:rPr>
                        <a:t>ili</a:t>
                      </a:r>
                      <a:r>
                        <a:rPr dirty="0" sz="800" spc="-10">
                          <a:latin typeface="Arial Narrow"/>
                          <a:cs typeface="Arial Narrow"/>
                        </a:rPr>
                        <a:t>ty</a:t>
                      </a:r>
                      <a:r>
                        <a:rPr dirty="0" sz="800" spc="-5">
                          <a:latin typeface="Arial Narrow"/>
                          <a:cs typeface="Arial Narrow"/>
                        </a:rPr>
                        <a:t>)</a:t>
                      </a:r>
                      <a:r>
                        <a:rPr dirty="0" sz="800">
                          <a:latin typeface="Arial Narrow"/>
                          <a:cs typeface="Arial Narrow"/>
                        </a:rPr>
                        <a:t>, </a:t>
                      </a:r>
                      <a:r>
                        <a:rPr dirty="0" sz="800" spc="-5" b="1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800" b="1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800" spc="5" b="1">
                          <a:latin typeface="Arial Narrow"/>
                          <a:cs typeface="Arial Narrow"/>
                        </a:rPr>
                        <a:t>F</a:t>
                      </a:r>
                      <a:r>
                        <a:rPr dirty="0" sz="800" spc="-5">
                          <a:latin typeface="Arial Narrow"/>
                          <a:cs typeface="Arial Narrow"/>
                        </a:rPr>
                        <a:t>/</a:t>
                      </a:r>
                      <a:r>
                        <a:rPr dirty="0" sz="800" spc="-5" b="1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800" b="1">
                          <a:latin typeface="Arial Narrow"/>
                          <a:cs typeface="Arial Narrow"/>
                        </a:rPr>
                        <a:t>D </a:t>
                      </a:r>
                      <a:r>
                        <a:rPr dirty="0" sz="800" spc="-5">
                          <a:latin typeface="Arial Narrow"/>
                          <a:cs typeface="Arial Narrow"/>
                        </a:rPr>
                        <a:t>(I</a:t>
                      </a:r>
                      <a:r>
                        <a:rPr dirty="0" sz="80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800" spc="-5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8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800" spc="-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800" spc="-10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800">
                          <a:latin typeface="Arial Narrow"/>
                          <a:cs typeface="Arial Narrow"/>
                        </a:rPr>
                        <a:t>ed</a:t>
                      </a:r>
                      <a:r>
                        <a:rPr dirty="0" sz="800" spc="-15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80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800" spc="-5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800">
                          <a:latin typeface="Arial Narrow"/>
                          <a:cs typeface="Arial Narrow"/>
                        </a:rPr>
                        <a:t>e </a:t>
                      </a:r>
                      <a:r>
                        <a:rPr dirty="0" sz="800" spc="-1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80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800" spc="-5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8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800" spc="-1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00">
                          <a:latin typeface="Arial Narrow"/>
                          <a:cs typeface="Arial Narrow"/>
                        </a:rPr>
                        <a:t>F</a:t>
                      </a:r>
                      <a:r>
                        <a:rPr dirty="0" sz="800" spc="-10">
                          <a:latin typeface="Arial Narrow"/>
                          <a:cs typeface="Arial Narrow"/>
                        </a:rPr>
                        <a:t>ac</a:t>
                      </a:r>
                      <a:r>
                        <a:rPr dirty="0" sz="800" spc="-5">
                          <a:latin typeface="Arial Narrow"/>
                          <a:cs typeface="Arial Narrow"/>
                        </a:rPr>
                        <a:t>ili</a:t>
                      </a:r>
                      <a:r>
                        <a:rPr dirty="0" sz="800" spc="-1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800">
                          <a:latin typeface="Arial Narrow"/>
                          <a:cs typeface="Arial Narrow"/>
                        </a:rPr>
                        <a:t>y </a:t>
                      </a:r>
                      <a:r>
                        <a:rPr dirty="0" sz="800" spc="-5">
                          <a:latin typeface="Arial Narrow"/>
                          <a:cs typeface="Arial Narrow"/>
                        </a:rPr>
                        <a:t>f</a:t>
                      </a:r>
                      <a:r>
                        <a:rPr dirty="0" sz="800">
                          <a:latin typeface="Arial Narrow"/>
                          <a:cs typeface="Arial Narrow"/>
                        </a:rPr>
                        <a:t>or</a:t>
                      </a:r>
                      <a:r>
                        <a:rPr dirty="0" sz="800" spc="-1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00" spc="-5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800">
                          <a:latin typeface="Arial Narrow"/>
                          <a:cs typeface="Arial Narrow"/>
                        </a:rPr>
                        <a:t>he </a:t>
                      </a:r>
                      <a:r>
                        <a:rPr dirty="0" sz="800" spc="-5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80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800" spc="-5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8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800" spc="-5">
                          <a:latin typeface="Arial Narrow"/>
                          <a:cs typeface="Arial Narrow"/>
                        </a:rPr>
                        <a:t>ll</a:t>
                      </a:r>
                      <a:r>
                        <a:rPr dirty="0" sz="80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800" spc="-1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800" spc="-5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800" spc="-10">
                          <a:latin typeface="Arial Narrow"/>
                          <a:cs typeface="Arial Narrow"/>
                        </a:rPr>
                        <a:t>u</a:t>
                      </a:r>
                      <a:r>
                        <a:rPr dirty="0" sz="80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800" spc="-5">
                          <a:latin typeface="Arial Narrow"/>
                          <a:cs typeface="Arial Narrow"/>
                        </a:rPr>
                        <a:t>ll</a:t>
                      </a:r>
                      <a:r>
                        <a:rPr dirty="0" sz="80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dirty="0" sz="800" spc="-1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00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dirty="0" sz="800" spc="-5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800" spc="-1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800">
                          <a:latin typeface="Arial Narrow"/>
                          <a:cs typeface="Arial Narrow"/>
                        </a:rPr>
                        <a:t>ab</a:t>
                      </a:r>
                      <a:r>
                        <a:rPr dirty="0" sz="800" spc="-15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dirty="0" sz="800">
                          <a:latin typeface="Arial Narrow"/>
                          <a:cs typeface="Arial Narrow"/>
                        </a:rPr>
                        <a:t>ed)</a:t>
                      </a:r>
                      <a:endParaRPr sz="8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35229" y="2007361"/>
          <a:ext cx="9185910" cy="5237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4858"/>
                <a:gridCol w="1085469"/>
                <a:gridCol w="1142999"/>
                <a:gridCol w="1086865"/>
                <a:gridCol w="970787"/>
                <a:gridCol w="1143000"/>
                <a:gridCol w="972693"/>
                <a:gridCol w="970470"/>
              </a:tblGrid>
              <a:tr h="294132">
                <a:tc>
                  <a:txBody>
                    <a:bodyPr/>
                    <a:lstStyle/>
                    <a:p>
                      <a:pPr marL="317500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Ser</a:t>
                      </a:r>
                      <a:r>
                        <a:rPr dirty="0" sz="9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ices </a:t>
                      </a:r>
                      <a:r>
                        <a:rPr dirty="0" sz="90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Program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1750">
                      <a:solidFill>
                        <a:srgbClr val="000000"/>
                      </a:solidFill>
                      <a:prstDash val="solid"/>
                    </a:lnT>
                    <a:solidFill>
                      <a:srgbClr val="0039A6"/>
                    </a:solidFill>
                  </a:tcPr>
                </a:tc>
                <a:tc>
                  <a:txBody>
                    <a:bodyPr/>
                    <a:lstStyle/>
                    <a:p>
                      <a:pPr marL="283845">
                        <a:lnSpc>
                          <a:spcPct val="100000"/>
                        </a:lnSpc>
                      </a:pPr>
                      <a:r>
                        <a:rPr dirty="0" sz="9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IDS/HIV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31750">
                      <a:solidFill>
                        <a:srgbClr val="000000"/>
                      </a:solidFill>
                      <a:prstDash val="solid"/>
                    </a:lnT>
                    <a:solidFill>
                      <a:srgbClr val="0039A6"/>
                    </a:solidFill>
                  </a:tcPr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ain Inju</a:t>
                      </a:r>
                      <a:r>
                        <a:rPr dirty="0" sz="9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31750">
                      <a:solidFill>
                        <a:srgbClr val="000000"/>
                      </a:solidFill>
                      <a:prstDash val="solid"/>
                    </a:lnT>
                    <a:solidFill>
                      <a:srgbClr val="0039A6"/>
                    </a:solidFill>
                  </a:tcPr>
                </a:tc>
                <a:tc>
                  <a:txBody>
                    <a:bodyPr/>
                    <a:lstStyle/>
                    <a:p>
                      <a:pPr marL="356870" marR="50800" indent="-302260">
                        <a:lnSpc>
                          <a:spcPts val="1030"/>
                        </a:lnSpc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Children’s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Health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1750">
                      <a:solidFill>
                        <a:srgbClr val="000000"/>
                      </a:solidFill>
                      <a:prstDash val="solid"/>
                    </a:lnT>
                    <a:solidFill>
                      <a:srgbClr val="0039A6"/>
                    </a:solidFill>
                  </a:tcPr>
                </a:tc>
                <a:tc>
                  <a:txBody>
                    <a:bodyPr/>
                    <a:lstStyle/>
                    <a:p>
                      <a:pPr marL="283845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Elder</a:t>
                      </a:r>
                      <a:r>
                        <a:rPr dirty="0" sz="9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1750">
                      <a:solidFill>
                        <a:srgbClr val="000000"/>
                      </a:solidFill>
                      <a:prstDash val="solid"/>
                    </a:lnT>
                    <a:solidFill>
                      <a:srgbClr val="0039A6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Health &amp; Dis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bili</a:t>
                      </a:r>
                      <a:r>
                        <a:rPr dirty="0" sz="9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1750">
                      <a:solidFill>
                        <a:srgbClr val="000000"/>
                      </a:solidFill>
                      <a:prstDash val="solid"/>
                    </a:lnT>
                    <a:solidFill>
                      <a:srgbClr val="0039A6"/>
                    </a:solidFill>
                  </a:tcPr>
                </a:tc>
                <a:tc>
                  <a:txBody>
                    <a:bodyPr/>
                    <a:lstStyle/>
                    <a:p>
                      <a:pPr marL="222250" marR="170180" indent="-45720">
                        <a:lnSpc>
                          <a:spcPts val="1030"/>
                        </a:lnSpc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Int</a:t>
                      </a:r>
                      <a:r>
                        <a:rPr dirty="0" sz="9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ll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ctu</a:t>
                      </a:r>
                      <a:r>
                        <a:rPr dirty="0" sz="9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Disabili</a:t>
                      </a:r>
                      <a:r>
                        <a:rPr dirty="0" sz="9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1750">
                      <a:solidFill>
                        <a:srgbClr val="000000"/>
                      </a:solidFill>
                      <a:prstDash val="solid"/>
                    </a:lnT>
                    <a:solidFill>
                      <a:srgbClr val="0039A6"/>
                    </a:solidFill>
                  </a:tcPr>
                </a:tc>
                <a:tc>
                  <a:txBody>
                    <a:bodyPr/>
                    <a:lstStyle/>
                    <a:p>
                      <a:pPr marL="220345" marR="212090" indent="22860">
                        <a:lnSpc>
                          <a:spcPts val="1030"/>
                        </a:lnSpc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00" spc="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sical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Disabili</a:t>
                      </a:r>
                      <a:r>
                        <a:rPr dirty="0" sz="9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892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39A6"/>
                      </a:solidFill>
                      <a:prstDash val="solid"/>
                    </a:lnT>
                    <a:solidFill>
                      <a:srgbClr val="0039A6"/>
                    </a:solidFill>
                  </a:tcPr>
                </a:tc>
              </a:tr>
              <a:tr h="213740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 Narrow"/>
                          <a:cs typeface="Arial Narrow"/>
                        </a:rPr>
                        <a:t>Adult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Day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Ca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e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321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B w="5130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B w="5130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321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5130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x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321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5130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8922">
                      <a:solidFill>
                        <a:srgbClr val="000000"/>
                      </a:solidFill>
                      <a:prstDash val="solid"/>
                    </a:lnR>
                    <a:lnB w="3213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4884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 Narrow"/>
                          <a:cs typeface="Arial Narrow"/>
                        </a:rPr>
                        <a:t>Assistive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Devices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2131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51308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51308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2131">
                      <a:solidFill>
                        <a:srgbClr val="000000"/>
                      </a:solidFill>
                      <a:prstDash val="solid"/>
                    </a:lnT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51308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2131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51308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8922">
                      <a:solidFill>
                        <a:srgbClr val="000000"/>
                      </a:solidFill>
                      <a:prstDash val="solid"/>
                    </a:lnR>
                    <a:lnT w="32131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</a:tr>
              <a:tr h="213359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 Narrow"/>
                          <a:cs typeface="Arial Narrow"/>
                        </a:rPr>
                        <a:t>Assisted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iving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  <a:lnB w="317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  <a:lnB w="5092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  <a:lnB w="5092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317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  <a:lnB w="5092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  <a:lnB w="317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  <a:lnB w="5092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8922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  <a:lnB w="317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4883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 Narrow"/>
                          <a:cs typeface="Arial Narrow"/>
                        </a:rPr>
                        <a:t>Behavi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og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mm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g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1750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50927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50927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1750">
                      <a:solidFill>
                        <a:srgbClr val="000000"/>
                      </a:solidFill>
                      <a:prstDash val="solid"/>
                    </a:lnT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50927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1750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50927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8922">
                      <a:solidFill>
                        <a:srgbClr val="000000"/>
                      </a:solidFill>
                      <a:prstDash val="solid"/>
                    </a:lnR>
                    <a:lnT w="31750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 Narrow"/>
                          <a:cs typeface="Arial Narrow"/>
                        </a:rPr>
                        <a:t>Case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Ma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g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vices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E4E4E4"/>
                      </a:solidFill>
                      <a:prstDash val="solid"/>
                    </a:lnT>
                    <a:lnB w="317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  <a:lnB w="5092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  <a:lnB w="5092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317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  <a:lnB w="5092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  <a:lnB w="317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  <a:lnB w="5092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8922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  <a:lnB w="317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4883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 Narrow"/>
                          <a:cs typeface="Arial Narrow"/>
                        </a:rPr>
                        <a:t>Cho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e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1750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50927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50927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1750">
                      <a:solidFill>
                        <a:srgbClr val="000000"/>
                      </a:solidFill>
                      <a:prstDash val="solid"/>
                    </a:lnT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50927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1750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50927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8922">
                      <a:solidFill>
                        <a:srgbClr val="000000"/>
                      </a:solidFill>
                      <a:prstDash val="solid"/>
                    </a:lnR>
                    <a:lnT w="31750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</a:tr>
              <a:tr h="322453">
                <a:tc>
                  <a:txBody>
                    <a:bodyPr/>
                    <a:lstStyle/>
                    <a:p>
                      <a:pPr marL="78105">
                        <a:lnSpc>
                          <a:spcPts val="1175"/>
                        </a:lnSpc>
                      </a:pPr>
                      <a:r>
                        <a:rPr dirty="0" sz="1000" b="1">
                          <a:latin typeface="Arial Narrow"/>
                          <a:cs typeface="Arial Narrow"/>
                        </a:rPr>
                        <a:t>Cons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um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er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Choices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Opti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n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 marL="78105">
                        <a:lnSpc>
                          <a:spcPts val="1175"/>
                        </a:lnSpc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(C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CO)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E4E4E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E4E4E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E4E4E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E4E4E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E4E4E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E4E4E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892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E4E4E4"/>
                      </a:solidFill>
                      <a:prstDash val="solid"/>
                    </a:lnT>
                  </a:tcPr>
                </a:tc>
              </a:tr>
              <a:tr h="322452">
                <a:tc>
                  <a:txBody>
                    <a:bodyPr/>
                    <a:lstStyle/>
                    <a:p>
                      <a:pPr marL="78105" marR="203200">
                        <a:lnSpc>
                          <a:spcPts val="1140"/>
                        </a:lnSpc>
                      </a:pPr>
                      <a:r>
                        <a:rPr dirty="0" sz="1000" b="1">
                          <a:latin typeface="Arial Narrow"/>
                          <a:cs typeface="Arial Narrow"/>
                        </a:rPr>
                        <a:t>Cons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um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er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Di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ected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Atte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da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Ca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(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)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8922">
                      <a:solidFill>
                        <a:srgbClr val="000000"/>
                      </a:solidFill>
                      <a:prstDash val="solid"/>
                    </a:lnR>
                    <a:solidFill>
                      <a:srgbClr val="E4E4E4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 Narrow"/>
                          <a:cs typeface="Arial Narrow"/>
                        </a:rPr>
                        <a:t>Counseli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g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317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B w="5092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B w="5092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317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5092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317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5092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8922">
                      <a:solidFill>
                        <a:srgbClr val="000000"/>
                      </a:solidFill>
                      <a:prstDash val="solid"/>
                    </a:lnR>
                    <a:lnB w="317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4884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 Narrow"/>
                          <a:cs typeface="Arial Narrow"/>
                        </a:rPr>
                        <a:t>Day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Habili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n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1750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50927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50927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1750">
                      <a:solidFill>
                        <a:srgbClr val="000000"/>
                      </a:solidFill>
                      <a:prstDash val="solid"/>
                    </a:lnT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50927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1750">
                      <a:solidFill>
                        <a:srgbClr val="000000"/>
                      </a:solidFill>
                      <a:prstDash val="solid"/>
                    </a:lnT>
                    <a:lnB w="18288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50927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8922">
                      <a:solidFill>
                        <a:srgbClr val="000000"/>
                      </a:solidFill>
                      <a:prstDash val="solid"/>
                    </a:lnR>
                    <a:lnT w="31750">
                      <a:solidFill>
                        <a:srgbClr val="000000"/>
                      </a:solidFill>
                      <a:prstDash val="solid"/>
                    </a:lnT>
                    <a:lnB w="18288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</a:tr>
              <a:tr h="214375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dirty="0" sz="1000" spc="-5" b="1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ge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cy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Res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onse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E4E4E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7239">
                      <a:solidFill>
                        <a:srgbClr val="E4E4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8288">
                      <a:solidFill>
                        <a:srgbClr val="E4E4E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8922">
                      <a:solidFill>
                        <a:srgbClr val="000000"/>
                      </a:solidFill>
                      <a:prstDash val="solid"/>
                    </a:lnR>
                    <a:lnT w="18288">
                      <a:solidFill>
                        <a:srgbClr val="E4E4E4"/>
                      </a:solidFill>
                      <a:prstDash val="solid"/>
                    </a:lnT>
                  </a:tcPr>
                </a:tc>
              </a:tr>
              <a:tr h="322071">
                <a:tc>
                  <a:txBody>
                    <a:bodyPr/>
                    <a:lstStyle/>
                    <a:p>
                      <a:pPr marL="78105" marR="255904">
                        <a:lnSpc>
                          <a:spcPts val="1140"/>
                        </a:lnSpc>
                      </a:pPr>
                      <a:r>
                        <a:rPr dirty="0" sz="1000" spc="-5" b="1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nvi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on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Modificat</a:t>
                      </a:r>
                      <a:r>
                        <a:rPr dirty="0" sz="1000" spc="-15" b="1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ons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a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Ada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tive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Devices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239">
                      <a:solidFill>
                        <a:srgbClr val="E4E4E4"/>
                      </a:solidFill>
                      <a:prstDash val="solid"/>
                    </a:lnT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8922">
                      <a:solidFill>
                        <a:srgbClr val="000000"/>
                      </a:solidFill>
                      <a:prstDash val="solid"/>
                    </a:lnR>
                    <a:solidFill>
                      <a:srgbClr val="E4E4E4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 Narrow"/>
                          <a:cs typeface="Arial Narrow"/>
                        </a:rPr>
                        <a:t>Fa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ily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Co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unity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up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t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B w="5092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B w="5092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327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5092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5092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8922">
                      <a:solidFill>
                        <a:srgbClr val="000000"/>
                      </a:solidFill>
                      <a:prstDash val="solid"/>
                    </a:lnR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4883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 Narrow"/>
                          <a:cs typeface="Arial Narrow"/>
                        </a:rPr>
                        <a:t>Fa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ily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Counseli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g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&amp;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ai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g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50926">
                      <a:solidFill>
                        <a:srgbClr val="000000"/>
                      </a:solidFill>
                      <a:prstDash val="solid"/>
                    </a:lnT>
                    <a:lnB w="19811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50926">
                      <a:solidFill>
                        <a:srgbClr val="000000"/>
                      </a:solidFill>
                      <a:prstDash val="solid"/>
                    </a:lnT>
                    <a:lnB w="19811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2765">
                      <a:solidFill>
                        <a:srgbClr val="000000"/>
                      </a:solidFill>
                      <a:prstDash val="solid"/>
                    </a:lnT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50926">
                      <a:solidFill>
                        <a:srgbClr val="000000"/>
                      </a:solidFill>
                      <a:prstDash val="solid"/>
                    </a:lnT>
                    <a:lnB w="19811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50926">
                      <a:solidFill>
                        <a:srgbClr val="000000"/>
                      </a:solidFill>
                      <a:prstDash val="solid"/>
                    </a:lnT>
                    <a:lnB w="19811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8922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 Narrow"/>
                          <a:cs typeface="Arial Narrow"/>
                        </a:rPr>
                        <a:t>Ho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Delive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ed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Meals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E4E4E4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19811">
                      <a:solidFill>
                        <a:srgbClr val="E4E4E4"/>
                      </a:solidFill>
                      <a:prstDash val="solid"/>
                    </a:lnT>
                    <a:lnB w="494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19811">
                      <a:solidFill>
                        <a:srgbClr val="E4E4E4"/>
                      </a:solidFill>
                      <a:prstDash val="solid"/>
                    </a:lnT>
                    <a:lnB w="494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811">
                      <a:solidFill>
                        <a:srgbClr val="E4E4E4"/>
                      </a:solidFill>
                      <a:prstDash val="solid"/>
                    </a:lnT>
                    <a:lnB w="494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E4E4E4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811">
                      <a:solidFill>
                        <a:srgbClr val="E4E4E4"/>
                      </a:solidFill>
                      <a:prstDash val="solid"/>
                    </a:lnT>
                    <a:lnB w="494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892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E4E4E4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3740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 Narrow"/>
                          <a:cs typeface="Arial Narrow"/>
                        </a:rPr>
                        <a:t>Ho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Health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Aide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49478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49478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49478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49478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8922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</a:tr>
              <a:tr h="214883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 Narrow"/>
                          <a:cs typeface="Arial Narrow"/>
                        </a:rPr>
                        <a:t>Ho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aker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  <a:lnB w="317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  <a:lnB w="4940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  <a:lnB w="4940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317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  <a:lnB w="4940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  <a:lnB w="317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  <a:lnB w="4940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8922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  <a:lnB w="317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 Narrow"/>
                          <a:cs typeface="Arial Narrow"/>
                        </a:rPr>
                        <a:t>Ho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e/Vehicle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Modificati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ns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1750">
                      <a:solidFill>
                        <a:srgbClr val="000000"/>
                      </a:solidFill>
                      <a:prstDash val="solid"/>
                    </a:lnT>
                    <a:lnB w="18288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49403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49403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1750">
                      <a:solidFill>
                        <a:srgbClr val="000000"/>
                      </a:solidFill>
                      <a:prstDash val="solid"/>
                    </a:lnT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49403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1750">
                      <a:solidFill>
                        <a:srgbClr val="000000"/>
                      </a:solidFill>
                      <a:prstDash val="solid"/>
                    </a:lnT>
                    <a:lnB w="18288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49403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8922">
                      <a:solidFill>
                        <a:srgbClr val="000000"/>
                      </a:solidFill>
                      <a:prstDash val="solid"/>
                    </a:lnR>
                    <a:lnT w="31750">
                      <a:solidFill>
                        <a:srgbClr val="000000"/>
                      </a:solidFill>
                      <a:prstDash val="solid"/>
                    </a:lnT>
                    <a:lnB w="18288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</a:tr>
              <a:tr h="214833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-ho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10" b="1">
                          <a:latin typeface="Arial Narrow"/>
                          <a:cs typeface="Arial Narrow"/>
                        </a:rPr>
                        <a:t>F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ily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he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y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8288">
                      <a:solidFill>
                        <a:srgbClr val="E4E4E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8288">
                      <a:solidFill>
                        <a:srgbClr val="E4E4E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8922">
                      <a:solidFill>
                        <a:srgbClr val="000000"/>
                      </a:solidFill>
                      <a:prstDash val="solid"/>
                    </a:lnR>
                    <a:lnT w="18288">
                      <a:solidFill>
                        <a:srgbClr val="E4E4E4"/>
                      </a:solidFill>
                      <a:prstDash val="solid"/>
                    </a:lnT>
                  </a:tcPr>
                </a:tc>
              </a:tr>
              <a:tr h="321563">
                <a:tc>
                  <a:txBody>
                    <a:bodyPr/>
                    <a:lstStyle/>
                    <a:p>
                      <a:pPr marL="78105" marR="250825">
                        <a:lnSpc>
                          <a:spcPts val="1150"/>
                        </a:lnSpc>
                      </a:pPr>
                      <a:r>
                        <a:rPr dirty="0" sz="1000" b="1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te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im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Me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ical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Moni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g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&amp;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T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eat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(IMM</a:t>
                      </a:r>
                      <a:r>
                        <a:rPr dirty="0" sz="1000" spc="-1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)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8922">
                      <a:solidFill>
                        <a:srgbClr val="000000"/>
                      </a:solidFill>
                      <a:prstDash val="solid"/>
                    </a:lnR>
                    <a:solidFill>
                      <a:srgbClr val="E4E4E4"/>
                    </a:solidFill>
                  </a:tcPr>
                </a:tc>
              </a:tr>
              <a:tr h="202691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 Narrow"/>
                          <a:cs typeface="Arial Narrow"/>
                        </a:rPr>
                        <a:t>Me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Heal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h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u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each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8922">
                      <a:solidFill>
                        <a:srgbClr val="000000"/>
                      </a:solidFill>
                      <a:prstDash val="solid"/>
                    </a:lnR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</a:t>
            </a:r>
            <a:r>
              <a:rPr dirty="0" spc="-20"/>
              <a:t>g</a:t>
            </a:r>
            <a:r>
              <a:rPr dirty="0" spc="10"/>
              <a:t>m</a:t>
            </a:r>
            <a:r>
              <a:rPr dirty="0" spc="-5"/>
              <a:t>C</a:t>
            </a:r>
            <a:r>
              <a:rPr dirty="0" spc="-20"/>
              <a:t>o</a:t>
            </a:r>
            <a:r>
              <a:rPr dirty="0" spc="10"/>
              <a:t>m</a:t>
            </a:r>
            <a:r>
              <a:rPr dirty="0" spc="-5"/>
              <a:t>par</a:t>
            </a:r>
            <a:r>
              <a:rPr dirty="0" spc="-15"/>
              <a:t>i</a:t>
            </a:r>
            <a:r>
              <a:rPr dirty="0"/>
              <a:t>s</a:t>
            </a:r>
            <a:r>
              <a:rPr dirty="0" spc="-5"/>
              <a:t>on_HC</a:t>
            </a:r>
            <a:r>
              <a:rPr dirty="0"/>
              <a:t>B</a:t>
            </a:r>
            <a:r>
              <a:rPr dirty="0" spc="-10"/>
              <a:t>S</a:t>
            </a:r>
            <a:r>
              <a:rPr dirty="0"/>
              <a:t>.</a:t>
            </a:r>
            <a:r>
              <a:rPr dirty="0" spc="-5"/>
              <a:t>do</a:t>
            </a:r>
            <a:r>
              <a:rPr dirty="0"/>
              <a:t>c</a:t>
            </a:r>
            <a:r>
              <a:rPr dirty="0" spc="-5"/>
              <a:t> (re</a:t>
            </a:r>
            <a:r>
              <a:rPr dirty="0" spc="-10"/>
              <a:t>v</a:t>
            </a:r>
            <a:r>
              <a:rPr dirty="0"/>
              <a:t>. </a:t>
            </a:r>
            <a:r>
              <a:rPr dirty="0" spc="-5"/>
              <a:t>5</a:t>
            </a:r>
            <a:r>
              <a:rPr dirty="0"/>
              <a:t>/</a:t>
            </a:r>
            <a:r>
              <a:rPr dirty="0" spc="-5"/>
              <a:t>30</a:t>
            </a:r>
            <a:r>
              <a:rPr dirty="0"/>
              <a:t>/</a:t>
            </a:r>
            <a:r>
              <a:rPr dirty="0" spc="-5"/>
              <a:t>18</a:t>
            </a:r>
            <a:r>
              <a:rPr dirty="0"/>
              <a:t>)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10"/>
              <a:t>2</a:t>
            </a:fld>
            <a:r>
              <a:rPr dirty="0" spc="-5"/>
              <a:t> </a:t>
            </a:r>
            <a:r>
              <a:rPr dirty="0" spc="-5"/>
              <a:t>of</a:t>
            </a:r>
            <a:r>
              <a:rPr dirty="0" spc="5"/>
              <a:t> </a:t>
            </a:r>
            <a:r>
              <a:rPr dirty="0" spc="-10"/>
              <a:t>3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35229" y="472440"/>
          <a:ext cx="9185910" cy="1193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4858"/>
                <a:gridCol w="1085469"/>
                <a:gridCol w="1142999"/>
                <a:gridCol w="1086865"/>
                <a:gridCol w="970787"/>
                <a:gridCol w="1143000"/>
                <a:gridCol w="972693"/>
                <a:gridCol w="970470"/>
              </a:tblGrid>
              <a:tr h="213360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 Narrow"/>
                          <a:cs typeface="Arial Narrow"/>
                        </a:rPr>
                        <a:t>Nu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si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g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8922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E4E4E4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</a:tr>
              <a:tr h="215137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 Narrow"/>
                          <a:cs typeface="Arial Narrow"/>
                        </a:rPr>
                        <a:t>Nut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iti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Counseli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g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  <a:lnB w="4940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  <a:lnB w="4940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  <a:lnB w="4940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  <a:lnB w="4940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8922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  <a:lnB w="31749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dirty="0" sz="1000" spc="-5" b="1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evocati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vices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49402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49402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49402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49402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8922">
                      <a:solidFill>
                        <a:srgbClr val="000000"/>
                      </a:solidFill>
                      <a:prstDash val="solid"/>
                    </a:lnR>
                    <a:lnT w="31749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</a:tr>
              <a:tr h="323087">
                <a:tc>
                  <a:txBody>
                    <a:bodyPr/>
                    <a:lstStyle/>
                    <a:p>
                      <a:pPr marL="78105" marR="168910">
                        <a:lnSpc>
                          <a:spcPts val="1140"/>
                        </a:lnSpc>
                      </a:pPr>
                      <a:r>
                        <a:rPr dirty="0" sz="1000" b="1">
                          <a:latin typeface="Arial Narrow"/>
                          <a:cs typeface="Arial Narrow"/>
                        </a:rPr>
                        <a:t>Res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ite: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dividuali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ze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,</a:t>
                      </a:r>
                      <a:r>
                        <a:rPr dirty="0" sz="1000" spc="-15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g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oup,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s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ecialized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  <a:lnB w="317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  <a:lnB w="4940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  <a:lnB w="4940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317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  <a:lnB w="4940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  <a:lnB w="317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  <a:lnB w="4940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8922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  <a:lnB w="317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2692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dirty="0" sz="1000" spc="-5" b="1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Co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pa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n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1750">
                      <a:solidFill>
                        <a:srgbClr val="000000"/>
                      </a:solidFill>
                      <a:prstDash val="solid"/>
                    </a:lnT>
                    <a:lnB w="38735">
                      <a:solidFill>
                        <a:srgbClr val="000000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49403">
                      <a:solidFill>
                        <a:srgbClr val="000000"/>
                      </a:solidFill>
                      <a:prstDash val="solid"/>
                    </a:lnT>
                    <a:lnB w="38735">
                      <a:solidFill>
                        <a:srgbClr val="000000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49403">
                      <a:solidFill>
                        <a:srgbClr val="000000"/>
                      </a:solidFill>
                      <a:prstDash val="solid"/>
                    </a:lnT>
                    <a:lnB w="38735">
                      <a:solidFill>
                        <a:srgbClr val="000000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1750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49403">
                      <a:solidFill>
                        <a:srgbClr val="000000"/>
                      </a:solidFill>
                      <a:prstDash val="solid"/>
                    </a:lnT>
                    <a:lnB w="38735">
                      <a:solidFill>
                        <a:srgbClr val="000000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1750">
                      <a:solidFill>
                        <a:srgbClr val="000000"/>
                      </a:solidFill>
                      <a:prstDash val="solid"/>
                    </a:lnT>
                    <a:lnB w="38735">
                      <a:solidFill>
                        <a:srgbClr val="000000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49403">
                      <a:solidFill>
                        <a:srgbClr val="000000"/>
                      </a:solidFill>
                      <a:prstDash val="solid"/>
                    </a:lnT>
                    <a:lnB w="38735">
                      <a:solidFill>
                        <a:srgbClr val="000000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8922">
                      <a:solidFill>
                        <a:srgbClr val="000000"/>
                      </a:solidFill>
                      <a:prstDash val="solid"/>
                    </a:lnR>
                    <a:lnT w="31750">
                      <a:solidFill>
                        <a:srgbClr val="000000"/>
                      </a:solidFill>
                      <a:prstDash val="solid"/>
                    </a:lnT>
                    <a:lnB w="38735">
                      <a:solidFill>
                        <a:srgbClr val="000000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35229" y="1961642"/>
          <a:ext cx="9185910" cy="17424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4858"/>
                <a:gridCol w="1085469"/>
                <a:gridCol w="1142999"/>
                <a:gridCol w="1086865"/>
                <a:gridCol w="970787"/>
                <a:gridCol w="1143000"/>
                <a:gridCol w="972693"/>
                <a:gridCol w="970470"/>
              </a:tblGrid>
              <a:tr h="295211">
                <a:tc>
                  <a:txBody>
                    <a:bodyPr/>
                    <a:lstStyle/>
                    <a:p>
                      <a:pPr marL="317500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Ser</a:t>
                      </a:r>
                      <a:r>
                        <a:rPr dirty="0" sz="9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ices </a:t>
                      </a:r>
                      <a:r>
                        <a:rPr dirty="0" sz="90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Program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1750">
                      <a:solidFill>
                        <a:srgbClr val="000000"/>
                      </a:solidFill>
                      <a:prstDash val="solid"/>
                    </a:lnT>
                    <a:solidFill>
                      <a:srgbClr val="0039A6"/>
                    </a:solidFill>
                  </a:tcPr>
                </a:tc>
                <a:tc>
                  <a:txBody>
                    <a:bodyPr/>
                    <a:lstStyle/>
                    <a:p>
                      <a:pPr marL="283845">
                        <a:lnSpc>
                          <a:spcPct val="100000"/>
                        </a:lnSpc>
                      </a:pPr>
                      <a:r>
                        <a:rPr dirty="0" sz="9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IDS/HIV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31750">
                      <a:solidFill>
                        <a:srgbClr val="000000"/>
                      </a:solidFill>
                      <a:prstDash val="solid"/>
                    </a:lnT>
                    <a:solidFill>
                      <a:srgbClr val="0039A6"/>
                    </a:solidFill>
                  </a:tcPr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ain Inju</a:t>
                      </a:r>
                      <a:r>
                        <a:rPr dirty="0" sz="9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31750">
                      <a:solidFill>
                        <a:srgbClr val="000000"/>
                      </a:solidFill>
                      <a:prstDash val="solid"/>
                    </a:lnT>
                    <a:solidFill>
                      <a:srgbClr val="0039A6"/>
                    </a:solidFill>
                  </a:tcPr>
                </a:tc>
                <a:tc>
                  <a:txBody>
                    <a:bodyPr/>
                    <a:lstStyle/>
                    <a:p>
                      <a:pPr marL="356870" marR="50800" indent="-302260">
                        <a:lnSpc>
                          <a:spcPts val="1030"/>
                        </a:lnSpc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Children’s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Health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1750">
                      <a:solidFill>
                        <a:srgbClr val="000000"/>
                      </a:solidFill>
                      <a:prstDash val="solid"/>
                    </a:lnT>
                    <a:solidFill>
                      <a:srgbClr val="0039A6"/>
                    </a:solidFill>
                  </a:tcPr>
                </a:tc>
                <a:tc>
                  <a:txBody>
                    <a:bodyPr/>
                    <a:lstStyle/>
                    <a:p>
                      <a:pPr marL="283845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Elder</a:t>
                      </a:r>
                      <a:r>
                        <a:rPr dirty="0" sz="9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1750">
                      <a:solidFill>
                        <a:srgbClr val="000000"/>
                      </a:solidFill>
                      <a:prstDash val="solid"/>
                    </a:lnT>
                    <a:solidFill>
                      <a:srgbClr val="0039A6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Health &amp; Dis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bili</a:t>
                      </a:r>
                      <a:r>
                        <a:rPr dirty="0" sz="9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1750">
                      <a:solidFill>
                        <a:srgbClr val="000000"/>
                      </a:solidFill>
                      <a:prstDash val="solid"/>
                    </a:lnT>
                    <a:solidFill>
                      <a:srgbClr val="0039A6"/>
                    </a:solidFill>
                  </a:tcPr>
                </a:tc>
                <a:tc>
                  <a:txBody>
                    <a:bodyPr/>
                    <a:lstStyle/>
                    <a:p>
                      <a:pPr marL="222250" marR="170815" indent="-45720">
                        <a:lnSpc>
                          <a:spcPts val="1030"/>
                        </a:lnSpc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Intell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ctu</a:t>
                      </a:r>
                      <a:r>
                        <a:rPr dirty="0" sz="9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Disabili</a:t>
                      </a:r>
                      <a:r>
                        <a:rPr dirty="0" sz="9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1750">
                      <a:solidFill>
                        <a:srgbClr val="000000"/>
                      </a:solidFill>
                      <a:prstDash val="solid"/>
                    </a:lnT>
                    <a:solidFill>
                      <a:srgbClr val="0039A6"/>
                    </a:solidFill>
                  </a:tcPr>
                </a:tc>
                <a:tc>
                  <a:txBody>
                    <a:bodyPr/>
                    <a:lstStyle/>
                    <a:p>
                      <a:pPr marL="220345" marR="212090" indent="22860">
                        <a:lnSpc>
                          <a:spcPts val="1030"/>
                        </a:lnSpc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00" spc="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9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sical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Disabili</a:t>
                      </a:r>
                      <a:r>
                        <a:rPr dirty="0" sz="9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892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39A6"/>
                      </a:solidFill>
                      <a:prstDash val="solid"/>
                    </a:lnT>
                    <a:solidFill>
                      <a:srgbClr val="0039A6"/>
                    </a:solidFill>
                  </a:tcPr>
                </a:tc>
              </a:tr>
              <a:tr h="322389">
                <a:tc>
                  <a:txBody>
                    <a:bodyPr/>
                    <a:lstStyle/>
                    <a:p>
                      <a:pPr marL="78105">
                        <a:lnSpc>
                          <a:spcPts val="1170"/>
                        </a:lnSpc>
                      </a:pPr>
                      <a:r>
                        <a:rPr dirty="0" sz="1000" spc="-5" b="1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uppo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ted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Co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mm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unity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Living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 marL="78105">
                        <a:lnSpc>
                          <a:spcPts val="1170"/>
                        </a:lnSpc>
                      </a:pPr>
                      <a:r>
                        <a:rPr dirty="0" sz="1000">
                          <a:latin typeface="Arial Narrow"/>
                          <a:cs typeface="Arial Narrow"/>
                        </a:rPr>
                        <a:t>(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CL)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8922">
                      <a:solidFill>
                        <a:srgbClr val="000000"/>
                      </a:solidFill>
                      <a:prstDash val="solid"/>
                    </a:lnR>
                    <a:solidFill>
                      <a:srgbClr val="E4E4E4"/>
                    </a:solidFill>
                  </a:tcPr>
                </a:tc>
              </a:tr>
              <a:tr h="213359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dirty="0" sz="1000" spc="-5" b="1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pecialized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Me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ical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qui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pm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t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8922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69392">
                <a:tc>
                  <a:txBody>
                    <a:bodyPr/>
                    <a:lstStyle/>
                    <a:p>
                      <a:pPr algn="just" marL="78105" marR="163195">
                        <a:lnSpc>
                          <a:spcPct val="95500"/>
                        </a:lnSpc>
                      </a:pPr>
                      <a:r>
                        <a:rPr dirty="0" sz="1000" spc="-5" b="1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uppo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ted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Co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mm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unity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Living: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 Resi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tia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l-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Based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(R</a:t>
                      </a:r>
                      <a:r>
                        <a:rPr dirty="0" sz="1000" spc="-10">
                          <a:latin typeface="Arial Narrow"/>
                          <a:cs typeface="Arial Narrow"/>
                        </a:rPr>
                        <a:t>B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CL)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for c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h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il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d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en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317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B w="4940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B w="4940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317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4940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317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4940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8922">
                      <a:solidFill>
                        <a:srgbClr val="000000"/>
                      </a:solidFill>
                      <a:prstDash val="solid"/>
                    </a:lnR>
                    <a:lnB w="317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3359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dirty="0" sz="1000" spc="-5" b="1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uppo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ted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 b="1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pl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m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 spc="15" b="1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(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SE</a:t>
                      </a:r>
                      <a:r>
                        <a:rPr dirty="0" sz="1000">
                          <a:latin typeface="Arial Narrow"/>
                          <a:cs typeface="Arial Narrow"/>
                        </a:rPr>
                        <a:t>)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1750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49402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49402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1750">
                      <a:solidFill>
                        <a:srgbClr val="000000"/>
                      </a:solidFill>
                      <a:prstDash val="solid"/>
                    </a:lnT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49402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1750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49402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8922">
                      <a:solidFill>
                        <a:srgbClr val="000000"/>
                      </a:solidFill>
                      <a:prstDash val="solid"/>
                    </a:lnR>
                    <a:lnT w="31750">
                      <a:solidFill>
                        <a:srgbClr val="000000"/>
                      </a:solidFill>
                      <a:prstDash val="solid"/>
                    </a:lnT>
                    <a:lnB w="18287">
                      <a:solidFill>
                        <a:srgbClr val="E4E4E4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</a:tr>
              <a:tr h="202692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000" spc="-10" b="1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ta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1000" spc="5" b="1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1000" b="1">
                          <a:latin typeface="Arial Narrow"/>
                          <a:cs typeface="Arial Narrow"/>
                        </a:rPr>
                        <a:t>n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8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8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8922">
                      <a:solidFill>
                        <a:srgbClr val="000000"/>
                      </a:solidFill>
                      <a:prstDash val="solid"/>
                    </a:lnR>
                    <a:lnT w="18287">
                      <a:solidFill>
                        <a:srgbClr val="E4E4E4"/>
                      </a:solidFill>
                      <a:prstDash val="solid"/>
                    </a:lnT>
                    <a:lnB w="1955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Barbra Jordison</dc:creator>
  <dc:subject>Targeted at HCBS Families and Consumers</dc:subject>
  <dc:title>HCBS Program Comparison Chart</dc:title>
  <dcterms:created xsi:type="dcterms:W3CDTF">2019-02-28T17:21:34Z</dcterms:created>
  <dcterms:modified xsi:type="dcterms:W3CDTF">2019-02-28T17:21:34Z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2018-05-31T00:00:00Z</vt:filetime>
  </property>
  <property fmtid="{D5CDD505-2E9C-101B-9397-08002B2CF9AE}" pid="3" name="LastSaved">
    <vt:filetime>2019-02-28T00:00:00Z</vt:filetime>
  </property>
</Properties>
</file>