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85" r:id="rId2"/>
  </p:sldMasterIdLst>
  <p:notesMasterIdLst>
    <p:notesMasterId r:id="rId39"/>
  </p:notesMasterIdLst>
  <p:sldIdLst>
    <p:sldId id="256" r:id="rId3"/>
    <p:sldId id="257" r:id="rId4"/>
    <p:sldId id="259" r:id="rId5"/>
    <p:sldId id="258" r:id="rId6"/>
    <p:sldId id="265" r:id="rId7"/>
    <p:sldId id="266" r:id="rId8"/>
    <p:sldId id="267" r:id="rId9"/>
    <p:sldId id="268" r:id="rId10"/>
    <p:sldId id="260" r:id="rId11"/>
    <p:sldId id="261" r:id="rId12"/>
    <p:sldId id="263" r:id="rId13"/>
    <p:sldId id="264" r:id="rId14"/>
    <p:sldId id="269" r:id="rId15"/>
    <p:sldId id="271" r:id="rId16"/>
    <p:sldId id="276" r:id="rId17"/>
    <p:sldId id="277" r:id="rId18"/>
    <p:sldId id="281" r:id="rId19"/>
    <p:sldId id="282" r:id="rId20"/>
    <p:sldId id="278" r:id="rId21"/>
    <p:sldId id="283" r:id="rId22"/>
    <p:sldId id="284" r:id="rId23"/>
    <p:sldId id="285" r:id="rId24"/>
    <p:sldId id="286" r:id="rId25"/>
    <p:sldId id="287" r:id="rId26"/>
    <p:sldId id="288" r:id="rId27"/>
    <p:sldId id="289" r:id="rId28"/>
    <p:sldId id="290" r:id="rId29"/>
    <p:sldId id="291" r:id="rId30"/>
    <p:sldId id="292" r:id="rId31"/>
    <p:sldId id="293" r:id="rId32"/>
    <p:sldId id="272" r:id="rId33"/>
    <p:sldId id="273" r:id="rId34"/>
    <p:sldId id="280" r:id="rId35"/>
    <p:sldId id="274" r:id="rId36"/>
    <p:sldId id="279" r:id="rId37"/>
    <p:sldId id="275"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17D6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510"/>
    <p:restoredTop sz="94703"/>
  </p:normalViewPr>
  <p:slideViewPr>
    <p:cSldViewPr snapToGrid="0" snapToObjects="1" showGuides="1">
      <p:cViewPr varScale="1">
        <p:scale>
          <a:sx n="125" d="100"/>
          <a:sy n="125" d="100"/>
        </p:scale>
        <p:origin x="168" y="256"/>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194C65-D32F-6D4B-B75D-2CE00D71EC5C}" type="datetimeFigureOut">
              <a:rPr lang="en-US" smtClean="0"/>
              <a:t>4/10/19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4F4D38-196D-9044-AC6D-615470A8194E}" type="slidenum">
              <a:rPr lang="en-US" smtClean="0"/>
              <a:t>‹#›</a:t>
            </a:fld>
            <a:endParaRPr lang="en-US"/>
          </a:p>
        </p:txBody>
      </p:sp>
    </p:spTree>
    <p:extLst>
      <p:ext uri="{BB962C8B-B14F-4D97-AF65-F5344CB8AC3E}">
        <p14:creationId xmlns:p14="http://schemas.microsoft.com/office/powerpoint/2010/main" val="300932938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4F4D38-196D-9044-AC6D-615470A8194E}" type="slidenum">
              <a:rPr lang="en-US" smtClean="0"/>
              <a:t>1</a:t>
            </a:fld>
            <a:endParaRPr lang="en-US"/>
          </a:p>
        </p:txBody>
      </p:sp>
    </p:spTree>
    <p:extLst>
      <p:ext uri="{BB962C8B-B14F-4D97-AF65-F5344CB8AC3E}">
        <p14:creationId xmlns:p14="http://schemas.microsoft.com/office/powerpoint/2010/main" val="16790820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4F4D38-196D-9044-AC6D-615470A8194E}" type="slidenum">
              <a:rPr lang="en-US" smtClean="0"/>
              <a:t>4</a:t>
            </a:fld>
            <a:endParaRPr lang="en-US"/>
          </a:p>
        </p:txBody>
      </p:sp>
    </p:spTree>
    <p:extLst>
      <p:ext uri="{BB962C8B-B14F-4D97-AF65-F5344CB8AC3E}">
        <p14:creationId xmlns:p14="http://schemas.microsoft.com/office/powerpoint/2010/main" val="36376016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4D329709-5A3F-4441-9786-709C790A9E2C}" type="datetimeFigureOut">
              <a:rPr lang="en-US" smtClean="0"/>
              <a:t>4/10/19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477389-4A75-4D40-8235-81593809412E}" type="slidenum">
              <a:rPr lang="en-US" smtClean="0"/>
              <a:t>‹#›</a:t>
            </a:fld>
            <a:endParaRPr lang="en-US"/>
          </a:p>
        </p:txBody>
      </p:sp>
    </p:spTree>
    <p:extLst>
      <p:ext uri="{BB962C8B-B14F-4D97-AF65-F5344CB8AC3E}">
        <p14:creationId xmlns:p14="http://schemas.microsoft.com/office/powerpoint/2010/main" val="2647182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D329709-5A3F-4441-9786-709C790A9E2C}" type="datetimeFigureOut">
              <a:rPr lang="en-US" smtClean="0"/>
              <a:t>4/10/19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477389-4A75-4D40-8235-81593809412E}" type="slidenum">
              <a:rPr lang="en-US" smtClean="0"/>
              <a:t>‹#›</a:t>
            </a:fld>
            <a:endParaRPr lang="en-US"/>
          </a:p>
        </p:txBody>
      </p:sp>
    </p:spTree>
    <p:extLst>
      <p:ext uri="{BB962C8B-B14F-4D97-AF65-F5344CB8AC3E}">
        <p14:creationId xmlns:p14="http://schemas.microsoft.com/office/powerpoint/2010/main" val="1323772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D329709-5A3F-4441-9786-709C790A9E2C}" type="datetimeFigureOut">
              <a:rPr lang="en-US" smtClean="0"/>
              <a:t>4/10/19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477389-4A75-4D40-8235-81593809412E}" type="slidenum">
              <a:rPr lang="en-US" smtClean="0"/>
              <a:t>‹#›</a:t>
            </a:fld>
            <a:endParaRPr lang="en-US"/>
          </a:p>
        </p:txBody>
      </p:sp>
    </p:spTree>
    <p:extLst>
      <p:ext uri="{BB962C8B-B14F-4D97-AF65-F5344CB8AC3E}">
        <p14:creationId xmlns:p14="http://schemas.microsoft.com/office/powerpoint/2010/main" val="5318514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D329709-5A3F-4441-9786-709C790A9E2C}" type="datetimeFigureOut">
              <a:rPr lang="en-US" smtClean="0"/>
              <a:t>4/10/19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477389-4A75-4D40-8235-81593809412E}" type="slidenum">
              <a:rPr lang="en-US" smtClean="0"/>
              <a:t>‹#›</a:t>
            </a:fld>
            <a:endParaRPr lang="en-US"/>
          </a:p>
        </p:txBody>
      </p:sp>
    </p:spTree>
    <p:extLst>
      <p:ext uri="{BB962C8B-B14F-4D97-AF65-F5344CB8AC3E}">
        <p14:creationId xmlns:p14="http://schemas.microsoft.com/office/powerpoint/2010/main" val="1708395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D329709-5A3F-4441-9786-709C790A9E2C}" type="datetimeFigureOut">
              <a:rPr lang="en-US" smtClean="0"/>
              <a:t>4/10/19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477389-4A75-4D40-8235-81593809412E}" type="slidenum">
              <a:rPr lang="en-US" smtClean="0"/>
              <a:t>‹#›</a:t>
            </a:fld>
            <a:endParaRPr lang="en-US"/>
          </a:p>
        </p:txBody>
      </p:sp>
    </p:spTree>
    <p:extLst>
      <p:ext uri="{BB962C8B-B14F-4D97-AF65-F5344CB8AC3E}">
        <p14:creationId xmlns:p14="http://schemas.microsoft.com/office/powerpoint/2010/main" val="38792442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D329709-5A3F-4441-9786-709C790A9E2C}" type="datetimeFigureOut">
              <a:rPr lang="en-US" smtClean="0"/>
              <a:t>4/10/19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477389-4A75-4D40-8235-81593809412E}" type="slidenum">
              <a:rPr lang="en-US" smtClean="0"/>
              <a:t>‹#›</a:t>
            </a:fld>
            <a:endParaRPr lang="en-US"/>
          </a:p>
        </p:txBody>
      </p:sp>
    </p:spTree>
    <p:extLst>
      <p:ext uri="{BB962C8B-B14F-4D97-AF65-F5344CB8AC3E}">
        <p14:creationId xmlns:p14="http://schemas.microsoft.com/office/powerpoint/2010/main" val="35227001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D329709-5A3F-4441-9786-709C790A9E2C}" type="datetimeFigureOut">
              <a:rPr lang="en-US" smtClean="0"/>
              <a:t>4/10/19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477389-4A75-4D40-8235-81593809412E}" type="slidenum">
              <a:rPr lang="en-US" smtClean="0"/>
              <a:t>‹#›</a:t>
            </a:fld>
            <a:endParaRPr lang="en-US"/>
          </a:p>
        </p:txBody>
      </p:sp>
    </p:spTree>
    <p:extLst>
      <p:ext uri="{BB962C8B-B14F-4D97-AF65-F5344CB8AC3E}">
        <p14:creationId xmlns:p14="http://schemas.microsoft.com/office/powerpoint/2010/main" val="24933755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D329709-5A3F-4441-9786-709C790A9E2C}" type="datetimeFigureOut">
              <a:rPr lang="en-US" smtClean="0"/>
              <a:t>4/10/19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477389-4A75-4D40-8235-81593809412E}" type="slidenum">
              <a:rPr lang="en-US" smtClean="0"/>
              <a:t>‹#›</a:t>
            </a:fld>
            <a:endParaRPr lang="en-US"/>
          </a:p>
        </p:txBody>
      </p:sp>
    </p:spTree>
    <p:extLst>
      <p:ext uri="{BB962C8B-B14F-4D97-AF65-F5344CB8AC3E}">
        <p14:creationId xmlns:p14="http://schemas.microsoft.com/office/powerpoint/2010/main" val="1577470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D329709-5A3F-4441-9786-709C790A9E2C}" type="datetimeFigureOut">
              <a:rPr lang="en-US" smtClean="0"/>
              <a:t>4/10/19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477389-4A75-4D40-8235-81593809412E}" type="slidenum">
              <a:rPr lang="en-US" smtClean="0"/>
              <a:t>‹#›</a:t>
            </a:fld>
            <a:endParaRPr lang="en-US"/>
          </a:p>
        </p:txBody>
      </p:sp>
    </p:spTree>
    <p:extLst>
      <p:ext uri="{BB962C8B-B14F-4D97-AF65-F5344CB8AC3E}">
        <p14:creationId xmlns:p14="http://schemas.microsoft.com/office/powerpoint/2010/main" val="5644546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D329709-5A3F-4441-9786-709C790A9E2C}" type="datetimeFigureOut">
              <a:rPr lang="en-US" smtClean="0"/>
              <a:t>4/10/19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477389-4A75-4D40-8235-81593809412E}" type="slidenum">
              <a:rPr lang="en-US" smtClean="0"/>
              <a:t>‹#›</a:t>
            </a:fld>
            <a:endParaRPr lang="en-US"/>
          </a:p>
        </p:txBody>
      </p:sp>
    </p:spTree>
    <p:extLst>
      <p:ext uri="{BB962C8B-B14F-4D97-AF65-F5344CB8AC3E}">
        <p14:creationId xmlns:p14="http://schemas.microsoft.com/office/powerpoint/2010/main" val="27977626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329709-5A3F-4441-9786-709C790A9E2C}" type="datetimeFigureOut">
              <a:rPr lang="en-US" smtClean="0"/>
              <a:t>4/10/19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477389-4A75-4D40-8235-81593809412E}" type="slidenum">
              <a:rPr lang="en-US" smtClean="0"/>
              <a:t>‹#›</a:t>
            </a:fld>
            <a:endParaRPr lang="en-US"/>
          </a:p>
        </p:txBody>
      </p:sp>
    </p:spTree>
    <p:extLst>
      <p:ext uri="{BB962C8B-B14F-4D97-AF65-F5344CB8AC3E}">
        <p14:creationId xmlns:p14="http://schemas.microsoft.com/office/powerpoint/2010/main" val="346482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D329709-5A3F-4441-9786-709C790A9E2C}" type="datetimeFigureOut">
              <a:rPr lang="en-US" smtClean="0"/>
              <a:t>4/10/19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477389-4A75-4D40-8235-81593809412E}" type="slidenum">
              <a:rPr lang="en-US" smtClean="0"/>
              <a:t>‹#›</a:t>
            </a:fld>
            <a:endParaRPr lang="en-US"/>
          </a:p>
        </p:txBody>
      </p:sp>
    </p:spTree>
    <p:extLst>
      <p:ext uri="{BB962C8B-B14F-4D97-AF65-F5344CB8AC3E}">
        <p14:creationId xmlns:p14="http://schemas.microsoft.com/office/powerpoint/2010/main" val="6791584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D329709-5A3F-4441-9786-709C790A9E2C}" type="datetimeFigureOut">
              <a:rPr lang="en-US" smtClean="0"/>
              <a:t>4/10/19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477389-4A75-4D40-8235-81593809412E}" type="slidenum">
              <a:rPr lang="en-US" smtClean="0"/>
              <a:t>‹#›</a:t>
            </a:fld>
            <a:endParaRPr lang="en-US"/>
          </a:p>
        </p:txBody>
      </p:sp>
    </p:spTree>
    <p:extLst>
      <p:ext uri="{BB962C8B-B14F-4D97-AF65-F5344CB8AC3E}">
        <p14:creationId xmlns:p14="http://schemas.microsoft.com/office/powerpoint/2010/main" val="42701640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D329709-5A3F-4441-9786-709C790A9E2C}" type="datetimeFigureOut">
              <a:rPr lang="en-US" smtClean="0"/>
              <a:t>4/10/19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477389-4A75-4D40-8235-81593809412E}" type="slidenum">
              <a:rPr lang="en-US" smtClean="0"/>
              <a:t>‹#›</a:t>
            </a:fld>
            <a:endParaRPr lang="en-US"/>
          </a:p>
        </p:txBody>
      </p:sp>
    </p:spTree>
    <p:extLst>
      <p:ext uri="{BB962C8B-B14F-4D97-AF65-F5344CB8AC3E}">
        <p14:creationId xmlns:p14="http://schemas.microsoft.com/office/powerpoint/2010/main" val="18117614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D329709-5A3F-4441-9786-709C790A9E2C}" type="datetimeFigureOut">
              <a:rPr lang="en-US" smtClean="0"/>
              <a:t>4/10/19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477389-4A75-4D40-8235-81593809412E}" type="slidenum">
              <a:rPr lang="en-US" smtClean="0"/>
              <a:t>‹#›</a:t>
            </a:fld>
            <a:endParaRPr lang="en-US"/>
          </a:p>
        </p:txBody>
      </p:sp>
    </p:spTree>
    <p:extLst>
      <p:ext uri="{BB962C8B-B14F-4D97-AF65-F5344CB8AC3E}">
        <p14:creationId xmlns:p14="http://schemas.microsoft.com/office/powerpoint/2010/main" val="5140365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D329709-5A3F-4441-9786-709C790A9E2C}" type="datetimeFigureOut">
              <a:rPr lang="en-US" smtClean="0"/>
              <a:t>4/10/19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477389-4A75-4D40-8235-81593809412E}" type="slidenum">
              <a:rPr lang="en-US" smtClean="0"/>
              <a:t>‹#›</a:t>
            </a:fld>
            <a:endParaRPr lang="en-US"/>
          </a:p>
        </p:txBody>
      </p:sp>
    </p:spTree>
    <p:extLst>
      <p:ext uri="{BB962C8B-B14F-4D97-AF65-F5344CB8AC3E}">
        <p14:creationId xmlns:p14="http://schemas.microsoft.com/office/powerpoint/2010/main" val="400687727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D329709-5A3F-4441-9786-709C790A9E2C}" type="datetimeFigureOut">
              <a:rPr lang="en-US" smtClean="0"/>
              <a:t>4/10/19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477389-4A75-4D40-8235-81593809412E}" type="slidenum">
              <a:rPr lang="en-US" smtClean="0"/>
              <a:t>‹#›</a:t>
            </a:fld>
            <a:endParaRPr lang="en-US"/>
          </a:p>
        </p:txBody>
      </p:sp>
    </p:spTree>
    <p:extLst>
      <p:ext uri="{BB962C8B-B14F-4D97-AF65-F5344CB8AC3E}">
        <p14:creationId xmlns:p14="http://schemas.microsoft.com/office/powerpoint/2010/main" val="2077340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D329709-5A3F-4441-9786-709C790A9E2C}" type="datetimeFigureOut">
              <a:rPr lang="en-US" smtClean="0"/>
              <a:t>4/10/19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477389-4A75-4D40-8235-81593809412E}" type="slidenum">
              <a:rPr lang="en-US" smtClean="0"/>
              <a:t>‹#›</a:t>
            </a:fld>
            <a:endParaRPr lang="en-US"/>
          </a:p>
        </p:txBody>
      </p:sp>
    </p:spTree>
    <p:extLst>
      <p:ext uri="{BB962C8B-B14F-4D97-AF65-F5344CB8AC3E}">
        <p14:creationId xmlns:p14="http://schemas.microsoft.com/office/powerpoint/2010/main" val="293489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D329709-5A3F-4441-9786-709C790A9E2C}" type="datetimeFigureOut">
              <a:rPr lang="en-US" smtClean="0"/>
              <a:t>4/10/19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477389-4A75-4D40-8235-81593809412E}" type="slidenum">
              <a:rPr lang="en-US" smtClean="0"/>
              <a:t>‹#›</a:t>
            </a:fld>
            <a:endParaRPr lang="en-US"/>
          </a:p>
        </p:txBody>
      </p:sp>
    </p:spTree>
    <p:extLst>
      <p:ext uri="{BB962C8B-B14F-4D97-AF65-F5344CB8AC3E}">
        <p14:creationId xmlns:p14="http://schemas.microsoft.com/office/powerpoint/2010/main" val="281115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D329709-5A3F-4441-9786-709C790A9E2C}" type="datetimeFigureOut">
              <a:rPr lang="en-US" smtClean="0"/>
              <a:t>4/10/19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477389-4A75-4D40-8235-81593809412E}" type="slidenum">
              <a:rPr lang="en-US" smtClean="0"/>
              <a:t>‹#›</a:t>
            </a:fld>
            <a:endParaRPr lang="en-US"/>
          </a:p>
        </p:txBody>
      </p:sp>
    </p:spTree>
    <p:extLst>
      <p:ext uri="{BB962C8B-B14F-4D97-AF65-F5344CB8AC3E}">
        <p14:creationId xmlns:p14="http://schemas.microsoft.com/office/powerpoint/2010/main" val="3016081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D329709-5A3F-4441-9786-709C790A9E2C}" type="datetimeFigureOut">
              <a:rPr lang="en-US" smtClean="0"/>
              <a:t>4/10/19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477389-4A75-4D40-8235-81593809412E}" type="slidenum">
              <a:rPr lang="en-US" smtClean="0"/>
              <a:t>‹#›</a:t>
            </a:fld>
            <a:endParaRPr lang="en-US"/>
          </a:p>
        </p:txBody>
      </p:sp>
    </p:spTree>
    <p:extLst>
      <p:ext uri="{BB962C8B-B14F-4D97-AF65-F5344CB8AC3E}">
        <p14:creationId xmlns:p14="http://schemas.microsoft.com/office/powerpoint/2010/main" val="10870845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329709-5A3F-4441-9786-709C790A9E2C}" type="datetimeFigureOut">
              <a:rPr lang="en-US" smtClean="0"/>
              <a:t>4/10/19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477389-4A75-4D40-8235-81593809412E}" type="slidenum">
              <a:rPr lang="en-US" smtClean="0"/>
              <a:t>‹#›</a:t>
            </a:fld>
            <a:endParaRPr lang="en-US"/>
          </a:p>
        </p:txBody>
      </p:sp>
    </p:spTree>
    <p:extLst>
      <p:ext uri="{BB962C8B-B14F-4D97-AF65-F5344CB8AC3E}">
        <p14:creationId xmlns:p14="http://schemas.microsoft.com/office/powerpoint/2010/main" val="1898681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D329709-5A3F-4441-9786-709C790A9E2C}" type="datetimeFigureOut">
              <a:rPr lang="en-US" smtClean="0"/>
              <a:t>4/10/19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477389-4A75-4D40-8235-81593809412E}" type="slidenum">
              <a:rPr lang="en-US" smtClean="0"/>
              <a:t>‹#›</a:t>
            </a:fld>
            <a:endParaRPr lang="en-US"/>
          </a:p>
        </p:txBody>
      </p:sp>
    </p:spTree>
    <p:extLst>
      <p:ext uri="{BB962C8B-B14F-4D97-AF65-F5344CB8AC3E}">
        <p14:creationId xmlns:p14="http://schemas.microsoft.com/office/powerpoint/2010/main" val="27791908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D329709-5A3F-4441-9786-709C790A9E2C}" type="datetimeFigureOut">
              <a:rPr lang="en-US" smtClean="0"/>
              <a:t>4/10/19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477389-4A75-4D40-8235-81593809412E}" type="slidenum">
              <a:rPr lang="en-US" smtClean="0"/>
              <a:t>‹#›</a:t>
            </a:fld>
            <a:endParaRPr lang="en-US"/>
          </a:p>
        </p:txBody>
      </p:sp>
    </p:spTree>
    <p:extLst>
      <p:ext uri="{BB962C8B-B14F-4D97-AF65-F5344CB8AC3E}">
        <p14:creationId xmlns:p14="http://schemas.microsoft.com/office/powerpoint/2010/main" val="2809257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4D329709-5A3F-4441-9786-709C790A9E2C}" type="datetimeFigureOut">
              <a:rPr lang="en-US" smtClean="0"/>
              <a:t>4/10/19</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9477389-4A75-4D40-8235-81593809412E}" type="slidenum">
              <a:rPr lang="en-US" smtClean="0"/>
              <a:t>‹#›</a:t>
            </a:fld>
            <a:endParaRPr lang="en-US"/>
          </a:p>
        </p:txBody>
      </p:sp>
    </p:spTree>
    <p:extLst>
      <p:ext uri="{BB962C8B-B14F-4D97-AF65-F5344CB8AC3E}">
        <p14:creationId xmlns:p14="http://schemas.microsoft.com/office/powerpoint/2010/main" val="36060595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329709-5A3F-4441-9786-709C790A9E2C}" type="datetimeFigureOut">
              <a:rPr lang="en-US" smtClean="0"/>
              <a:t>4/10/19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477389-4A75-4D40-8235-81593809412E}" type="slidenum">
              <a:rPr lang="en-US" smtClean="0"/>
              <a:t>‹#›</a:t>
            </a:fld>
            <a:endParaRPr lang="en-US"/>
          </a:p>
        </p:txBody>
      </p:sp>
    </p:spTree>
    <p:extLst>
      <p:ext uri="{BB962C8B-B14F-4D97-AF65-F5344CB8AC3E}">
        <p14:creationId xmlns:p14="http://schemas.microsoft.com/office/powerpoint/2010/main" val="3167770614"/>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2" Type="http://schemas.openxmlformats.org/officeDocument/2006/relationships/hyperlink" Target="http://www.aaidd.org/" TargetMode="Externa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82880" y="1788618"/>
            <a:ext cx="8526326" cy="1640382"/>
          </a:xfrm>
        </p:spPr>
        <p:txBody>
          <a:bodyPr>
            <a:noAutofit/>
          </a:bodyPr>
          <a:lstStyle/>
          <a:p>
            <a:r>
              <a:rPr lang="en-US" b="1" dirty="0">
                <a:solidFill>
                  <a:srgbClr val="517D6D"/>
                </a:solidFill>
                <a:latin typeface="Aparajita" panose="02020603050405020304" pitchFamily="18" charset="0"/>
                <a:cs typeface="Aparajita" panose="02020603050405020304" pitchFamily="18" charset="0"/>
              </a:rPr>
              <a:t>Utilizing Standardized Assessments to Inform the Service Planning Process</a:t>
            </a:r>
          </a:p>
        </p:txBody>
      </p:sp>
      <p:sp>
        <p:nvSpPr>
          <p:cNvPr id="3" name="Subtitle 2"/>
          <p:cNvSpPr>
            <a:spLocks noGrp="1"/>
          </p:cNvSpPr>
          <p:nvPr>
            <p:ph type="subTitle" idx="1"/>
          </p:nvPr>
        </p:nvSpPr>
        <p:spPr>
          <a:xfrm>
            <a:off x="3708406" y="3704025"/>
            <a:ext cx="6400800" cy="769014"/>
          </a:xfrm>
        </p:spPr>
        <p:txBody>
          <a:bodyPr>
            <a:normAutofit/>
          </a:bodyPr>
          <a:lstStyle/>
          <a:p>
            <a:pPr algn="r"/>
            <a:r>
              <a:rPr lang="en-US" sz="2800" b="1" dirty="0">
                <a:solidFill>
                  <a:schemeClr val="tx1">
                    <a:lumMod val="75000"/>
                    <a:lumOff val="25000"/>
                  </a:schemeClr>
                </a:solidFill>
                <a:latin typeface="Apple Braille" pitchFamily="2" charset="0"/>
              </a:rPr>
              <a:t>Part 2 - SIS-A</a:t>
            </a:r>
          </a:p>
        </p:txBody>
      </p:sp>
      <p:sp>
        <p:nvSpPr>
          <p:cNvPr id="5" name="TextBox 4"/>
          <p:cNvSpPr txBox="1"/>
          <p:nvPr/>
        </p:nvSpPr>
        <p:spPr>
          <a:xfrm>
            <a:off x="1969828" y="4862055"/>
            <a:ext cx="8252343" cy="1231106"/>
          </a:xfrm>
          <a:prstGeom prst="rect">
            <a:avLst/>
          </a:prstGeom>
          <a:noFill/>
        </p:spPr>
        <p:txBody>
          <a:bodyPr wrap="square" rtlCol="0">
            <a:spAutoFit/>
          </a:bodyPr>
          <a:lstStyle/>
          <a:p>
            <a:r>
              <a:rPr lang="en-US" sz="1400" dirty="0"/>
              <a:t>This material is designed and intended for general informational purposes only.  The user is responsible for determining the applicability and legality of this information and for determining the most recent law, statute or regulation(s) that may be applicable to the user’s particular situation.  The Iowa Association of Community Providers assumes no responsibility for the accuracy or legality of the information contained herein.</a:t>
            </a:r>
          </a:p>
          <a:p>
            <a:endParaRPr lang="en-US" dirty="0"/>
          </a:p>
        </p:txBody>
      </p:sp>
    </p:spTree>
    <p:extLst>
      <p:ext uri="{BB962C8B-B14F-4D97-AF65-F5344CB8AC3E}">
        <p14:creationId xmlns:p14="http://schemas.microsoft.com/office/powerpoint/2010/main" val="17228882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3D94D-D40B-D841-A752-FE91ECFFA760}"/>
              </a:ext>
            </a:extLst>
          </p:cNvPr>
          <p:cNvSpPr>
            <a:spLocks noGrp="1"/>
          </p:cNvSpPr>
          <p:nvPr>
            <p:ph type="title"/>
          </p:nvPr>
        </p:nvSpPr>
        <p:spPr>
          <a:xfrm>
            <a:off x="1326995" y="250597"/>
            <a:ext cx="8976732" cy="1325563"/>
          </a:xfrm>
        </p:spPr>
        <p:txBody>
          <a:bodyPr>
            <a:normAutofit/>
          </a:bodyPr>
          <a:lstStyle/>
          <a:p>
            <a:pPr algn="ctr"/>
            <a:r>
              <a:rPr lang="en-US" sz="5400" b="1" dirty="0">
                <a:solidFill>
                  <a:srgbClr val="517D6D"/>
                </a:solidFill>
                <a:latin typeface="Aparajita" panose="02020603050405020304" pitchFamily="18" charset="0"/>
                <a:cs typeface="Aparajita" panose="02020603050405020304" pitchFamily="18" charset="0"/>
              </a:rPr>
              <a:t>Home Living</a:t>
            </a:r>
            <a:endParaRPr lang="en-US" sz="5400" b="1" dirty="0"/>
          </a:p>
        </p:txBody>
      </p:sp>
      <p:sp>
        <p:nvSpPr>
          <p:cNvPr id="3" name="Content Placeholder 2">
            <a:extLst>
              <a:ext uri="{FF2B5EF4-FFF2-40B4-BE49-F238E27FC236}">
                <a16:creationId xmlns:a16="http://schemas.microsoft.com/office/drawing/2014/main" id="{61512632-3207-2745-8903-E4409978C260}"/>
              </a:ext>
            </a:extLst>
          </p:cNvPr>
          <p:cNvSpPr>
            <a:spLocks noGrp="1"/>
          </p:cNvSpPr>
          <p:nvPr>
            <p:ph idx="1"/>
          </p:nvPr>
        </p:nvSpPr>
        <p:spPr>
          <a:xfrm>
            <a:off x="1516565" y="1378583"/>
            <a:ext cx="10249829" cy="4100833"/>
          </a:xfrm>
        </p:spPr>
        <p:txBody>
          <a:bodyPr>
            <a:normAutofit/>
          </a:bodyPr>
          <a:lstStyle/>
          <a:p>
            <a:pPr marL="0" indent="0">
              <a:buNone/>
            </a:pPr>
            <a:r>
              <a:rPr lang="en-US" dirty="0">
                <a:latin typeface="Apple Braille" pitchFamily="2" charset="0"/>
              </a:rPr>
              <a:t>The ability to have and maintain a home is an essential component of community living.  A </a:t>
            </a:r>
            <a:r>
              <a:rPr lang="en-US" i="1" u="sng" dirty="0">
                <a:latin typeface="Apple Braille" pitchFamily="2" charset="0"/>
              </a:rPr>
              <a:t>HOME</a:t>
            </a:r>
            <a:r>
              <a:rPr lang="en-US" dirty="0">
                <a:latin typeface="Apple Braille" pitchFamily="2" charset="0"/>
              </a:rPr>
              <a:t> is an apartment, house or shared living environment which fosters feelings of safety and comfort.  It promotes opportunities for basic daily activities such as preparing food, grooming &amp; hygiene, cleaning, home maintenance, and many other tasks.  </a:t>
            </a:r>
          </a:p>
          <a:p>
            <a:pPr lvl="1">
              <a:buFont typeface="Wingdings" pitchFamily="2" charset="2"/>
              <a:buChar char="Ø"/>
            </a:pPr>
            <a:r>
              <a:rPr lang="en-US" dirty="0"/>
              <a:t>List the individual’s current living environment followed by the preferred living arrangements (it might be the same).</a:t>
            </a:r>
          </a:p>
          <a:p>
            <a:pPr lvl="1">
              <a:buFont typeface="Wingdings" pitchFamily="2" charset="2"/>
              <a:buChar char="Ø"/>
            </a:pPr>
            <a:r>
              <a:rPr lang="en-US" dirty="0"/>
              <a:t>List the discrepancies between the two and highlight the desired.</a:t>
            </a:r>
          </a:p>
          <a:p>
            <a:pPr lvl="1">
              <a:buFont typeface="Wingdings" pitchFamily="2" charset="2"/>
              <a:buChar char="Ø"/>
            </a:pPr>
            <a:r>
              <a:rPr lang="en-US" dirty="0"/>
              <a:t>Prioritize the necessary changes.</a:t>
            </a:r>
          </a:p>
          <a:p>
            <a:pPr marL="0" indent="0" algn="ctr">
              <a:buNone/>
            </a:pPr>
            <a:endParaRPr lang="en-US" dirty="0">
              <a:latin typeface="Apple Braille" pitchFamily="2" charset="0"/>
            </a:endParaRPr>
          </a:p>
        </p:txBody>
      </p:sp>
      <p:sp>
        <p:nvSpPr>
          <p:cNvPr id="5" name="TextBox 4">
            <a:extLst>
              <a:ext uri="{FF2B5EF4-FFF2-40B4-BE49-F238E27FC236}">
                <a16:creationId xmlns:a16="http://schemas.microsoft.com/office/drawing/2014/main" id="{6CE2211B-AF1A-B949-AFA2-C9F8A244E5DC}"/>
              </a:ext>
            </a:extLst>
          </p:cNvPr>
          <p:cNvSpPr txBox="1"/>
          <p:nvPr/>
        </p:nvSpPr>
        <p:spPr>
          <a:xfrm>
            <a:off x="8828414" y="5667622"/>
            <a:ext cx="3462730" cy="276999"/>
          </a:xfrm>
          <a:prstGeom prst="rect">
            <a:avLst/>
          </a:prstGeom>
          <a:noFill/>
        </p:spPr>
        <p:txBody>
          <a:bodyPr wrap="square" rtlCol="0">
            <a:spAutoFit/>
          </a:bodyPr>
          <a:lstStyle/>
          <a:p>
            <a:r>
              <a:rPr lang="en-US" sz="600" dirty="0"/>
              <a:t>Thompson et al (2017). Person-Centered Planning with Supports Intensity Scale- Adult Version A Guide for Planning Teams.  Washington, DC:  American Association of Intellectual &amp; Developmental Disabilities</a:t>
            </a:r>
          </a:p>
        </p:txBody>
      </p:sp>
    </p:spTree>
    <p:extLst>
      <p:ext uri="{BB962C8B-B14F-4D97-AF65-F5344CB8AC3E}">
        <p14:creationId xmlns:p14="http://schemas.microsoft.com/office/powerpoint/2010/main" val="9727286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88E72-9CCC-FF49-B981-42934E2A670A}"/>
              </a:ext>
            </a:extLst>
          </p:cNvPr>
          <p:cNvSpPr>
            <a:spLocks noGrp="1"/>
          </p:cNvSpPr>
          <p:nvPr>
            <p:ph type="title"/>
          </p:nvPr>
        </p:nvSpPr>
        <p:spPr>
          <a:xfrm>
            <a:off x="1981200" y="557560"/>
            <a:ext cx="8229600" cy="668641"/>
          </a:xfrm>
        </p:spPr>
        <p:txBody>
          <a:bodyPr>
            <a:normAutofit fontScale="90000"/>
          </a:bodyPr>
          <a:lstStyle/>
          <a:p>
            <a:pPr algn="ctr"/>
            <a:r>
              <a:rPr lang="en-US" b="1" dirty="0">
                <a:solidFill>
                  <a:srgbClr val="517D6D"/>
                </a:solidFill>
                <a:latin typeface="Aparajita" panose="02020603050405020304" pitchFamily="18" charset="0"/>
                <a:cs typeface="Aparajita" panose="02020603050405020304" pitchFamily="18" charset="0"/>
              </a:rPr>
              <a:t>Home Living: SIS-A Subscale </a:t>
            </a:r>
          </a:p>
        </p:txBody>
      </p:sp>
      <p:graphicFrame>
        <p:nvGraphicFramePr>
          <p:cNvPr id="5" name="Content Placeholder 4">
            <a:extLst>
              <a:ext uri="{FF2B5EF4-FFF2-40B4-BE49-F238E27FC236}">
                <a16:creationId xmlns:a16="http://schemas.microsoft.com/office/drawing/2014/main" id="{D7A7BF15-77F7-D147-A4EC-176EE438DD5D}"/>
              </a:ext>
            </a:extLst>
          </p:cNvPr>
          <p:cNvGraphicFramePr>
            <a:graphicFrameLocks noGrp="1"/>
          </p:cNvGraphicFramePr>
          <p:nvPr>
            <p:ph idx="1"/>
            <p:extLst>
              <p:ext uri="{D42A27DB-BD31-4B8C-83A1-F6EECF244321}">
                <p14:modId xmlns:p14="http://schemas.microsoft.com/office/powerpoint/2010/main" val="2824381230"/>
              </p:ext>
            </p:extLst>
          </p:nvPr>
        </p:nvGraphicFramePr>
        <p:xfrm>
          <a:off x="1825083" y="1226201"/>
          <a:ext cx="7854176" cy="4741035"/>
        </p:xfrm>
        <a:graphic>
          <a:graphicData uri="http://schemas.openxmlformats.org/drawingml/2006/table">
            <a:tbl>
              <a:tblPr firstRow="1" bandRow="1">
                <a:tableStyleId>{5C22544A-7EE6-4342-B048-85BDC9FD1C3A}</a:tableStyleId>
              </a:tblPr>
              <a:tblGrid>
                <a:gridCol w="1754041">
                  <a:extLst>
                    <a:ext uri="{9D8B030D-6E8A-4147-A177-3AD203B41FA5}">
                      <a16:colId xmlns:a16="http://schemas.microsoft.com/office/drawing/2014/main" val="2308087386"/>
                    </a:ext>
                  </a:extLst>
                </a:gridCol>
                <a:gridCol w="820672">
                  <a:extLst>
                    <a:ext uri="{9D8B030D-6E8A-4147-A177-3AD203B41FA5}">
                      <a16:colId xmlns:a16="http://schemas.microsoft.com/office/drawing/2014/main" val="2849105434"/>
                    </a:ext>
                  </a:extLst>
                </a:gridCol>
                <a:gridCol w="1115420">
                  <a:extLst>
                    <a:ext uri="{9D8B030D-6E8A-4147-A177-3AD203B41FA5}">
                      <a16:colId xmlns:a16="http://schemas.microsoft.com/office/drawing/2014/main" val="2516034401"/>
                    </a:ext>
                  </a:extLst>
                </a:gridCol>
                <a:gridCol w="1225229">
                  <a:extLst>
                    <a:ext uri="{9D8B030D-6E8A-4147-A177-3AD203B41FA5}">
                      <a16:colId xmlns:a16="http://schemas.microsoft.com/office/drawing/2014/main" val="3438557040"/>
                    </a:ext>
                  </a:extLst>
                </a:gridCol>
                <a:gridCol w="2938814">
                  <a:extLst>
                    <a:ext uri="{9D8B030D-6E8A-4147-A177-3AD203B41FA5}">
                      <a16:colId xmlns:a16="http://schemas.microsoft.com/office/drawing/2014/main" val="3064720728"/>
                    </a:ext>
                  </a:extLst>
                </a:gridCol>
              </a:tblGrid>
              <a:tr h="799172">
                <a:tc>
                  <a:txBody>
                    <a:bodyPr/>
                    <a:lstStyle/>
                    <a:p>
                      <a:pPr algn="ctr"/>
                      <a:r>
                        <a:rPr lang="en-US" sz="1600" dirty="0"/>
                        <a:t>Activities</a:t>
                      </a:r>
                    </a:p>
                  </a:txBody>
                  <a:tcPr/>
                </a:tc>
                <a:tc>
                  <a:txBody>
                    <a:bodyPr/>
                    <a:lstStyle/>
                    <a:p>
                      <a:pPr algn="ctr"/>
                      <a:r>
                        <a:rPr lang="en-US" sz="1600" dirty="0"/>
                        <a:t>Type</a:t>
                      </a:r>
                    </a:p>
                  </a:txBody>
                  <a:tcPr/>
                </a:tc>
                <a:tc>
                  <a:txBody>
                    <a:bodyPr/>
                    <a:lstStyle/>
                    <a:p>
                      <a:pPr algn="ctr"/>
                      <a:r>
                        <a:rPr lang="en-US" sz="1600" dirty="0"/>
                        <a:t>Frequency</a:t>
                      </a:r>
                    </a:p>
                  </a:txBody>
                  <a:tcPr/>
                </a:tc>
                <a:tc>
                  <a:txBody>
                    <a:bodyPr/>
                    <a:lstStyle/>
                    <a:p>
                      <a:pPr algn="ctr"/>
                      <a:r>
                        <a:rPr lang="en-US" sz="1600" dirty="0"/>
                        <a:t>Daily Support Time</a:t>
                      </a:r>
                    </a:p>
                  </a:txBody>
                  <a:tcPr/>
                </a:tc>
                <a:tc>
                  <a:txBody>
                    <a:bodyPr/>
                    <a:lstStyle/>
                    <a:p>
                      <a:r>
                        <a:rPr lang="en-US" sz="1600" dirty="0"/>
                        <a:t>Addressing the Support Need </a:t>
                      </a:r>
                    </a:p>
                    <a:p>
                      <a:r>
                        <a:rPr lang="en-US" sz="1600" dirty="0"/>
                        <a:t>(who, what &amp; when)</a:t>
                      </a:r>
                    </a:p>
                  </a:txBody>
                  <a:tcPr/>
                </a:tc>
                <a:extLst>
                  <a:ext uri="{0D108BD9-81ED-4DB2-BD59-A6C34878D82A}">
                    <a16:rowId xmlns:a16="http://schemas.microsoft.com/office/drawing/2014/main" val="2253778884"/>
                  </a:ext>
                </a:extLst>
              </a:tr>
              <a:tr h="355187">
                <a:tc>
                  <a:txBody>
                    <a:bodyPr/>
                    <a:lstStyle/>
                    <a:p>
                      <a:r>
                        <a:rPr lang="en-US" sz="1400" dirty="0"/>
                        <a:t>Using the toilet</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2830636474"/>
                  </a:ext>
                </a:extLst>
              </a:tr>
              <a:tr h="355187">
                <a:tc>
                  <a:txBody>
                    <a:bodyPr/>
                    <a:lstStyle/>
                    <a:p>
                      <a:r>
                        <a:rPr lang="en-US" sz="1400" dirty="0"/>
                        <a:t>Dressing</a:t>
                      </a:r>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990173734"/>
                  </a:ext>
                </a:extLst>
              </a:tr>
              <a:tr h="687195">
                <a:tc>
                  <a:txBody>
                    <a:bodyPr/>
                    <a:lstStyle/>
                    <a:p>
                      <a:r>
                        <a:rPr lang="en-US" sz="1400" dirty="0"/>
                        <a:t>Bathing, personal hygiene &amp; grooming</a:t>
                      </a:r>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700234433"/>
                  </a:ext>
                </a:extLst>
              </a:tr>
              <a:tr h="355187">
                <a:tc>
                  <a:txBody>
                    <a:bodyPr/>
                    <a:lstStyle/>
                    <a:p>
                      <a:r>
                        <a:rPr lang="en-US" sz="1400" dirty="0"/>
                        <a:t>Preparing Food</a:t>
                      </a:r>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486732798"/>
                  </a:ext>
                </a:extLst>
              </a:tr>
              <a:tr h="355187">
                <a:tc>
                  <a:txBody>
                    <a:bodyPr/>
                    <a:lstStyle/>
                    <a:p>
                      <a:r>
                        <a:rPr lang="en-US" sz="1400" dirty="0"/>
                        <a:t>Eating Food</a:t>
                      </a:r>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986194209"/>
                  </a:ext>
                </a:extLst>
              </a:tr>
              <a:tr h="503182">
                <a:tc>
                  <a:txBody>
                    <a:bodyPr/>
                    <a:lstStyle/>
                    <a:p>
                      <a:r>
                        <a:rPr lang="en-US" sz="1400" dirty="0"/>
                        <a:t>Housekeeping &amp; cleaning</a:t>
                      </a:r>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636879844"/>
                  </a:ext>
                </a:extLst>
              </a:tr>
              <a:tr h="503182">
                <a:tc>
                  <a:txBody>
                    <a:bodyPr/>
                    <a:lstStyle/>
                    <a:p>
                      <a:r>
                        <a:rPr lang="en-US" sz="1400" dirty="0"/>
                        <a:t>Taking care of clothing &amp; laundry</a:t>
                      </a:r>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263920697"/>
                  </a:ext>
                </a:extLst>
              </a:tr>
              <a:tr h="710375">
                <a:tc>
                  <a:txBody>
                    <a:bodyPr/>
                    <a:lstStyle/>
                    <a:p>
                      <a:r>
                        <a:rPr lang="en-US" sz="1400" dirty="0"/>
                        <a:t>Operating home appliances &amp; electronics</a:t>
                      </a:r>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08643291"/>
                  </a:ext>
                </a:extLst>
              </a:tr>
            </a:tbl>
          </a:graphicData>
        </a:graphic>
      </p:graphicFrame>
      <p:sp>
        <p:nvSpPr>
          <p:cNvPr id="6" name="Rectangle 5">
            <a:extLst>
              <a:ext uri="{FF2B5EF4-FFF2-40B4-BE49-F238E27FC236}">
                <a16:creationId xmlns:a16="http://schemas.microsoft.com/office/drawing/2014/main" id="{FE0FEBBA-FF79-DA4E-8CFB-B98C5D387A42}"/>
              </a:ext>
            </a:extLst>
          </p:cNvPr>
          <p:cNvSpPr/>
          <p:nvPr/>
        </p:nvSpPr>
        <p:spPr>
          <a:xfrm>
            <a:off x="8836459" y="5630934"/>
            <a:ext cx="3465011" cy="276999"/>
          </a:xfrm>
          <a:prstGeom prst="rect">
            <a:avLst/>
          </a:prstGeom>
        </p:spPr>
        <p:txBody>
          <a:bodyPr wrap="square">
            <a:spAutoFit/>
          </a:bodyPr>
          <a:lstStyle/>
          <a:p>
            <a:r>
              <a:rPr lang="en-US" sz="600" dirty="0"/>
              <a:t>Thompson et al (2017). Person-Centered Planning with Supports Intensity Scale- Adult Version A Guide for Planning Teams.  Washington, DC:  American Association of Intellectual &amp; Developmental Disabilities </a:t>
            </a:r>
          </a:p>
        </p:txBody>
      </p:sp>
    </p:spTree>
    <p:extLst>
      <p:ext uri="{BB962C8B-B14F-4D97-AF65-F5344CB8AC3E}">
        <p14:creationId xmlns:p14="http://schemas.microsoft.com/office/powerpoint/2010/main" val="15485906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9A6B4-1B9C-FB41-8F20-8FEDE0F105E3}"/>
              </a:ext>
            </a:extLst>
          </p:cNvPr>
          <p:cNvSpPr>
            <a:spLocks noGrp="1"/>
          </p:cNvSpPr>
          <p:nvPr>
            <p:ph type="title"/>
          </p:nvPr>
        </p:nvSpPr>
        <p:spPr>
          <a:xfrm>
            <a:off x="838200" y="635905"/>
            <a:ext cx="10515600" cy="1325563"/>
          </a:xfrm>
        </p:spPr>
        <p:txBody>
          <a:bodyPr>
            <a:normAutofit/>
          </a:bodyPr>
          <a:lstStyle/>
          <a:p>
            <a:pPr algn="ctr"/>
            <a:r>
              <a:rPr lang="en-US" sz="3600" b="1" dirty="0">
                <a:solidFill>
                  <a:srgbClr val="517D6D"/>
                </a:solidFill>
                <a:latin typeface="Aparajita" panose="02020603050405020304" pitchFamily="18" charset="0"/>
                <a:cs typeface="Aparajita" panose="02020603050405020304" pitchFamily="18" charset="0"/>
              </a:rPr>
              <a:t>Home Living- Short- &amp; Long-Term Support Needs</a:t>
            </a:r>
          </a:p>
        </p:txBody>
      </p:sp>
      <p:graphicFrame>
        <p:nvGraphicFramePr>
          <p:cNvPr id="5" name="Content Placeholder 4">
            <a:extLst>
              <a:ext uri="{FF2B5EF4-FFF2-40B4-BE49-F238E27FC236}">
                <a16:creationId xmlns:a16="http://schemas.microsoft.com/office/drawing/2014/main" id="{315318F2-1AAA-5C41-ACEB-F28822199620}"/>
              </a:ext>
            </a:extLst>
          </p:cNvPr>
          <p:cNvGraphicFramePr>
            <a:graphicFrameLocks noGrp="1"/>
          </p:cNvGraphicFramePr>
          <p:nvPr>
            <p:ph idx="1"/>
            <p:extLst>
              <p:ext uri="{D42A27DB-BD31-4B8C-83A1-F6EECF244321}">
                <p14:modId xmlns:p14="http://schemas.microsoft.com/office/powerpoint/2010/main" val="1918589542"/>
              </p:ext>
            </p:extLst>
          </p:nvPr>
        </p:nvGraphicFramePr>
        <p:xfrm>
          <a:off x="2152650" y="1825625"/>
          <a:ext cx="7886700" cy="3474720"/>
        </p:xfrm>
        <a:graphic>
          <a:graphicData uri="http://schemas.openxmlformats.org/drawingml/2006/table">
            <a:tbl>
              <a:tblPr firstRow="1" bandRow="1">
                <a:tableStyleId>{5C22544A-7EE6-4342-B048-85BDC9FD1C3A}</a:tableStyleId>
              </a:tblPr>
              <a:tblGrid>
                <a:gridCol w="2399670">
                  <a:extLst>
                    <a:ext uri="{9D8B030D-6E8A-4147-A177-3AD203B41FA5}">
                      <a16:colId xmlns:a16="http://schemas.microsoft.com/office/drawing/2014/main" val="3662696191"/>
                    </a:ext>
                  </a:extLst>
                </a:gridCol>
                <a:gridCol w="2858130">
                  <a:extLst>
                    <a:ext uri="{9D8B030D-6E8A-4147-A177-3AD203B41FA5}">
                      <a16:colId xmlns:a16="http://schemas.microsoft.com/office/drawing/2014/main" val="884512591"/>
                    </a:ext>
                  </a:extLst>
                </a:gridCol>
                <a:gridCol w="2628900">
                  <a:extLst>
                    <a:ext uri="{9D8B030D-6E8A-4147-A177-3AD203B41FA5}">
                      <a16:colId xmlns:a16="http://schemas.microsoft.com/office/drawing/2014/main" val="576266433"/>
                    </a:ext>
                  </a:extLst>
                </a:gridCol>
              </a:tblGrid>
              <a:tr h="370840">
                <a:tc>
                  <a:txBody>
                    <a:bodyPr/>
                    <a:lstStyle/>
                    <a:p>
                      <a:endParaRPr lang="en-US" dirty="0"/>
                    </a:p>
                  </a:txBody>
                  <a:tcPr marL="87630" marR="87630"/>
                </a:tc>
                <a:tc>
                  <a:txBody>
                    <a:bodyPr/>
                    <a:lstStyle/>
                    <a:p>
                      <a:r>
                        <a:rPr lang="en-US" dirty="0"/>
                        <a:t>Short-Term:  </a:t>
                      </a:r>
                    </a:p>
                    <a:p>
                      <a:r>
                        <a:rPr lang="en-US" dirty="0"/>
                        <a:t>6 Months from Today</a:t>
                      </a:r>
                    </a:p>
                  </a:txBody>
                  <a:tcPr marL="87630" marR="87630"/>
                </a:tc>
                <a:tc>
                  <a:txBody>
                    <a:bodyPr/>
                    <a:lstStyle/>
                    <a:p>
                      <a:r>
                        <a:rPr lang="en-US" dirty="0"/>
                        <a:t>Long-Term: </a:t>
                      </a:r>
                    </a:p>
                    <a:p>
                      <a:r>
                        <a:rPr lang="en-US" dirty="0"/>
                        <a:t>(Identify a Target Date)</a:t>
                      </a:r>
                    </a:p>
                  </a:txBody>
                  <a:tcPr marL="87630" marR="87630"/>
                </a:tc>
                <a:extLst>
                  <a:ext uri="{0D108BD9-81ED-4DB2-BD59-A6C34878D82A}">
                    <a16:rowId xmlns:a16="http://schemas.microsoft.com/office/drawing/2014/main" val="693484659"/>
                  </a:ext>
                </a:extLst>
              </a:tr>
              <a:tr h="370840">
                <a:tc>
                  <a:txBody>
                    <a:bodyPr/>
                    <a:lstStyle/>
                    <a:p>
                      <a:r>
                        <a:rPr lang="en-US" dirty="0"/>
                        <a:t>Where will the individual live?</a:t>
                      </a:r>
                    </a:p>
                  </a:txBody>
                  <a:tcPr marL="87630" marR="87630"/>
                </a:tc>
                <a:tc>
                  <a:txBody>
                    <a:bodyPr/>
                    <a:lstStyle/>
                    <a:p>
                      <a:endParaRPr lang="en-US"/>
                    </a:p>
                  </a:txBody>
                  <a:tcPr marL="87630" marR="87630"/>
                </a:tc>
                <a:tc>
                  <a:txBody>
                    <a:bodyPr/>
                    <a:lstStyle/>
                    <a:p>
                      <a:endParaRPr lang="en-US" dirty="0"/>
                    </a:p>
                  </a:txBody>
                  <a:tcPr marL="87630" marR="87630"/>
                </a:tc>
                <a:extLst>
                  <a:ext uri="{0D108BD9-81ED-4DB2-BD59-A6C34878D82A}">
                    <a16:rowId xmlns:a16="http://schemas.microsoft.com/office/drawing/2014/main" val="3361635115"/>
                  </a:ext>
                </a:extLst>
              </a:tr>
              <a:tr h="370840">
                <a:tc>
                  <a:txBody>
                    <a:bodyPr/>
                    <a:lstStyle/>
                    <a:p>
                      <a:r>
                        <a:rPr lang="en-US" dirty="0"/>
                        <a:t>With whom will the individual live?</a:t>
                      </a:r>
                    </a:p>
                  </a:txBody>
                  <a:tcPr marL="87630" marR="87630"/>
                </a:tc>
                <a:tc>
                  <a:txBody>
                    <a:bodyPr/>
                    <a:lstStyle/>
                    <a:p>
                      <a:endParaRPr lang="en-US"/>
                    </a:p>
                  </a:txBody>
                  <a:tcPr marL="87630" marR="87630"/>
                </a:tc>
                <a:tc>
                  <a:txBody>
                    <a:bodyPr/>
                    <a:lstStyle/>
                    <a:p>
                      <a:endParaRPr lang="en-US" dirty="0"/>
                    </a:p>
                  </a:txBody>
                  <a:tcPr marL="87630" marR="87630"/>
                </a:tc>
                <a:extLst>
                  <a:ext uri="{0D108BD9-81ED-4DB2-BD59-A6C34878D82A}">
                    <a16:rowId xmlns:a16="http://schemas.microsoft.com/office/drawing/2014/main" val="1302348620"/>
                  </a:ext>
                </a:extLst>
              </a:tr>
              <a:tr h="370840">
                <a:tc>
                  <a:txBody>
                    <a:bodyPr/>
                    <a:lstStyle/>
                    <a:p>
                      <a:r>
                        <a:rPr lang="en-US" dirty="0"/>
                        <a:t>What supports are needed?</a:t>
                      </a:r>
                    </a:p>
                  </a:txBody>
                  <a:tcPr marL="87630" marR="87630"/>
                </a:tc>
                <a:tc>
                  <a:txBody>
                    <a:bodyPr/>
                    <a:lstStyle/>
                    <a:p>
                      <a:endParaRPr lang="en-US"/>
                    </a:p>
                  </a:txBody>
                  <a:tcPr marL="87630" marR="87630"/>
                </a:tc>
                <a:tc>
                  <a:txBody>
                    <a:bodyPr/>
                    <a:lstStyle/>
                    <a:p>
                      <a:endParaRPr lang="en-US" dirty="0"/>
                    </a:p>
                  </a:txBody>
                  <a:tcPr marL="87630" marR="87630"/>
                </a:tc>
                <a:extLst>
                  <a:ext uri="{0D108BD9-81ED-4DB2-BD59-A6C34878D82A}">
                    <a16:rowId xmlns:a16="http://schemas.microsoft.com/office/drawing/2014/main" val="1315192802"/>
                  </a:ext>
                </a:extLst>
              </a:tr>
              <a:tr h="370840">
                <a:tc>
                  <a:txBody>
                    <a:bodyPr/>
                    <a:lstStyle/>
                    <a:p>
                      <a:r>
                        <a:rPr lang="en-US" dirty="0"/>
                        <a:t>What steps will be taken, by whom to meet the target? </a:t>
                      </a:r>
                    </a:p>
                  </a:txBody>
                  <a:tcPr marL="87630" marR="87630"/>
                </a:tc>
                <a:tc>
                  <a:txBody>
                    <a:bodyPr/>
                    <a:lstStyle/>
                    <a:p>
                      <a:endParaRPr lang="en-US" dirty="0"/>
                    </a:p>
                  </a:txBody>
                  <a:tcPr marL="87630" marR="87630"/>
                </a:tc>
                <a:tc>
                  <a:txBody>
                    <a:bodyPr/>
                    <a:lstStyle/>
                    <a:p>
                      <a:endParaRPr lang="en-US" dirty="0"/>
                    </a:p>
                  </a:txBody>
                  <a:tcPr marL="87630" marR="87630"/>
                </a:tc>
                <a:extLst>
                  <a:ext uri="{0D108BD9-81ED-4DB2-BD59-A6C34878D82A}">
                    <a16:rowId xmlns:a16="http://schemas.microsoft.com/office/drawing/2014/main" val="3619276276"/>
                  </a:ext>
                </a:extLst>
              </a:tr>
            </a:tbl>
          </a:graphicData>
        </a:graphic>
      </p:graphicFrame>
      <p:sp>
        <p:nvSpPr>
          <p:cNvPr id="6" name="TextBox 5">
            <a:extLst>
              <a:ext uri="{FF2B5EF4-FFF2-40B4-BE49-F238E27FC236}">
                <a16:creationId xmlns:a16="http://schemas.microsoft.com/office/drawing/2014/main" id="{60166F0F-3033-2545-A81E-7BAA67FC4955}"/>
              </a:ext>
            </a:extLst>
          </p:cNvPr>
          <p:cNvSpPr txBox="1"/>
          <p:nvPr/>
        </p:nvSpPr>
        <p:spPr>
          <a:xfrm>
            <a:off x="8766947" y="5686059"/>
            <a:ext cx="3425053" cy="276999"/>
          </a:xfrm>
          <a:prstGeom prst="rect">
            <a:avLst/>
          </a:prstGeom>
          <a:noFill/>
        </p:spPr>
        <p:txBody>
          <a:bodyPr wrap="square" rtlCol="0">
            <a:spAutoFit/>
          </a:bodyPr>
          <a:lstStyle/>
          <a:p>
            <a:r>
              <a:rPr lang="en-US" sz="600" dirty="0"/>
              <a:t>Thompson et al (2017). Person-Centered Planning with Supports Intensity Scale- Adult Version A Guide for Planning Teams.  Washington, DC:  American Association of Intellectual &amp; Developmental Disabilities </a:t>
            </a:r>
          </a:p>
        </p:txBody>
      </p:sp>
    </p:spTree>
    <p:extLst>
      <p:ext uri="{BB962C8B-B14F-4D97-AF65-F5344CB8AC3E}">
        <p14:creationId xmlns:p14="http://schemas.microsoft.com/office/powerpoint/2010/main" val="32614965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3C96A-98D8-504E-A7CE-D7B9E67B2A59}"/>
              </a:ext>
            </a:extLst>
          </p:cNvPr>
          <p:cNvSpPr>
            <a:spLocks noGrp="1"/>
          </p:cNvSpPr>
          <p:nvPr>
            <p:ph type="title"/>
          </p:nvPr>
        </p:nvSpPr>
        <p:spPr>
          <a:xfrm>
            <a:off x="838200" y="604611"/>
            <a:ext cx="10515600" cy="1079223"/>
          </a:xfrm>
        </p:spPr>
        <p:txBody>
          <a:bodyPr>
            <a:normAutofit/>
          </a:bodyPr>
          <a:lstStyle/>
          <a:p>
            <a:pPr algn="ctr"/>
            <a:r>
              <a:rPr lang="en-US" sz="5400" b="1" dirty="0">
                <a:solidFill>
                  <a:srgbClr val="517D6D"/>
                </a:solidFill>
                <a:latin typeface="Aparajita" panose="02020603050405020304" pitchFamily="18" charset="0"/>
                <a:cs typeface="Aparajita" panose="02020603050405020304" pitchFamily="18" charset="0"/>
              </a:rPr>
              <a:t>Community Living</a:t>
            </a:r>
          </a:p>
        </p:txBody>
      </p:sp>
      <p:sp>
        <p:nvSpPr>
          <p:cNvPr id="3" name="Content Placeholder 2">
            <a:extLst>
              <a:ext uri="{FF2B5EF4-FFF2-40B4-BE49-F238E27FC236}">
                <a16:creationId xmlns:a16="http://schemas.microsoft.com/office/drawing/2014/main" id="{638A0010-024E-AD47-BD4D-968353C2A4C6}"/>
              </a:ext>
            </a:extLst>
          </p:cNvPr>
          <p:cNvSpPr>
            <a:spLocks noGrp="1"/>
          </p:cNvSpPr>
          <p:nvPr>
            <p:ph idx="1"/>
          </p:nvPr>
        </p:nvSpPr>
        <p:spPr>
          <a:xfrm>
            <a:off x="1694984" y="1334971"/>
            <a:ext cx="9658815" cy="4218336"/>
          </a:xfrm>
        </p:spPr>
        <p:txBody>
          <a:bodyPr>
            <a:normAutofit/>
          </a:bodyPr>
          <a:lstStyle/>
          <a:p>
            <a:pPr marL="0" indent="0">
              <a:buNone/>
            </a:pPr>
            <a:r>
              <a:rPr lang="en-US" dirty="0">
                <a:latin typeface="Apple Braille" pitchFamily="2" charset="0"/>
              </a:rPr>
              <a:t>Community living – where an individual chooses to live, learn, work and recreate!  The opportunity for an individual to be physically present, develop relationships, participate in social interests, and access community resources regardless of disability.</a:t>
            </a:r>
          </a:p>
          <a:p>
            <a:pPr lvl="1">
              <a:buFont typeface="Wingdings" pitchFamily="2" charset="2"/>
              <a:buChar char="Ø"/>
            </a:pPr>
            <a:r>
              <a:rPr lang="en-US" sz="2600" dirty="0"/>
              <a:t>List the individual’s current participation in community living activities &amp; the degree of participation and then the preferred activities.</a:t>
            </a:r>
          </a:p>
          <a:p>
            <a:pPr lvl="1">
              <a:buFont typeface="Wingdings" pitchFamily="2" charset="2"/>
              <a:buChar char="Ø"/>
            </a:pPr>
            <a:r>
              <a:rPr lang="en-US" sz="2600" dirty="0"/>
              <a:t>List the discrepancies between the two and highlight the desired.</a:t>
            </a:r>
          </a:p>
          <a:p>
            <a:pPr lvl="1">
              <a:buFont typeface="Wingdings" pitchFamily="2" charset="2"/>
              <a:buChar char="Ø"/>
            </a:pPr>
            <a:r>
              <a:rPr lang="en-US" sz="2600" dirty="0"/>
              <a:t>Prioritize the necessary changes.</a:t>
            </a:r>
          </a:p>
          <a:p>
            <a:pPr marL="0" indent="0">
              <a:buNone/>
            </a:pPr>
            <a:endParaRPr lang="en-US" sz="2900" dirty="0">
              <a:latin typeface="Apple Braille" pitchFamily="2" charset="0"/>
            </a:endParaRPr>
          </a:p>
          <a:p>
            <a:pPr marL="0" indent="0">
              <a:buNone/>
            </a:pPr>
            <a:endParaRPr lang="en-US" dirty="0"/>
          </a:p>
        </p:txBody>
      </p:sp>
      <p:sp>
        <p:nvSpPr>
          <p:cNvPr id="5" name="Rectangle 4">
            <a:extLst>
              <a:ext uri="{FF2B5EF4-FFF2-40B4-BE49-F238E27FC236}">
                <a16:creationId xmlns:a16="http://schemas.microsoft.com/office/drawing/2014/main" id="{0A72116B-A2E1-EA43-B5A3-888726939B20}"/>
              </a:ext>
            </a:extLst>
          </p:cNvPr>
          <p:cNvSpPr/>
          <p:nvPr/>
        </p:nvSpPr>
        <p:spPr>
          <a:xfrm>
            <a:off x="8736768" y="5646661"/>
            <a:ext cx="3455232" cy="276999"/>
          </a:xfrm>
          <a:prstGeom prst="rect">
            <a:avLst/>
          </a:prstGeom>
        </p:spPr>
        <p:txBody>
          <a:bodyPr wrap="square">
            <a:spAutoFit/>
          </a:bodyPr>
          <a:lstStyle/>
          <a:p>
            <a:r>
              <a:rPr lang="en-US" sz="600" dirty="0"/>
              <a:t>Thompson et al (2017). Person-Centered Planning with Supports Intensity Scale- Adult Version A Guide for Planning Teams.  Washington, DC:  American Association of Intellectual &amp; Developmental Disabilities</a:t>
            </a:r>
          </a:p>
        </p:txBody>
      </p:sp>
    </p:spTree>
    <p:extLst>
      <p:ext uri="{BB962C8B-B14F-4D97-AF65-F5344CB8AC3E}">
        <p14:creationId xmlns:p14="http://schemas.microsoft.com/office/powerpoint/2010/main" val="13860625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3013E-38C7-9645-BDDD-0AB45571078D}"/>
              </a:ext>
            </a:extLst>
          </p:cNvPr>
          <p:cNvSpPr>
            <a:spLocks noGrp="1"/>
          </p:cNvSpPr>
          <p:nvPr>
            <p:ph type="title"/>
          </p:nvPr>
        </p:nvSpPr>
        <p:spPr>
          <a:xfrm>
            <a:off x="1981200" y="571379"/>
            <a:ext cx="8229600" cy="591316"/>
          </a:xfrm>
        </p:spPr>
        <p:txBody>
          <a:bodyPr>
            <a:normAutofit fontScale="90000"/>
          </a:bodyPr>
          <a:lstStyle/>
          <a:p>
            <a:pPr algn="ctr"/>
            <a:r>
              <a:rPr lang="en-US" b="1" dirty="0">
                <a:solidFill>
                  <a:srgbClr val="517D6D"/>
                </a:solidFill>
                <a:latin typeface="Aparajita" panose="02020603050405020304" pitchFamily="18" charset="0"/>
                <a:cs typeface="Aparajita" panose="02020603050405020304" pitchFamily="18" charset="0"/>
              </a:rPr>
              <a:t>Community Living SIS-A Subscale</a:t>
            </a:r>
          </a:p>
        </p:txBody>
      </p:sp>
      <p:graphicFrame>
        <p:nvGraphicFramePr>
          <p:cNvPr id="5" name="Content Placeholder 4">
            <a:extLst>
              <a:ext uri="{FF2B5EF4-FFF2-40B4-BE49-F238E27FC236}">
                <a16:creationId xmlns:a16="http://schemas.microsoft.com/office/drawing/2014/main" id="{C86020AE-48F0-BB43-8C37-A0EA36B1BEE2}"/>
              </a:ext>
            </a:extLst>
          </p:cNvPr>
          <p:cNvGraphicFramePr>
            <a:graphicFrameLocks noGrp="1"/>
          </p:cNvGraphicFramePr>
          <p:nvPr>
            <p:ph idx="1"/>
            <p:extLst>
              <p:ext uri="{D42A27DB-BD31-4B8C-83A1-F6EECF244321}">
                <p14:modId xmlns:p14="http://schemas.microsoft.com/office/powerpoint/2010/main" val="1159022921"/>
              </p:ext>
            </p:extLst>
          </p:nvPr>
        </p:nvGraphicFramePr>
        <p:xfrm>
          <a:off x="1806498" y="1086550"/>
          <a:ext cx="8854068" cy="4823399"/>
        </p:xfrm>
        <a:graphic>
          <a:graphicData uri="http://schemas.openxmlformats.org/drawingml/2006/table">
            <a:tbl>
              <a:tblPr firstRow="1" bandRow="1">
                <a:tableStyleId>{5C22544A-7EE6-4342-B048-85BDC9FD1C3A}</a:tableStyleId>
              </a:tblPr>
              <a:tblGrid>
                <a:gridCol w="2374767">
                  <a:extLst>
                    <a:ext uri="{9D8B030D-6E8A-4147-A177-3AD203B41FA5}">
                      <a16:colId xmlns:a16="http://schemas.microsoft.com/office/drawing/2014/main" val="2568155605"/>
                    </a:ext>
                  </a:extLst>
                </a:gridCol>
                <a:gridCol w="736210">
                  <a:extLst>
                    <a:ext uri="{9D8B030D-6E8A-4147-A177-3AD203B41FA5}">
                      <a16:colId xmlns:a16="http://schemas.microsoft.com/office/drawing/2014/main" val="3965756578"/>
                    </a:ext>
                  </a:extLst>
                </a:gridCol>
                <a:gridCol w="1296512">
                  <a:extLst>
                    <a:ext uri="{9D8B030D-6E8A-4147-A177-3AD203B41FA5}">
                      <a16:colId xmlns:a16="http://schemas.microsoft.com/office/drawing/2014/main" val="1708525803"/>
                    </a:ext>
                  </a:extLst>
                </a:gridCol>
                <a:gridCol w="1218330">
                  <a:extLst>
                    <a:ext uri="{9D8B030D-6E8A-4147-A177-3AD203B41FA5}">
                      <a16:colId xmlns:a16="http://schemas.microsoft.com/office/drawing/2014/main" val="2099735862"/>
                    </a:ext>
                  </a:extLst>
                </a:gridCol>
                <a:gridCol w="3228249">
                  <a:extLst>
                    <a:ext uri="{9D8B030D-6E8A-4147-A177-3AD203B41FA5}">
                      <a16:colId xmlns:a16="http://schemas.microsoft.com/office/drawing/2014/main" val="3486333093"/>
                    </a:ext>
                  </a:extLst>
                </a:gridCol>
              </a:tblGrid>
              <a:tr h="766069">
                <a:tc>
                  <a:txBody>
                    <a:bodyPr/>
                    <a:lstStyle/>
                    <a:p>
                      <a:r>
                        <a:rPr lang="en-US" sz="1400" dirty="0"/>
                        <a:t>Community Living Activities</a:t>
                      </a:r>
                    </a:p>
                  </a:txBody>
                  <a:tcPr/>
                </a:tc>
                <a:tc>
                  <a:txBody>
                    <a:bodyPr/>
                    <a:lstStyle/>
                    <a:p>
                      <a:r>
                        <a:rPr lang="en-US" sz="1400" dirty="0"/>
                        <a:t>Type</a:t>
                      </a:r>
                    </a:p>
                  </a:txBody>
                  <a:tcPr/>
                </a:tc>
                <a:tc>
                  <a:txBody>
                    <a:bodyPr/>
                    <a:lstStyle/>
                    <a:p>
                      <a:r>
                        <a:rPr lang="en-US" sz="1400" dirty="0"/>
                        <a:t>Frequency</a:t>
                      </a:r>
                    </a:p>
                  </a:txBody>
                  <a:tcPr/>
                </a:tc>
                <a:tc>
                  <a:txBody>
                    <a:bodyPr/>
                    <a:lstStyle/>
                    <a:p>
                      <a:r>
                        <a:rPr lang="en-US" sz="1400" dirty="0"/>
                        <a:t>Daily Support Time</a:t>
                      </a:r>
                    </a:p>
                  </a:txBody>
                  <a:tcPr/>
                </a:tc>
                <a:tc>
                  <a:txBody>
                    <a:bodyPr/>
                    <a:lstStyle/>
                    <a:p>
                      <a:r>
                        <a:rPr lang="en-US" sz="1400" dirty="0"/>
                        <a:t>Addressing the Support Need </a:t>
                      </a:r>
                    </a:p>
                    <a:p>
                      <a:r>
                        <a:rPr lang="en-US" sz="1400" dirty="0"/>
                        <a:t>(who, what &amp; when)</a:t>
                      </a:r>
                    </a:p>
                    <a:p>
                      <a:endParaRPr lang="en-US" sz="1400" dirty="0"/>
                    </a:p>
                  </a:txBody>
                  <a:tcPr/>
                </a:tc>
                <a:extLst>
                  <a:ext uri="{0D108BD9-81ED-4DB2-BD59-A6C34878D82A}">
                    <a16:rowId xmlns:a16="http://schemas.microsoft.com/office/drawing/2014/main" val="3242074072"/>
                  </a:ext>
                </a:extLst>
              </a:tr>
              <a:tr h="482340">
                <a:tc>
                  <a:txBody>
                    <a:bodyPr/>
                    <a:lstStyle/>
                    <a:p>
                      <a:r>
                        <a:rPr lang="en-US" sz="1200" dirty="0"/>
                        <a:t>Going to visit friends &amp; family</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195427194"/>
                  </a:ext>
                </a:extLst>
              </a:tr>
              <a:tr h="482340">
                <a:tc>
                  <a:txBody>
                    <a:bodyPr/>
                    <a:lstStyle/>
                    <a:p>
                      <a:r>
                        <a:rPr lang="en-US" sz="1200" dirty="0"/>
                        <a:t>Shopping &amp; purchasing goods &amp; services</a:t>
                      </a:r>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val="1980920012"/>
                  </a:ext>
                </a:extLst>
              </a:tr>
              <a:tr h="482340">
                <a:tc>
                  <a:txBody>
                    <a:bodyPr/>
                    <a:lstStyle/>
                    <a:p>
                      <a:r>
                        <a:rPr lang="en-US" sz="1200" dirty="0"/>
                        <a:t>Interacting with community members</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319184667"/>
                  </a:ext>
                </a:extLst>
              </a:tr>
              <a:tr h="482340">
                <a:tc>
                  <a:txBody>
                    <a:bodyPr/>
                    <a:lstStyle/>
                    <a:p>
                      <a:r>
                        <a:rPr lang="en-US" sz="1200" dirty="0"/>
                        <a:t>Using public services in the community</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11479192"/>
                  </a:ext>
                </a:extLst>
              </a:tr>
              <a:tr h="482340">
                <a:tc>
                  <a:txBody>
                    <a:bodyPr/>
                    <a:lstStyle/>
                    <a:p>
                      <a:r>
                        <a:rPr lang="en-US" sz="1200" dirty="0"/>
                        <a:t>Accessing public buildings &amp; settings</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785272289"/>
                  </a:ext>
                </a:extLst>
              </a:tr>
              <a:tr h="482340">
                <a:tc>
                  <a:txBody>
                    <a:bodyPr/>
                    <a:lstStyle/>
                    <a:p>
                      <a:r>
                        <a:rPr lang="en-US" sz="1200" dirty="0"/>
                        <a:t>Getting around in the community (transportation)</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578860125"/>
                  </a:ext>
                </a:extLst>
              </a:tr>
              <a:tr h="680950">
                <a:tc>
                  <a:txBody>
                    <a:bodyPr/>
                    <a:lstStyle/>
                    <a:p>
                      <a:r>
                        <a:rPr lang="en-US" sz="1200" dirty="0"/>
                        <a:t>Participating in recreation/leisure activities in community settings</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655536040"/>
                  </a:ext>
                </a:extLst>
              </a:tr>
              <a:tr h="482340">
                <a:tc>
                  <a:txBody>
                    <a:bodyPr/>
                    <a:lstStyle/>
                    <a:p>
                      <a:r>
                        <a:rPr lang="en-US" sz="1200" dirty="0"/>
                        <a:t>Participating in preferred community activities</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850490575"/>
                  </a:ext>
                </a:extLst>
              </a:tr>
            </a:tbl>
          </a:graphicData>
        </a:graphic>
      </p:graphicFrame>
      <p:sp>
        <p:nvSpPr>
          <p:cNvPr id="6" name="Rectangle 5">
            <a:extLst>
              <a:ext uri="{FF2B5EF4-FFF2-40B4-BE49-F238E27FC236}">
                <a16:creationId xmlns:a16="http://schemas.microsoft.com/office/drawing/2014/main" id="{A74F38C3-D1B4-814D-AEF6-EDFF73BDEE79}"/>
              </a:ext>
            </a:extLst>
          </p:cNvPr>
          <p:cNvSpPr/>
          <p:nvPr/>
        </p:nvSpPr>
        <p:spPr>
          <a:xfrm>
            <a:off x="8734386" y="5632950"/>
            <a:ext cx="3457614" cy="276999"/>
          </a:xfrm>
          <a:prstGeom prst="rect">
            <a:avLst/>
          </a:prstGeom>
        </p:spPr>
        <p:txBody>
          <a:bodyPr wrap="square">
            <a:spAutoFit/>
          </a:bodyPr>
          <a:lstStyle/>
          <a:p>
            <a:r>
              <a:rPr lang="en-US" sz="600" dirty="0"/>
              <a:t>Thompson et al (2017). Person-Centered Planning with Supports Intensity Scale- Adult Version A Guide for Planning Teams.  Washington, DC:  American Association of Intellectual &amp; Developmental Disabilities </a:t>
            </a:r>
          </a:p>
        </p:txBody>
      </p:sp>
    </p:spTree>
    <p:extLst>
      <p:ext uri="{BB962C8B-B14F-4D97-AF65-F5344CB8AC3E}">
        <p14:creationId xmlns:p14="http://schemas.microsoft.com/office/powerpoint/2010/main" val="16319759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7EF69-C40C-374D-B778-8DDA2C330549}"/>
              </a:ext>
            </a:extLst>
          </p:cNvPr>
          <p:cNvSpPr>
            <a:spLocks noGrp="1"/>
          </p:cNvSpPr>
          <p:nvPr>
            <p:ph type="title"/>
          </p:nvPr>
        </p:nvSpPr>
        <p:spPr>
          <a:xfrm>
            <a:off x="659781" y="273920"/>
            <a:ext cx="10515600" cy="1325563"/>
          </a:xfrm>
        </p:spPr>
        <p:txBody>
          <a:bodyPr>
            <a:noAutofit/>
          </a:bodyPr>
          <a:lstStyle/>
          <a:p>
            <a:pPr algn="ctr"/>
            <a:r>
              <a:rPr lang="en-US" sz="4000" b="1" dirty="0">
                <a:solidFill>
                  <a:srgbClr val="517D6D"/>
                </a:solidFill>
                <a:latin typeface="Aparajita" panose="02020603050405020304" pitchFamily="18" charset="0"/>
                <a:cs typeface="Aparajita" panose="02020603050405020304" pitchFamily="18" charset="0"/>
              </a:rPr>
              <a:t>Community Living Short- &amp; Long-Term Support Needs</a:t>
            </a:r>
          </a:p>
        </p:txBody>
      </p:sp>
      <p:graphicFrame>
        <p:nvGraphicFramePr>
          <p:cNvPr id="5" name="Content Placeholder 4">
            <a:extLst>
              <a:ext uri="{FF2B5EF4-FFF2-40B4-BE49-F238E27FC236}">
                <a16:creationId xmlns:a16="http://schemas.microsoft.com/office/drawing/2014/main" id="{956FF410-A4E0-D04C-92D0-EFC3B7F33216}"/>
              </a:ext>
            </a:extLst>
          </p:cNvPr>
          <p:cNvGraphicFramePr>
            <a:graphicFrameLocks noGrp="1"/>
          </p:cNvGraphicFramePr>
          <p:nvPr>
            <p:ph idx="1"/>
            <p:extLst>
              <p:ext uri="{D42A27DB-BD31-4B8C-83A1-F6EECF244321}">
                <p14:modId xmlns:p14="http://schemas.microsoft.com/office/powerpoint/2010/main" val="3494166065"/>
              </p:ext>
            </p:extLst>
          </p:nvPr>
        </p:nvGraphicFramePr>
        <p:xfrm>
          <a:off x="2152649" y="1427358"/>
          <a:ext cx="8463312" cy="4101038"/>
        </p:xfrm>
        <a:graphic>
          <a:graphicData uri="http://schemas.openxmlformats.org/drawingml/2006/table">
            <a:tbl>
              <a:tblPr firstRow="1" bandRow="1">
                <a:tableStyleId>{5C22544A-7EE6-4342-B048-85BDC9FD1C3A}</a:tableStyleId>
              </a:tblPr>
              <a:tblGrid>
                <a:gridCol w="2821104">
                  <a:extLst>
                    <a:ext uri="{9D8B030D-6E8A-4147-A177-3AD203B41FA5}">
                      <a16:colId xmlns:a16="http://schemas.microsoft.com/office/drawing/2014/main" val="471037887"/>
                    </a:ext>
                  </a:extLst>
                </a:gridCol>
                <a:gridCol w="2821104">
                  <a:extLst>
                    <a:ext uri="{9D8B030D-6E8A-4147-A177-3AD203B41FA5}">
                      <a16:colId xmlns:a16="http://schemas.microsoft.com/office/drawing/2014/main" val="1931137085"/>
                    </a:ext>
                  </a:extLst>
                </a:gridCol>
                <a:gridCol w="2821104">
                  <a:extLst>
                    <a:ext uri="{9D8B030D-6E8A-4147-A177-3AD203B41FA5}">
                      <a16:colId xmlns:a16="http://schemas.microsoft.com/office/drawing/2014/main" val="2369315841"/>
                    </a:ext>
                  </a:extLst>
                </a:gridCol>
              </a:tblGrid>
              <a:tr h="861254">
                <a:tc>
                  <a:txBody>
                    <a:bodyPr/>
                    <a:lstStyle/>
                    <a:p>
                      <a:endParaRPr lang="en-US" sz="1400" dirty="0"/>
                    </a:p>
                  </a:txBody>
                  <a:tcPr marL="87630" marR="87630"/>
                </a:tc>
                <a:tc>
                  <a:txBody>
                    <a:bodyPr/>
                    <a:lstStyle/>
                    <a:p>
                      <a:r>
                        <a:rPr lang="en-US" sz="1800" dirty="0"/>
                        <a:t>Short-Term:  </a:t>
                      </a:r>
                    </a:p>
                    <a:p>
                      <a:r>
                        <a:rPr lang="en-US" sz="1800" dirty="0"/>
                        <a:t>6 Months from Today</a:t>
                      </a:r>
                    </a:p>
                  </a:txBody>
                  <a:tcPr marL="87630" marR="87630"/>
                </a:tc>
                <a:tc>
                  <a:txBody>
                    <a:bodyPr/>
                    <a:lstStyle/>
                    <a:p>
                      <a:r>
                        <a:rPr lang="en-US" sz="1800" dirty="0"/>
                        <a:t>Long-Term: </a:t>
                      </a:r>
                    </a:p>
                    <a:p>
                      <a:r>
                        <a:rPr lang="en-US" sz="1800" dirty="0"/>
                        <a:t>(Identify a Target Date)</a:t>
                      </a:r>
                    </a:p>
                    <a:p>
                      <a:endParaRPr lang="en-US" sz="1800" dirty="0"/>
                    </a:p>
                  </a:txBody>
                  <a:tcPr marL="87630" marR="87630"/>
                </a:tc>
                <a:extLst>
                  <a:ext uri="{0D108BD9-81ED-4DB2-BD59-A6C34878D82A}">
                    <a16:rowId xmlns:a16="http://schemas.microsoft.com/office/drawing/2014/main" val="3505810875"/>
                  </a:ext>
                </a:extLst>
              </a:tr>
              <a:tr h="111963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dirty="0"/>
                        <a:t>In what types of community activities will the individual be participating?</a:t>
                      </a:r>
                    </a:p>
                  </a:txBody>
                  <a:tcPr marL="87630" marR="87630"/>
                </a:tc>
                <a:tc>
                  <a:txBody>
                    <a:bodyPr/>
                    <a:lstStyle/>
                    <a:p>
                      <a:endParaRPr lang="en-US" dirty="0"/>
                    </a:p>
                  </a:txBody>
                  <a:tcPr marL="87630" marR="87630"/>
                </a:tc>
                <a:tc>
                  <a:txBody>
                    <a:bodyPr/>
                    <a:lstStyle/>
                    <a:p>
                      <a:endParaRPr lang="en-US"/>
                    </a:p>
                  </a:txBody>
                  <a:tcPr marL="87630" marR="87630"/>
                </a:tc>
                <a:extLst>
                  <a:ext uri="{0D108BD9-81ED-4DB2-BD59-A6C34878D82A}">
                    <a16:rowId xmlns:a16="http://schemas.microsoft.com/office/drawing/2014/main" val="2597762171"/>
                  </a:ext>
                </a:extLst>
              </a:tr>
              <a:tr h="60287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dirty="0"/>
                        <a:t>With whom will the individual participating?</a:t>
                      </a:r>
                    </a:p>
                  </a:txBody>
                  <a:tcPr marL="87630" marR="87630"/>
                </a:tc>
                <a:tc>
                  <a:txBody>
                    <a:bodyPr/>
                    <a:lstStyle/>
                    <a:p>
                      <a:endParaRPr lang="en-US"/>
                    </a:p>
                  </a:txBody>
                  <a:tcPr marL="87630" marR="87630"/>
                </a:tc>
                <a:tc>
                  <a:txBody>
                    <a:bodyPr/>
                    <a:lstStyle/>
                    <a:p>
                      <a:endParaRPr lang="en-US"/>
                    </a:p>
                  </a:txBody>
                  <a:tcPr marL="87630" marR="87630"/>
                </a:tc>
                <a:extLst>
                  <a:ext uri="{0D108BD9-81ED-4DB2-BD59-A6C34878D82A}">
                    <a16:rowId xmlns:a16="http://schemas.microsoft.com/office/drawing/2014/main" val="2842779390"/>
                  </a:ext>
                </a:extLst>
              </a:tr>
              <a:tr h="60287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dirty="0"/>
                        <a:t>What supports are needed?</a:t>
                      </a:r>
                    </a:p>
                  </a:txBody>
                  <a:tcPr marL="87630" marR="87630"/>
                </a:tc>
                <a:tc>
                  <a:txBody>
                    <a:bodyPr/>
                    <a:lstStyle/>
                    <a:p>
                      <a:endParaRPr lang="en-US"/>
                    </a:p>
                  </a:txBody>
                  <a:tcPr marL="87630" marR="87630"/>
                </a:tc>
                <a:tc>
                  <a:txBody>
                    <a:bodyPr/>
                    <a:lstStyle/>
                    <a:p>
                      <a:endParaRPr lang="en-US"/>
                    </a:p>
                  </a:txBody>
                  <a:tcPr marL="87630" marR="87630"/>
                </a:tc>
                <a:extLst>
                  <a:ext uri="{0D108BD9-81ED-4DB2-BD59-A6C34878D82A}">
                    <a16:rowId xmlns:a16="http://schemas.microsoft.com/office/drawing/2014/main" val="592513848"/>
                  </a:ext>
                </a:extLst>
              </a:tr>
              <a:tr h="861254">
                <a:tc>
                  <a:txBody>
                    <a:bodyPr/>
                    <a:lstStyle/>
                    <a:p>
                      <a:r>
                        <a:rPr lang="en-US" sz="1600" dirty="0"/>
                        <a:t>What steps will be taken, by whom to meet the target? </a:t>
                      </a:r>
                    </a:p>
                  </a:txBody>
                  <a:tcPr marL="87630" marR="87630"/>
                </a:tc>
                <a:tc>
                  <a:txBody>
                    <a:bodyPr/>
                    <a:lstStyle/>
                    <a:p>
                      <a:endParaRPr lang="en-US"/>
                    </a:p>
                  </a:txBody>
                  <a:tcPr marL="87630" marR="87630"/>
                </a:tc>
                <a:tc>
                  <a:txBody>
                    <a:bodyPr/>
                    <a:lstStyle/>
                    <a:p>
                      <a:endParaRPr lang="en-US" dirty="0"/>
                    </a:p>
                  </a:txBody>
                  <a:tcPr marL="87630" marR="87630"/>
                </a:tc>
                <a:extLst>
                  <a:ext uri="{0D108BD9-81ED-4DB2-BD59-A6C34878D82A}">
                    <a16:rowId xmlns:a16="http://schemas.microsoft.com/office/drawing/2014/main" val="441367467"/>
                  </a:ext>
                </a:extLst>
              </a:tr>
            </a:tbl>
          </a:graphicData>
        </a:graphic>
      </p:graphicFrame>
      <p:sp>
        <p:nvSpPr>
          <p:cNvPr id="7" name="Rectangle 6">
            <a:extLst>
              <a:ext uri="{FF2B5EF4-FFF2-40B4-BE49-F238E27FC236}">
                <a16:creationId xmlns:a16="http://schemas.microsoft.com/office/drawing/2014/main" id="{D70C5DA0-997A-C243-AC6D-FF7F8F568D12}"/>
              </a:ext>
            </a:extLst>
          </p:cNvPr>
          <p:cNvSpPr/>
          <p:nvPr/>
        </p:nvSpPr>
        <p:spPr>
          <a:xfrm>
            <a:off x="8756026" y="5642262"/>
            <a:ext cx="3435974" cy="279036"/>
          </a:xfrm>
          <a:prstGeom prst="rect">
            <a:avLst/>
          </a:prstGeom>
        </p:spPr>
        <p:txBody>
          <a:bodyPr wrap="square">
            <a:spAutoFit/>
          </a:bodyPr>
          <a:lstStyle/>
          <a:p>
            <a:r>
              <a:rPr lang="en-US" sz="600" dirty="0"/>
              <a:t>Thompson et al (2017). Person-Centered Planning with Supports Intensity Scale- Adult Version A Guide for Planning Teams.  Washington, DC:  American Association of Intellectual &amp; Developmental Disabilities</a:t>
            </a:r>
          </a:p>
        </p:txBody>
      </p:sp>
    </p:spTree>
    <p:extLst>
      <p:ext uri="{BB962C8B-B14F-4D97-AF65-F5344CB8AC3E}">
        <p14:creationId xmlns:p14="http://schemas.microsoft.com/office/powerpoint/2010/main" val="4460367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12B1F-E803-C745-9C58-0165F4CDEF70}"/>
              </a:ext>
            </a:extLst>
          </p:cNvPr>
          <p:cNvSpPr>
            <a:spLocks noGrp="1"/>
          </p:cNvSpPr>
          <p:nvPr>
            <p:ph type="title"/>
          </p:nvPr>
        </p:nvSpPr>
        <p:spPr>
          <a:xfrm>
            <a:off x="838200" y="681037"/>
            <a:ext cx="10515600" cy="1325563"/>
          </a:xfrm>
        </p:spPr>
        <p:txBody>
          <a:bodyPr>
            <a:normAutofit/>
          </a:bodyPr>
          <a:lstStyle/>
          <a:p>
            <a:pPr algn="ctr"/>
            <a:r>
              <a:rPr lang="en-US" sz="5400" b="1" dirty="0">
                <a:solidFill>
                  <a:srgbClr val="517D6D"/>
                </a:solidFill>
                <a:latin typeface="Aparajita" panose="02020603050405020304" pitchFamily="18" charset="0"/>
                <a:cs typeface="Aparajita" panose="02020603050405020304" pitchFamily="18" charset="0"/>
              </a:rPr>
              <a:t>Life Long Learning</a:t>
            </a:r>
          </a:p>
        </p:txBody>
      </p:sp>
      <p:sp>
        <p:nvSpPr>
          <p:cNvPr id="3" name="Content Placeholder 2">
            <a:extLst>
              <a:ext uri="{FF2B5EF4-FFF2-40B4-BE49-F238E27FC236}">
                <a16:creationId xmlns:a16="http://schemas.microsoft.com/office/drawing/2014/main" id="{C8C2C404-B324-5549-A71A-48D8A4166739}"/>
              </a:ext>
            </a:extLst>
          </p:cNvPr>
          <p:cNvSpPr>
            <a:spLocks noGrp="1"/>
          </p:cNvSpPr>
          <p:nvPr>
            <p:ph idx="1"/>
          </p:nvPr>
        </p:nvSpPr>
        <p:spPr>
          <a:xfrm>
            <a:off x="1418064" y="1658356"/>
            <a:ext cx="10515600" cy="4351338"/>
          </a:xfrm>
        </p:spPr>
        <p:txBody>
          <a:bodyPr>
            <a:normAutofit/>
          </a:bodyPr>
          <a:lstStyle/>
          <a:p>
            <a:pPr marL="0" indent="0">
              <a:buNone/>
            </a:pPr>
            <a:r>
              <a:rPr lang="en-US" sz="3200" dirty="0">
                <a:latin typeface="Apple Braille" pitchFamily="2" charset="0"/>
              </a:rPr>
              <a:t>Humans are lifelong learners.  We are all in a constant state of learning from exposure to new environments and interactions.  </a:t>
            </a:r>
          </a:p>
          <a:p>
            <a:pPr lvl="1">
              <a:buFont typeface="Wingdings" pitchFamily="2" charset="2"/>
              <a:buChar char="Ø"/>
            </a:pPr>
            <a:r>
              <a:rPr lang="en-US" sz="2800" dirty="0"/>
              <a:t>List the current lifelong learning activities and then the preferred ones.</a:t>
            </a:r>
          </a:p>
          <a:p>
            <a:pPr lvl="1">
              <a:buFont typeface="Wingdings" pitchFamily="2" charset="2"/>
              <a:buChar char="Ø"/>
            </a:pPr>
            <a:r>
              <a:rPr lang="en-US" sz="2800" dirty="0"/>
              <a:t>List the discrepancies between the two and highlight the desired.</a:t>
            </a:r>
          </a:p>
          <a:p>
            <a:pPr lvl="1">
              <a:buFont typeface="Wingdings" pitchFamily="2" charset="2"/>
              <a:buChar char="Ø"/>
            </a:pPr>
            <a:r>
              <a:rPr lang="en-US" sz="2800" dirty="0"/>
              <a:t>Prioritize the necessary changes.</a:t>
            </a:r>
          </a:p>
          <a:p>
            <a:pPr marL="457200" lvl="1" indent="0">
              <a:buNone/>
            </a:pPr>
            <a:endParaRPr lang="en-US" sz="2800" dirty="0"/>
          </a:p>
          <a:p>
            <a:pPr marL="0" indent="0">
              <a:buNone/>
            </a:pPr>
            <a:endParaRPr lang="en-US" dirty="0"/>
          </a:p>
          <a:p>
            <a:pPr marL="0" indent="0">
              <a:buNone/>
            </a:pPr>
            <a:endParaRPr lang="en-US" dirty="0"/>
          </a:p>
        </p:txBody>
      </p:sp>
      <p:sp>
        <p:nvSpPr>
          <p:cNvPr id="5" name="Rectangle 4">
            <a:extLst>
              <a:ext uri="{FF2B5EF4-FFF2-40B4-BE49-F238E27FC236}">
                <a16:creationId xmlns:a16="http://schemas.microsoft.com/office/drawing/2014/main" id="{91F103F5-3469-0C48-8983-19DAA960CF88}"/>
              </a:ext>
            </a:extLst>
          </p:cNvPr>
          <p:cNvSpPr/>
          <p:nvPr/>
        </p:nvSpPr>
        <p:spPr>
          <a:xfrm>
            <a:off x="8766749" y="5628607"/>
            <a:ext cx="3425251" cy="276999"/>
          </a:xfrm>
          <a:prstGeom prst="rect">
            <a:avLst/>
          </a:prstGeom>
        </p:spPr>
        <p:txBody>
          <a:bodyPr wrap="square">
            <a:spAutoFit/>
          </a:bodyPr>
          <a:lstStyle/>
          <a:p>
            <a:r>
              <a:rPr lang="en-US" sz="600" dirty="0"/>
              <a:t>Thompson et al (2017). Person-Centered Planning with Supports Intensity Scale- Adult Version A Guide for Planning Teams.  Washington, DC:  American Association of Intellectual &amp; Developmental Disabilities</a:t>
            </a:r>
          </a:p>
        </p:txBody>
      </p:sp>
    </p:spTree>
    <p:extLst>
      <p:ext uri="{BB962C8B-B14F-4D97-AF65-F5344CB8AC3E}">
        <p14:creationId xmlns:p14="http://schemas.microsoft.com/office/powerpoint/2010/main" val="27157767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3013E-38C7-9645-BDDD-0AB45571078D}"/>
              </a:ext>
            </a:extLst>
          </p:cNvPr>
          <p:cNvSpPr>
            <a:spLocks noGrp="1"/>
          </p:cNvSpPr>
          <p:nvPr>
            <p:ph type="title"/>
          </p:nvPr>
        </p:nvSpPr>
        <p:spPr>
          <a:xfrm>
            <a:off x="1981200" y="601845"/>
            <a:ext cx="8229600" cy="591316"/>
          </a:xfrm>
        </p:spPr>
        <p:txBody>
          <a:bodyPr>
            <a:noAutofit/>
          </a:bodyPr>
          <a:lstStyle/>
          <a:p>
            <a:pPr algn="ctr"/>
            <a:r>
              <a:rPr lang="en-US" sz="4200" b="1" dirty="0">
                <a:solidFill>
                  <a:srgbClr val="517D6D"/>
                </a:solidFill>
                <a:latin typeface="Aparajita" panose="02020603050405020304" pitchFamily="18" charset="0"/>
                <a:cs typeface="Aparajita" panose="02020603050405020304" pitchFamily="18" charset="0"/>
              </a:rPr>
              <a:t>Lifelong Learning SIS-A Subscale</a:t>
            </a:r>
          </a:p>
        </p:txBody>
      </p:sp>
      <p:graphicFrame>
        <p:nvGraphicFramePr>
          <p:cNvPr id="5" name="Content Placeholder 4">
            <a:extLst>
              <a:ext uri="{FF2B5EF4-FFF2-40B4-BE49-F238E27FC236}">
                <a16:creationId xmlns:a16="http://schemas.microsoft.com/office/drawing/2014/main" id="{C86020AE-48F0-BB43-8C37-A0EA36B1BEE2}"/>
              </a:ext>
            </a:extLst>
          </p:cNvPr>
          <p:cNvGraphicFramePr>
            <a:graphicFrameLocks noGrp="1"/>
          </p:cNvGraphicFramePr>
          <p:nvPr>
            <p:ph idx="1"/>
            <p:extLst>
              <p:ext uri="{D42A27DB-BD31-4B8C-83A1-F6EECF244321}">
                <p14:modId xmlns:p14="http://schemas.microsoft.com/office/powerpoint/2010/main" val="861049922"/>
              </p:ext>
            </p:extLst>
          </p:nvPr>
        </p:nvGraphicFramePr>
        <p:xfrm>
          <a:off x="1981200" y="1108323"/>
          <a:ext cx="8701668" cy="4513281"/>
        </p:xfrm>
        <a:graphic>
          <a:graphicData uri="http://schemas.openxmlformats.org/drawingml/2006/table">
            <a:tbl>
              <a:tblPr firstRow="1" bandRow="1">
                <a:tableStyleId>{5C22544A-7EE6-4342-B048-85BDC9FD1C3A}</a:tableStyleId>
              </a:tblPr>
              <a:tblGrid>
                <a:gridCol w="2538787">
                  <a:extLst>
                    <a:ext uri="{9D8B030D-6E8A-4147-A177-3AD203B41FA5}">
                      <a16:colId xmlns:a16="http://schemas.microsoft.com/office/drawing/2014/main" val="2568155605"/>
                    </a:ext>
                  </a:extLst>
                </a:gridCol>
                <a:gridCol w="704329">
                  <a:extLst>
                    <a:ext uri="{9D8B030D-6E8A-4147-A177-3AD203B41FA5}">
                      <a16:colId xmlns:a16="http://schemas.microsoft.com/office/drawing/2014/main" val="3965756578"/>
                    </a:ext>
                  </a:extLst>
                </a:gridCol>
                <a:gridCol w="1274195">
                  <a:extLst>
                    <a:ext uri="{9D8B030D-6E8A-4147-A177-3AD203B41FA5}">
                      <a16:colId xmlns:a16="http://schemas.microsoft.com/office/drawing/2014/main" val="1708525803"/>
                    </a:ext>
                  </a:extLst>
                </a:gridCol>
                <a:gridCol w="1011674">
                  <a:extLst>
                    <a:ext uri="{9D8B030D-6E8A-4147-A177-3AD203B41FA5}">
                      <a16:colId xmlns:a16="http://schemas.microsoft.com/office/drawing/2014/main" val="2099735862"/>
                    </a:ext>
                  </a:extLst>
                </a:gridCol>
                <a:gridCol w="3172683">
                  <a:extLst>
                    <a:ext uri="{9D8B030D-6E8A-4147-A177-3AD203B41FA5}">
                      <a16:colId xmlns:a16="http://schemas.microsoft.com/office/drawing/2014/main" val="3486333093"/>
                    </a:ext>
                  </a:extLst>
                </a:gridCol>
              </a:tblGrid>
              <a:tr h="790473">
                <a:tc>
                  <a:txBody>
                    <a:bodyPr/>
                    <a:lstStyle/>
                    <a:p>
                      <a:r>
                        <a:rPr lang="en-US" sz="1400" dirty="0"/>
                        <a:t>Lifelong Learning Activities</a:t>
                      </a:r>
                    </a:p>
                  </a:txBody>
                  <a:tcPr/>
                </a:tc>
                <a:tc>
                  <a:txBody>
                    <a:bodyPr/>
                    <a:lstStyle/>
                    <a:p>
                      <a:r>
                        <a:rPr lang="en-US" sz="1400" dirty="0"/>
                        <a:t>Type</a:t>
                      </a:r>
                    </a:p>
                  </a:txBody>
                  <a:tcPr/>
                </a:tc>
                <a:tc>
                  <a:txBody>
                    <a:bodyPr/>
                    <a:lstStyle/>
                    <a:p>
                      <a:r>
                        <a:rPr lang="en-US" sz="1400" dirty="0"/>
                        <a:t>Frequency</a:t>
                      </a:r>
                    </a:p>
                  </a:txBody>
                  <a:tcPr/>
                </a:tc>
                <a:tc>
                  <a:txBody>
                    <a:bodyPr/>
                    <a:lstStyle/>
                    <a:p>
                      <a:r>
                        <a:rPr lang="en-US" sz="1400" dirty="0"/>
                        <a:t>Daily Support Time</a:t>
                      </a:r>
                    </a:p>
                  </a:txBody>
                  <a:tcPr/>
                </a:tc>
                <a:tc>
                  <a:txBody>
                    <a:bodyPr/>
                    <a:lstStyle/>
                    <a:p>
                      <a:r>
                        <a:rPr lang="en-US" sz="1400" dirty="0"/>
                        <a:t>Addressing the Support Need </a:t>
                      </a:r>
                    </a:p>
                    <a:p>
                      <a:r>
                        <a:rPr lang="en-US" sz="1400" dirty="0"/>
                        <a:t>(who, what &amp; when)</a:t>
                      </a:r>
                    </a:p>
                    <a:p>
                      <a:endParaRPr lang="en-US" sz="1400" dirty="0"/>
                    </a:p>
                  </a:txBody>
                  <a:tcPr/>
                </a:tc>
                <a:extLst>
                  <a:ext uri="{0D108BD9-81ED-4DB2-BD59-A6C34878D82A}">
                    <a16:rowId xmlns:a16="http://schemas.microsoft.com/office/drawing/2014/main" val="3242074072"/>
                  </a:ext>
                </a:extLst>
              </a:tr>
              <a:tr h="447935">
                <a:tc>
                  <a:txBody>
                    <a:bodyPr/>
                    <a:lstStyle/>
                    <a:p>
                      <a:r>
                        <a:rPr lang="en-US" sz="1200" dirty="0"/>
                        <a:t>Learning &amp; using problem-solving strategies</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195427194"/>
                  </a:ext>
                </a:extLst>
              </a:tr>
              <a:tr h="632378">
                <a:tc>
                  <a:txBody>
                    <a:bodyPr/>
                    <a:lstStyle/>
                    <a:p>
                      <a:r>
                        <a:rPr lang="en-US" sz="1200" dirty="0"/>
                        <a:t>Learning functional academics (reading signs, counting change etc.)</a:t>
                      </a:r>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val="1980920012"/>
                  </a:ext>
                </a:extLst>
              </a:tr>
              <a:tr h="447935">
                <a:tc>
                  <a:txBody>
                    <a:bodyPr/>
                    <a:lstStyle/>
                    <a:p>
                      <a:r>
                        <a:rPr lang="en-US" sz="1200" dirty="0"/>
                        <a:t>Learning self-determination skills</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319184667"/>
                  </a:ext>
                </a:extLst>
              </a:tr>
              <a:tr h="447935">
                <a:tc>
                  <a:txBody>
                    <a:bodyPr/>
                    <a:lstStyle/>
                    <a:p>
                      <a:r>
                        <a:rPr lang="en-US" sz="1200" dirty="0"/>
                        <a:t>Learning self-management skills</a:t>
                      </a:r>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val="111479192"/>
                  </a:ext>
                </a:extLst>
              </a:tr>
              <a:tr h="447935">
                <a:tc>
                  <a:txBody>
                    <a:bodyPr/>
                    <a:lstStyle/>
                    <a:p>
                      <a:r>
                        <a:rPr lang="en-US" sz="1200" dirty="0"/>
                        <a:t>Participating in training/educational decisions</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785272289"/>
                  </a:ext>
                </a:extLst>
              </a:tr>
              <a:tr h="447935">
                <a:tc>
                  <a:txBody>
                    <a:bodyPr/>
                    <a:lstStyle/>
                    <a:p>
                      <a:r>
                        <a:rPr lang="en-US" sz="1200" dirty="0"/>
                        <a:t>Accessing training/educational settings</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578860125"/>
                  </a:ext>
                </a:extLst>
              </a:tr>
              <a:tr h="447935">
                <a:tc>
                  <a:txBody>
                    <a:bodyPr/>
                    <a:lstStyle/>
                    <a:p>
                      <a:r>
                        <a:rPr lang="en-US" sz="1200" dirty="0"/>
                        <a:t>Interacting with others in learning activities</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655536040"/>
                  </a:ext>
                </a:extLst>
              </a:tr>
              <a:tr h="356827">
                <a:tc>
                  <a:txBody>
                    <a:bodyPr/>
                    <a:lstStyle/>
                    <a:p>
                      <a:r>
                        <a:rPr lang="en-US" sz="1200" dirty="0"/>
                        <a:t>Using technology for learning</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850490575"/>
                  </a:ext>
                </a:extLst>
              </a:tr>
            </a:tbl>
          </a:graphicData>
        </a:graphic>
      </p:graphicFrame>
      <p:sp>
        <p:nvSpPr>
          <p:cNvPr id="6" name="Rectangle 5">
            <a:extLst>
              <a:ext uri="{FF2B5EF4-FFF2-40B4-BE49-F238E27FC236}">
                <a16:creationId xmlns:a16="http://schemas.microsoft.com/office/drawing/2014/main" id="{A74F38C3-D1B4-814D-AEF6-EDFF73BDEE79}"/>
              </a:ext>
            </a:extLst>
          </p:cNvPr>
          <p:cNvSpPr/>
          <p:nvPr/>
        </p:nvSpPr>
        <p:spPr>
          <a:xfrm>
            <a:off x="8764366" y="5667913"/>
            <a:ext cx="3427634" cy="276999"/>
          </a:xfrm>
          <a:prstGeom prst="rect">
            <a:avLst/>
          </a:prstGeom>
        </p:spPr>
        <p:txBody>
          <a:bodyPr wrap="square">
            <a:spAutoFit/>
          </a:bodyPr>
          <a:lstStyle/>
          <a:p>
            <a:r>
              <a:rPr lang="en-US" sz="600" dirty="0"/>
              <a:t>Thompson et al (2017). Person-Centered Planning with Supports Intensity Scale- Adult Version A Guide for Planning Teams.  Washington, DC:  American Association of Intellectual &amp; Developmental Disabilities </a:t>
            </a:r>
          </a:p>
        </p:txBody>
      </p:sp>
    </p:spTree>
    <p:extLst>
      <p:ext uri="{BB962C8B-B14F-4D97-AF65-F5344CB8AC3E}">
        <p14:creationId xmlns:p14="http://schemas.microsoft.com/office/powerpoint/2010/main" val="24968539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7EF69-C40C-374D-B778-8DDA2C330549}"/>
              </a:ext>
            </a:extLst>
          </p:cNvPr>
          <p:cNvSpPr>
            <a:spLocks noGrp="1"/>
          </p:cNvSpPr>
          <p:nvPr>
            <p:ph type="title"/>
          </p:nvPr>
        </p:nvSpPr>
        <p:spPr>
          <a:xfrm>
            <a:off x="838200" y="626382"/>
            <a:ext cx="10515600" cy="1325563"/>
          </a:xfrm>
        </p:spPr>
        <p:txBody>
          <a:bodyPr>
            <a:noAutofit/>
          </a:bodyPr>
          <a:lstStyle/>
          <a:p>
            <a:pPr algn="ctr"/>
            <a:r>
              <a:rPr lang="en-US" sz="4200" b="1" dirty="0">
                <a:solidFill>
                  <a:srgbClr val="517D6D"/>
                </a:solidFill>
                <a:latin typeface="Aparajita" panose="02020603050405020304" pitchFamily="18" charset="0"/>
                <a:cs typeface="Aparajita" panose="02020603050405020304" pitchFamily="18" charset="0"/>
              </a:rPr>
              <a:t>Lifelong Learning Short- &amp; Long-Term Support Needs</a:t>
            </a:r>
          </a:p>
        </p:txBody>
      </p:sp>
      <p:graphicFrame>
        <p:nvGraphicFramePr>
          <p:cNvPr id="5" name="Content Placeholder 4">
            <a:extLst>
              <a:ext uri="{FF2B5EF4-FFF2-40B4-BE49-F238E27FC236}">
                <a16:creationId xmlns:a16="http://schemas.microsoft.com/office/drawing/2014/main" id="{956FF410-A4E0-D04C-92D0-EFC3B7F33216}"/>
              </a:ext>
            </a:extLst>
          </p:cNvPr>
          <p:cNvGraphicFramePr>
            <a:graphicFrameLocks noGrp="1"/>
          </p:cNvGraphicFramePr>
          <p:nvPr>
            <p:ph idx="1"/>
            <p:extLst>
              <p:ext uri="{D42A27DB-BD31-4B8C-83A1-F6EECF244321}">
                <p14:modId xmlns:p14="http://schemas.microsoft.com/office/powerpoint/2010/main" val="284291962"/>
              </p:ext>
            </p:extLst>
          </p:nvPr>
        </p:nvGraphicFramePr>
        <p:xfrm>
          <a:off x="2152649" y="1825625"/>
          <a:ext cx="8095320" cy="3535680"/>
        </p:xfrm>
        <a:graphic>
          <a:graphicData uri="http://schemas.openxmlformats.org/drawingml/2006/table">
            <a:tbl>
              <a:tblPr firstRow="1" bandRow="1">
                <a:tableStyleId>{5C22544A-7EE6-4342-B048-85BDC9FD1C3A}</a:tableStyleId>
              </a:tblPr>
              <a:tblGrid>
                <a:gridCol w="2698440">
                  <a:extLst>
                    <a:ext uri="{9D8B030D-6E8A-4147-A177-3AD203B41FA5}">
                      <a16:colId xmlns:a16="http://schemas.microsoft.com/office/drawing/2014/main" val="471037887"/>
                    </a:ext>
                  </a:extLst>
                </a:gridCol>
                <a:gridCol w="2698440">
                  <a:extLst>
                    <a:ext uri="{9D8B030D-6E8A-4147-A177-3AD203B41FA5}">
                      <a16:colId xmlns:a16="http://schemas.microsoft.com/office/drawing/2014/main" val="1931137085"/>
                    </a:ext>
                  </a:extLst>
                </a:gridCol>
                <a:gridCol w="2698440">
                  <a:extLst>
                    <a:ext uri="{9D8B030D-6E8A-4147-A177-3AD203B41FA5}">
                      <a16:colId xmlns:a16="http://schemas.microsoft.com/office/drawing/2014/main" val="2369315841"/>
                    </a:ext>
                  </a:extLst>
                </a:gridCol>
              </a:tblGrid>
              <a:tr h="370840">
                <a:tc>
                  <a:txBody>
                    <a:bodyPr/>
                    <a:lstStyle/>
                    <a:p>
                      <a:endParaRPr lang="en-US" dirty="0"/>
                    </a:p>
                  </a:txBody>
                  <a:tcPr marL="87630" marR="87630"/>
                </a:tc>
                <a:tc>
                  <a:txBody>
                    <a:bodyPr/>
                    <a:lstStyle/>
                    <a:p>
                      <a:r>
                        <a:rPr lang="en-US" sz="1600" dirty="0"/>
                        <a:t>Short-Term:  </a:t>
                      </a:r>
                    </a:p>
                    <a:p>
                      <a:r>
                        <a:rPr lang="en-US" sz="1600" dirty="0"/>
                        <a:t>6 Months from Today</a:t>
                      </a:r>
                    </a:p>
                  </a:txBody>
                  <a:tcPr marL="87630" marR="87630"/>
                </a:tc>
                <a:tc>
                  <a:txBody>
                    <a:bodyPr/>
                    <a:lstStyle/>
                    <a:p>
                      <a:r>
                        <a:rPr lang="en-US" sz="1600" dirty="0"/>
                        <a:t>Long-Term: </a:t>
                      </a:r>
                    </a:p>
                    <a:p>
                      <a:r>
                        <a:rPr lang="en-US" sz="1600" dirty="0"/>
                        <a:t>(Identify a Target Date)</a:t>
                      </a:r>
                    </a:p>
                    <a:p>
                      <a:endParaRPr lang="en-US" sz="1600" dirty="0"/>
                    </a:p>
                  </a:txBody>
                  <a:tcPr marL="87630" marR="87630"/>
                </a:tc>
                <a:extLst>
                  <a:ext uri="{0D108BD9-81ED-4DB2-BD59-A6C34878D82A}">
                    <a16:rowId xmlns:a16="http://schemas.microsoft.com/office/drawing/2014/main" val="3505810875"/>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a:t>What specific lifelong learning goals are most important to the individual?</a:t>
                      </a:r>
                    </a:p>
                  </a:txBody>
                  <a:tcPr marL="87630" marR="87630"/>
                </a:tc>
                <a:tc>
                  <a:txBody>
                    <a:bodyPr/>
                    <a:lstStyle/>
                    <a:p>
                      <a:endParaRPr lang="en-US"/>
                    </a:p>
                  </a:txBody>
                  <a:tcPr marL="87630" marR="87630"/>
                </a:tc>
                <a:tc>
                  <a:txBody>
                    <a:bodyPr/>
                    <a:lstStyle/>
                    <a:p>
                      <a:endParaRPr lang="en-US"/>
                    </a:p>
                  </a:txBody>
                  <a:tcPr marL="87630" marR="87630"/>
                </a:tc>
                <a:extLst>
                  <a:ext uri="{0D108BD9-81ED-4DB2-BD59-A6C34878D82A}">
                    <a16:rowId xmlns:a16="http://schemas.microsoft.com/office/drawing/2014/main" val="2597762171"/>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a:t>Where and with whom will the person be pursuing his/her lifelong learning goals?</a:t>
                      </a:r>
                    </a:p>
                  </a:txBody>
                  <a:tcPr marL="87630" marR="87630"/>
                </a:tc>
                <a:tc>
                  <a:txBody>
                    <a:bodyPr/>
                    <a:lstStyle/>
                    <a:p>
                      <a:endParaRPr lang="en-US"/>
                    </a:p>
                  </a:txBody>
                  <a:tcPr marL="87630" marR="87630"/>
                </a:tc>
                <a:tc>
                  <a:txBody>
                    <a:bodyPr/>
                    <a:lstStyle/>
                    <a:p>
                      <a:endParaRPr lang="en-US"/>
                    </a:p>
                  </a:txBody>
                  <a:tcPr marL="87630" marR="87630"/>
                </a:tc>
                <a:extLst>
                  <a:ext uri="{0D108BD9-81ED-4DB2-BD59-A6C34878D82A}">
                    <a16:rowId xmlns:a16="http://schemas.microsoft.com/office/drawing/2014/main" val="2842779390"/>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a:t>What supports are needed?</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400" dirty="0"/>
                    </a:p>
                  </a:txBody>
                  <a:tcPr marL="87630" marR="87630"/>
                </a:tc>
                <a:tc>
                  <a:txBody>
                    <a:bodyPr/>
                    <a:lstStyle/>
                    <a:p>
                      <a:endParaRPr lang="en-US"/>
                    </a:p>
                  </a:txBody>
                  <a:tcPr marL="87630" marR="87630"/>
                </a:tc>
                <a:tc>
                  <a:txBody>
                    <a:bodyPr/>
                    <a:lstStyle/>
                    <a:p>
                      <a:endParaRPr lang="en-US"/>
                    </a:p>
                  </a:txBody>
                  <a:tcPr marL="87630" marR="87630"/>
                </a:tc>
                <a:extLst>
                  <a:ext uri="{0D108BD9-81ED-4DB2-BD59-A6C34878D82A}">
                    <a16:rowId xmlns:a16="http://schemas.microsoft.com/office/drawing/2014/main" val="592513848"/>
                  </a:ext>
                </a:extLst>
              </a:tr>
              <a:tr h="370840">
                <a:tc>
                  <a:txBody>
                    <a:bodyPr/>
                    <a:lstStyle/>
                    <a:p>
                      <a:r>
                        <a:rPr lang="en-US" sz="1400" dirty="0"/>
                        <a:t>What steps will be taken, by whom to meet the target? </a:t>
                      </a:r>
                    </a:p>
                    <a:p>
                      <a:endParaRPr lang="en-US" sz="1400" dirty="0"/>
                    </a:p>
                  </a:txBody>
                  <a:tcPr marL="87630" marR="87630"/>
                </a:tc>
                <a:tc>
                  <a:txBody>
                    <a:bodyPr/>
                    <a:lstStyle/>
                    <a:p>
                      <a:endParaRPr lang="en-US"/>
                    </a:p>
                  </a:txBody>
                  <a:tcPr marL="87630" marR="87630"/>
                </a:tc>
                <a:tc>
                  <a:txBody>
                    <a:bodyPr/>
                    <a:lstStyle/>
                    <a:p>
                      <a:endParaRPr lang="en-US" dirty="0"/>
                    </a:p>
                  </a:txBody>
                  <a:tcPr marL="87630" marR="87630"/>
                </a:tc>
                <a:extLst>
                  <a:ext uri="{0D108BD9-81ED-4DB2-BD59-A6C34878D82A}">
                    <a16:rowId xmlns:a16="http://schemas.microsoft.com/office/drawing/2014/main" val="441367467"/>
                  </a:ext>
                </a:extLst>
              </a:tr>
            </a:tbl>
          </a:graphicData>
        </a:graphic>
      </p:graphicFrame>
      <p:sp>
        <p:nvSpPr>
          <p:cNvPr id="7" name="Rectangle 6">
            <a:extLst>
              <a:ext uri="{FF2B5EF4-FFF2-40B4-BE49-F238E27FC236}">
                <a16:creationId xmlns:a16="http://schemas.microsoft.com/office/drawing/2014/main" id="{D70C5DA0-997A-C243-AC6D-FF7F8F568D12}"/>
              </a:ext>
            </a:extLst>
          </p:cNvPr>
          <p:cNvSpPr/>
          <p:nvPr/>
        </p:nvSpPr>
        <p:spPr>
          <a:xfrm>
            <a:off x="8771018" y="5694899"/>
            <a:ext cx="3420982" cy="279043"/>
          </a:xfrm>
          <a:prstGeom prst="rect">
            <a:avLst/>
          </a:prstGeom>
        </p:spPr>
        <p:txBody>
          <a:bodyPr wrap="square">
            <a:spAutoFit/>
          </a:bodyPr>
          <a:lstStyle/>
          <a:p>
            <a:r>
              <a:rPr lang="en-US" sz="600" dirty="0"/>
              <a:t>Thompson et al (2017). Person-Centered Planning with Supports Intensity Scale- Adult Version A Guide for Planning Teams.  Washington, DC:  American Association of Intellectual &amp; Developmental Disabilities</a:t>
            </a:r>
          </a:p>
        </p:txBody>
      </p:sp>
    </p:spTree>
    <p:extLst>
      <p:ext uri="{BB962C8B-B14F-4D97-AF65-F5344CB8AC3E}">
        <p14:creationId xmlns:p14="http://schemas.microsoft.com/office/powerpoint/2010/main" val="29667103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08EA2-4EBC-5647-9859-5ED7F2F20E44}"/>
              </a:ext>
            </a:extLst>
          </p:cNvPr>
          <p:cNvSpPr>
            <a:spLocks noGrp="1"/>
          </p:cNvSpPr>
          <p:nvPr>
            <p:ph type="title"/>
          </p:nvPr>
        </p:nvSpPr>
        <p:spPr>
          <a:xfrm>
            <a:off x="1902476" y="595593"/>
            <a:ext cx="8229600" cy="833537"/>
          </a:xfrm>
        </p:spPr>
        <p:txBody>
          <a:bodyPr/>
          <a:lstStyle/>
          <a:p>
            <a:pPr algn="ctr"/>
            <a:r>
              <a:rPr lang="en-US" b="1" dirty="0">
                <a:solidFill>
                  <a:srgbClr val="517D6D"/>
                </a:solidFill>
                <a:latin typeface="Aparajita" panose="02020603050405020304" pitchFamily="18" charset="0"/>
                <a:cs typeface="Aparajita" panose="02020603050405020304" pitchFamily="18" charset="0"/>
              </a:rPr>
              <a:t>Employment</a:t>
            </a:r>
          </a:p>
        </p:txBody>
      </p:sp>
      <p:sp>
        <p:nvSpPr>
          <p:cNvPr id="3" name="Content Placeholder 2">
            <a:extLst>
              <a:ext uri="{FF2B5EF4-FFF2-40B4-BE49-F238E27FC236}">
                <a16:creationId xmlns:a16="http://schemas.microsoft.com/office/drawing/2014/main" id="{71590CA2-E858-BA4E-B2D1-9F4A5262065D}"/>
              </a:ext>
            </a:extLst>
          </p:cNvPr>
          <p:cNvSpPr>
            <a:spLocks noGrp="1"/>
          </p:cNvSpPr>
          <p:nvPr>
            <p:ph idx="1"/>
          </p:nvPr>
        </p:nvSpPr>
        <p:spPr>
          <a:xfrm>
            <a:off x="1981200" y="1429130"/>
            <a:ext cx="8229600" cy="4697034"/>
          </a:xfrm>
        </p:spPr>
        <p:txBody>
          <a:bodyPr>
            <a:normAutofit/>
          </a:bodyPr>
          <a:lstStyle/>
          <a:p>
            <a:pPr marL="0" indent="0">
              <a:buNone/>
            </a:pPr>
            <a:r>
              <a:rPr lang="en-US" dirty="0">
                <a:latin typeface="Apple Braille" pitchFamily="2" charset="0"/>
              </a:rPr>
              <a:t>Jobs provide people with a purpose in life.  Jobs offer motivation to participate and contribute in a meaningful way.  A paycheck provides opportunities otherwise not available.  </a:t>
            </a:r>
          </a:p>
          <a:p>
            <a:pPr lvl="1">
              <a:buFont typeface="Wingdings" pitchFamily="2" charset="2"/>
              <a:buChar char="Ø"/>
            </a:pPr>
            <a:r>
              <a:rPr lang="en-US" sz="2800" dirty="0"/>
              <a:t>List the current work status and then the preferred employment status.</a:t>
            </a:r>
          </a:p>
          <a:p>
            <a:pPr lvl="1">
              <a:buFont typeface="Wingdings" pitchFamily="2" charset="2"/>
              <a:buChar char="Ø"/>
            </a:pPr>
            <a:r>
              <a:rPr lang="en-US" sz="2800" dirty="0"/>
              <a:t>List the discrepancies between the two and highlight the desired.</a:t>
            </a:r>
          </a:p>
          <a:p>
            <a:pPr lvl="1">
              <a:buFont typeface="Wingdings" pitchFamily="2" charset="2"/>
              <a:buChar char="Ø"/>
            </a:pPr>
            <a:r>
              <a:rPr lang="en-US" sz="2800" dirty="0"/>
              <a:t>Prioritize the necessary changes.</a:t>
            </a:r>
          </a:p>
          <a:p>
            <a:pPr marL="0" indent="0">
              <a:buNone/>
            </a:pPr>
            <a:endParaRPr lang="en-US" dirty="0"/>
          </a:p>
          <a:p>
            <a:pPr>
              <a:buFont typeface="Wingdings" pitchFamily="2" charset="2"/>
              <a:buChar char="Ø"/>
            </a:pPr>
            <a:endParaRPr lang="en-US" dirty="0"/>
          </a:p>
        </p:txBody>
      </p:sp>
      <p:sp>
        <p:nvSpPr>
          <p:cNvPr id="5" name="Rectangle 4">
            <a:extLst>
              <a:ext uri="{FF2B5EF4-FFF2-40B4-BE49-F238E27FC236}">
                <a16:creationId xmlns:a16="http://schemas.microsoft.com/office/drawing/2014/main" id="{427E053D-6927-D247-AAC3-C780D2ACE71C}"/>
              </a:ext>
            </a:extLst>
          </p:cNvPr>
          <p:cNvSpPr/>
          <p:nvPr/>
        </p:nvSpPr>
        <p:spPr>
          <a:xfrm>
            <a:off x="8755531" y="5687249"/>
            <a:ext cx="3436469" cy="276999"/>
          </a:xfrm>
          <a:prstGeom prst="rect">
            <a:avLst/>
          </a:prstGeom>
        </p:spPr>
        <p:txBody>
          <a:bodyPr wrap="square">
            <a:spAutoFit/>
          </a:bodyPr>
          <a:lstStyle/>
          <a:p>
            <a:r>
              <a:rPr lang="en-US" sz="600" dirty="0"/>
              <a:t>Thompson et al (2017). Person-Centered Planning with Supports Intensity Scale- Adult Version A Guide for Planning Teams.  Washington, DC:  American Association of Intellectual &amp; Developmental Disabilities</a:t>
            </a:r>
          </a:p>
        </p:txBody>
      </p:sp>
    </p:spTree>
    <p:extLst>
      <p:ext uri="{BB962C8B-B14F-4D97-AF65-F5344CB8AC3E}">
        <p14:creationId xmlns:p14="http://schemas.microsoft.com/office/powerpoint/2010/main" val="105323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6891" y="447072"/>
            <a:ext cx="9338217" cy="1143000"/>
          </a:xfrm>
        </p:spPr>
        <p:txBody>
          <a:bodyPr>
            <a:noAutofit/>
          </a:bodyPr>
          <a:lstStyle/>
          <a:p>
            <a:r>
              <a:rPr lang="en-US" b="1" dirty="0">
                <a:solidFill>
                  <a:srgbClr val="517D6D"/>
                </a:solidFill>
                <a:latin typeface="Aparajita" panose="02020603050405020304" pitchFamily="18" charset="0"/>
                <a:ea typeface="Cambria Math" panose="02040503050406030204" pitchFamily="18" charset="0"/>
                <a:cs typeface="Aparajita" panose="02020603050405020304" pitchFamily="18" charset="0"/>
              </a:rPr>
              <a:t>Supports Intensity Scale-Adult Version (SIS-A)</a:t>
            </a:r>
          </a:p>
        </p:txBody>
      </p:sp>
      <p:sp>
        <p:nvSpPr>
          <p:cNvPr id="3" name="Content Placeholder 2"/>
          <p:cNvSpPr>
            <a:spLocks noGrp="1"/>
          </p:cNvSpPr>
          <p:nvPr>
            <p:ph idx="1"/>
          </p:nvPr>
        </p:nvSpPr>
        <p:spPr>
          <a:xfrm>
            <a:off x="1426891" y="1449658"/>
            <a:ext cx="10270273" cy="4682700"/>
          </a:xfrm>
        </p:spPr>
        <p:txBody>
          <a:bodyPr>
            <a:normAutofit/>
          </a:bodyPr>
          <a:lstStyle/>
          <a:p>
            <a:pPr marL="0" indent="0">
              <a:buNone/>
            </a:pPr>
            <a:r>
              <a:rPr lang="en-US" dirty="0">
                <a:solidFill>
                  <a:srgbClr val="517D6D"/>
                </a:solidFill>
                <a:latin typeface="Apple Braille" pitchFamily="2" charset="0"/>
                <a:cs typeface="Beirut" pitchFamily="2" charset="-78"/>
              </a:rPr>
              <a:t>Objectives of the SIS-A:</a:t>
            </a:r>
          </a:p>
          <a:p>
            <a:r>
              <a:rPr lang="en-US" sz="2000" dirty="0">
                <a:latin typeface="Apple Braille" pitchFamily="2" charset="0"/>
              </a:rPr>
              <a:t>Published by AAIDD in 2004 with the original title of Supports Intensity Scale to move the focus of planning away from ”can’t do” to identifying supports necessary to succeed. </a:t>
            </a:r>
          </a:p>
          <a:p>
            <a:r>
              <a:rPr lang="en-US" sz="2000" dirty="0">
                <a:latin typeface="Apple Braille" pitchFamily="2" charset="0"/>
              </a:rPr>
              <a:t>Reliable &amp; valid measurements of individual support needs.</a:t>
            </a:r>
          </a:p>
          <a:p>
            <a:pPr lvl="1">
              <a:buFont typeface="Wingdings" pitchFamily="2" charset="2"/>
              <a:buChar char="Ø"/>
            </a:pPr>
            <a:r>
              <a:rPr lang="en-US" sz="2000" dirty="0"/>
              <a:t>The data represents supports necessary in general settings &amp; activities which are typical to most people.</a:t>
            </a:r>
          </a:p>
          <a:p>
            <a:pPr marL="288925" lvl="1" indent="-288925">
              <a:buFont typeface="Arial" panose="020B0604020202020204" pitchFamily="34" charset="0"/>
              <a:buChar char="•"/>
            </a:pPr>
            <a:r>
              <a:rPr lang="en-US" sz="2000" dirty="0">
                <a:latin typeface="Apple Braille" pitchFamily="2" charset="0"/>
              </a:rPr>
              <a:t>A resource for planning teams to utilize in creating meaningful personalized supports to enhance quality of life regardless of disability was printed in 2017.  ”Person-Centered Planning With the Supports Intensity Scale – Adult Version. A Guide For Planning Teams” serves as the primary resource for the presentation. </a:t>
            </a:r>
          </a:p>
          <a:p>
            <a:pPr marL="0" lvl="1" indent="0">
              <a:buNone/>
            </a:pPr>
            <a:endParaRPr lang="en-US" sz="2000" dirty="0"/>
          </a:p>
        </p:txBody>
      </p:sp>
    </p:spTree>
    <p:extLst>
      <p:ext uri="{BB962C8B-B14F-4D97-AF65-F5344CB8AC3E}">
        <p14:creationId xmlns:p14="http://schemas.microsoft.com/office/powerpoint/2010/main" val="20176494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3013E-38C7-9645-BDDD-0AB45571078D}"/>
              </a:ext>
            </a:extLst>
          </p:cNvPr>
          <p:cNvSpPr>
            <a:spLocks noGrp="1"/>
          </p:cNvSpPr>
          <p:nvPr>
            <p:ph type="title"/>
          </p:nvPr>
        </p:nvSpPr>
        <p:spPr>
          <a:xfrm>
            <a:off x="1981200" y="594803"/>
            <a:ext cx="8229600" cy="591316"/>
          </a:xfrm>
        </p:spPr>
        <p:txBody>
          <a:bodyPr>
            <a:normAutofit fontScale="90000"/>
          </a:bodyPr>
          <a:lstStyle/>
          <a:p>
            <a:pPr algn="ctr"/>
            <a:r>
              <a:rPr lang="en-US" b="1" dirty="0">
                <a:solidFill>
                  <a:srgbClr val="517D6D"/>
                </a:solidFill>
                <a:latin typeface="Aparajita" panose="02020603050405020304" pitchFamily="18" charset="0"/>
                <a:cs typeface="Aparajita" panose="02020603050405020304" pitchFamily="18" charset="0"/>
              </a:rPr>
              <a:t>Employment SIS-A Subscale</a:t>
            </a:r>
          </a:p>
        </p:txBody>
      </p:sp>
      <p:graphicFrame>
        <p:nvGraphicFramePr>
          <p:cNvPr id="5" name="Content Placeholder 4">
            <a:extLst>
              <a:ext uri="{FF2B5EF4-FFF2-40B4-BE49-F238E27FC236}">
                <a16:creationId xmlns:a16="http://schemas.microsoft.com/office/drawing/2014/main" id="{C86020AE-48F0-BB43-8C37-A0EA36B1BEE2}"/>
              </a:ext>
            </a:extLst>
          </p:cNvPr>
          <p:cNvGraphicFramePr>
            <a:graphicFrameLocks noGrp="1"/>
          </p:cNvGraphicFramePr>
          <p:nvPr>
            <p:ph idx="1"/>
            <p:extLst>
              <p:ext uri="{D42A27DB-BD31-4B8C-83A1-F6EECF244321}">
                <p14:modId xmlns:p14="http://schemas.microsoft.com/office/powerpoint/2010/main" val="1136224778"/>
              </p:ext>
            </p:extLst>
          </p:nvPr>
        </p:nvGraphicFramePr>
        <p:xfrm>
          <a:off x="1981200" y="1186119"/>
          <a:ext cx="8735122" cy="4735178"/>
        </p:xfrm>
        <a:graphic>
          <a:graphicData uri="http://schemas.openxmlformats.org/drawingml/2006/table">
            <a:tbl>
              <a:tblPr firstRow="1" bandRow="1">
                <a:tableStyleId>{5C22544A-7EE6-4342-B048-85BDC9FD1C3A}</a:tableStyleId>
              </a:tblPr>
              <a:tblGrid>
                <a:gridCol w="2401057">
                  <a:extLst>
                    <a:ext uri="{9D8B030D-6E8A-4147-A177-3AD203B41FA5}">
                      <a16:colId xmlns:a16="http://schemas.microsoft.com/office/drawing/2014/main" val="2568155605"/>
                    </a:ext>
                  </a:extLst>
                </a:gridCol>
                <a:gridCol w="666119">
                  <a:extLst>
                    <a:ext uri="{9D8B030D-6E8A-4147-A177-3AD203B41FA5}">
                      <a16:colId xmlns:a16="http://schemas.microsoft.com/office/drawing/2014/main" val="3965756578"/>
                    </a:ext>
                  </a:extLst>
                </a:gridCol>
                <a:gridCol w="1205070">
                  <a:extLst>
                    <a:ext uri="{9D8B030D-6E8A-4147-A177-3AD203B41FA5}">
                      <a16:colId xmlns:a16="http://schemas.microsoft.com/office/drawing/2014/main" val="1708525803"/>
                    </a:ext>
                  </a:extLst>
                </a:gridCol>
                <a:gridCol w="956790">
                  <a:extLst>
                    <a:ext uri="{9D8B030D-6E8A-4147-A177-3AD203B41FA5}">
                      <a16:colId xmlns:a16="http://schemas.microsoft.com/office/drawing/2014/main" val="2099735862"/>
                    </a:ext>
                  </a:extLst>
                </a:gridCol>
                <a:gridCol w="3506086">
                  <a:extLst>
                    <a:ext uri="{9D8B030D-6E8A-4147-A177-3AD203B41FA5}">
                      <a16:colId xmlns:a16="http://schemas.microsoft.com/office/drawing/2014/main" val="3486333093"/>
                    </a:ext>
                  </a:extLst>
                </a:gridCol>
              </a:tblGrid>
              <a:tr h="833804">
                <a:tc>
                  <a:txBody>
                    <a:bodyPr/>
                    <a:lstStyle/>
                    <a:p>
                      <a:r>
                        <a:rPr lang="en-US" sz="1600" dirty="0"/>
                        <a:t>Employment Activities</a:t>
                      </a:r>
                    </a:p>
                  </a:txBody>
                  <a:tcPr/>
                </a:tc>
                <a:tc>
                  <a:txBody>
                    <a:bodyPr/>
                    <a:lstStyle/>
                    <a:p>
                      <a:r>
                        <a:rPr lang="en-US" sz="1600" dirty="0"/>
                        <a:t>Type</a:t>
                      </a:r>
                    </a:p>
                  </a:txBody>
                  <a:tcPr/>
                </a:tc>
                <a:tc>
                  <a:txBody>
                    <a:bodyPr/>
                    <a:lstStyle/>
                    <a:p>
                      <a:r>
                        <a:rPr lang="en-US" sz="1600" dirty="0"/>
                        <a:t>Frequency</a:t>
                      </a:r>
                    </a:p>
                  </a:txBody>
                  <a:tcPr/>
                </a:tc>
                <a:tc>
                  <a:txBody>
                    <a:bodyPr/>
                    <a:lstStyle/>
                    <a:p>
                      <a:r>
                        <a:rPr lang="en-US" sz="1600" dirty="0"/>
                        <a:t>Daily Support Time</a:t>
                      </a:r>
                    </a:p>
                  </a:txBody>
                  <a:tcPr/>
                </a:tc>
                <a:tc>
                  <a:txBody>
                    <a:bodyPr/>
                    <a:lstStyle/>
                    <a:p>
                      <a:r>
                        <a:rPr lang="en-US" sz="1600" dirty="0"/>
                        <a:t>Addressing the Support Need </a:t>
                      </a:r>
                    </a:p>
                    <a:p>
                      <a:r>
                        <a:rPr lang="en-US" sz="1600" dirty="0"/>
                        <a:t>(who, what &amp; when)</a:t>
                      </a:r>
                    </a:p>
                    <a:p>
                      <a:endParaRPr lang="en-US" sz="1600" dirty="0"/>
                    </a:p>
                  </a:txBody>
                  <a:tcPr/>
                </a:tc>
                <a:extLst>
                  <a:ext uri="{0D108BD9-81ED-4DB2-BD59-A6C34878D82A}">
                    <a16:rowId xmlns:a16="http://schemas.microsoft.com/office/drawing/2014/main" val="3242074072"/>
                  </a:ext>
                </a:extLst>
              </a:tr>
              <a:tr h="524987">
                <a:tc>
                  <a:txBody>
                    <a:bodyPr/>
                    <a:lstStyle/>
                    <a:p>
                      <a:r>
                        <a:rPr lang="en-US" sz="1400" dirty="0"/>
                        <a:t>Learning and using specific job skills </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195427194"/>
                  </a:ext>
                </a:extLst>
              </a:tr>
              <a:tr h="524987">
                <a:tc>
                  <a:txBody>
                    <a:bodyPr/>
                    <a:lstStyle/>
                    <a:p>
                      <a:r>
                        <a:rPr lang="en-US" sz="1400" dirty="0"/>
                        <a:t>Accessing/receiving job/task accommodations</a:t>
                      </a:r>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val="1980920012"/>
                  </a:ext>
                </a:extLst>
              </a:tr>
              <a:tr h="375726">
                <a:tc>
                  <a:txBody>
                    <a:bodyPr/>
                    <a:lstStyle/>
                    <a:p>
                      <a:r>
                        <a:rPr lang="en-US" sz="1400" dirty="0"/>
                        <a:t>Interacting with coworkers</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319184667"/>
                  </a:ext>
                </a:extLst>
              </a:tr>
              <a:tr h="524987">
                <a:tc>
                  <a:txBody>
                    <a:bodyPr/>
                    <a:lstStyle/>
                    <a:p>
                      <a:r>
                        <a:rPr lang="en-US" sz="1400" dirty="0"/>
                        <a:t>Interacting with supervisors/job coaches</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11479192"/>
                  </a:ext>
                </a:extLst>
              </a:tr>
              <a:tr h="524987">
                <a:tc>
                  <a:txBody>
                    <a:bodyPr/>
                    <a:lstStyle/>
                    <a:p>
                      <a:r>
                        <a:rPr lang="en-US" sz="1400" dirty="0"/>
                        <a:t>Completing work-related tasks with acceptable speed</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785272289"/>
                  </a:ext>
                </a:extLst>
              </a:tr>
              <a:tr h="524987">
                <a:tc>
                  <a:txBody>
                    <a:bodyPr/>
                    <a:lstStyle/>
                    <a:p>
                      <a:r>
                        <a:rPr lang="en-US" sz="1400" dirty="0"/>
                        <a:t>Completing work-related tasks with acceptable quality</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578860125"/>
                  </a:ext>
                </a:extLst>
              </a:tr>
              <a:tr h="375726">
                <a:tc>
                  <a:txBody>
                    <a:bodyPr/>
                    <a:lstStyle/>
                    <a:p>
                      <a:r>
                        <a:rPr lang="en-US" sz="1400" dirty="0"/>
                        <a:t>Changing job assignments</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655536040"/>
                  </a:ext>
                </a:extLst>
              </a:tr>
              <a:tr h="524987">
                <a:tc>
                  <a:txBody>
                    <a:bodyPr/>
                    <a:lstStyle/>
                    <a:p>
                      <a:r>
                        <a:rPr lang="en-US" sz="1400" dirty="0"/>
                        <a:t>Seeking information &amp; assistance from an employer</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850490575"/>
                  </a:ext>
                </a:extLst>
              </a:tr>
            </a:tbl>
          </a:graphicData>
        </a:graphic>
      </p:graphicFrame>
      <p:sp>
        <p:nvSpPr>
          <p:cNvPr id="6" name="Rectangle 5">
            <a:extLst>
              <a:ext uri="{FF2B5EF4-FFF2-40B4-BE49-F238E27FC236}">
                <a16:creationId xmlns:a16="http://schemas.microsoft.com/office/drawing/2014/main" id="{A74F38C3-D1B4-814D-AEF6-EDFF73BDEE79}"/>
              </a:ext>
            </a:extLst>
          </p:cNvPr>
          <p:cNvSpPr/>
          <p:nvPr/>
        </p:nvSpPr>
        <p:spPr>
          <a:xfrm>
            <a:off x="8749375" y="5678052"/>
            <a:ext cx="3442625" cy="276999"/>
          </a:xfrm>
          <a:prstGeom prst="rect">
            <a:avLst/>
          </a:prstGeom>
        </p:spPr>
        <p:txBody>
          <a:bodyPr wrap="square">
            <a:spAutoFit/>
          </a:bodyPr>
          <a:lstStyle/>
          <a:p>
            <a:r>
              <a:rPr lang="en-US" sz="600" dirty="0"/>
              <a:t>Thompson et al (2017). Person-Centered Planning with Supports Intensity Scale- Adult Version A Guide for Planning Teams.  Washington, DC:  American Association of Intellectual &amp; Developmental Disabilities </a:t>
            </a:r>
          </a:p>
        </p:txBody>
      </p:sp>
    </p:spTree>
    <p:extLst>
      <p:ext uri="{BB962C8B-B14F-4D97-AF65-F5344CB8AC3E}">
        <p14:creationId xmlns:p14="http://schemas.microsoft.com/office/powerpoint/2010/main" val="12203469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7EF69-C40C-374D-B778-8DDA2C330549}"/>
              </a:ext>
            </a:extLst>
          </p:cNvPr>
          <p:cNvSpPr>
            <a:spLocks noGrp="1"/>
          </p:cNvSpPr>
          <p:nvPr>
            <p:ph type="title"/>
          </p:nvPr>
        </p:nvSpPr>
        <p:spPr>
          <a:xfrm>
            <a:off x="838200" y="604610"/>
            <a:ext cx="10515600" cy="1325563"/>
          </a:xfrm>
        </p:spPr>
        <p:txBody>
          <a:bodyPr>
            <a:noAutofit/>
          </a:bodyPr>
          <a:lstStyle/>
          <a:p>
            <a:pPr algn="ctr"/>
            <a:r>
              <a:rPr lang="en-US" sz="4200" b="1" dirty="0">
                <a:solidFill>
                  <a:srgbClr val="517D6D"/>
                </a:solidFill>
                <a:latin typeface="Aparajita" panose="02020603050405020304" pitchFamily="18" charset="0"/>
                <a:cs typeface="Aparajita" panose="02020603050405020304" pitchFamily="18" charset="0"/>
              </a:rPr>
              <a:t>Employment Short- &amp; Long-Term Support Needs</a:t>
            </a:r>
          </a:p>
        </p:txBody>
      </p:sp>
      <p:graphicFrame>
        <p:nvGraphicFramePr>
          <p:cNvPr id="5" name="Content Placeholder 4">
            <a:extLst>
              <a:ext uri="{FF2B5EF4-FFF2-40B4-BE49-F238E27FC236}">
                <a16:creationId xmlns:a16="http://schemas.microsoft.com/office/drawing/2014/main" id="{956FF410-A4E0-D04C-92D0-EFC3B7F33216}"/>
              </a:ext>
            </a:extLst>
          </p:cNvPr>
          <p:cNvGraphicFramePr>
            <a:graphicFrameLocks noGrp="1"/>
          </p:cNvGraphicFramePr>
          <p:nvPr>
            <p:ph idx="1"/>
            <p:extLst>
              <p:ext uri="{D42A27DB-BD31-4B8C-83A1-F6EECF244321}">
                <p14:modId xmlns:p14="http://schemas.microsoft.com/office/powerpoint/2010/main" val="591390813"/>
              </p:ext>
            </p:extLst>
          </p:nvPr>
        </p:nvGraphicFramePr>
        <p:xfrm>
          <a:off x="2152650" y="1825625"/>
          <a:ext cx="8340649" cy="3322320"/>
        </p:xfrm>
        <a:graphic>
          <a:graphicData uri="http://schemas.openxmlformats.org/drawingml/2006/table">
            <a:tbl>
              <a:tblPr firstRow="1" bandRow="1">
                <a:tableStyleId>{5C22544A-7EE6-4342-B048-85BDC9FD1C3A}</a:tableStyleId>
              </a:tblPr>
              <a:tblGrid>
                <a:gridCol w="2833467">
                  <a:extLst>
                    <a:ext uri="{9D8B030D-6E8A-4147-A177-3AD203B41FA5}">
                      <a16:colId xmlns:a16="http://schemas.microsoft.com/office/drawing/2014/main" val="471037887"/>
                    </a:ext>
                  </a:extLst>
                </a:gridCol>
                <a:gridCol w="2833467">
                  <a:extLst>
                    <a:ext uri="{9D8B030D-6E8A-4147-A177-3AD203B41FA5}">
                      <a16:colId xmlns:a16="http://schemas.microsoft.com/office/drawing/2014/main" val="1931137085"/>
                    </a:ext>
                  </a:extLst>
                </a:gridCol>
                <a:gridCol w="2673715">
                  <a:extLst>
                    <a:ext uri="{9D8B030D-6E8A-4147-A177-3AD203B41FA5}">
                      <a16:colId xmlns:a16="http://schemas.microsoft.com/office/drawing/2014/main" val="2369315841"/>
                    </a:ext>
                  </a:extLst>
                </a:gridCol>
              </a:tblGrid>
              <a:tr h="370840">
                <a:tc>
                  <a:txBody>
                    <a:bodyPr/>
                    <a:lstStyle/>
                    <a:p>
                      <a:endParaRPr lang="en-US" dirty="0"/>
                    </a:p>
                  </a:txBody>
                  <a:tcPr marL="87630" marR="87630"/>
                </a:tc>
                <a:tc>
                  <a:txBody>
                    <a:bodyPr/>
                    <a:lstStyle/>
                    <a:p>
                      <a:r>
                        <a:rPr lang="en-US" sz="1600" dirty="0"/>
                        <a:t>Short-Term:  </a:t>
                      </a:r>
                    </a:p>
                    <a:p>
                      <a:r>
                        <a:rPr lang="en-US" sz="1600" dirty="0"/>
                        <a:t>6 Months from Today</a:t>
                      </a:r>
                    </a:p>
                  </a:txBody>
                  <a:tcPr marL="87630" marR="87630"/>
                </a:tc>
                <a:tc>
                  <a:txBody>
                    <a:bodyPr/>
                    <a:lstStyle/>
                    <a:p>
                      <a:r>
                        <a:rPr lang="en-US" sz="1600" dirty="0"/>
                        <a:t>Long-Term: </a:t>
                      </a:r>
                    </a:p>
                    <a:p>
                      <a:r>
                        <a:rPr lang="en-US" sz="1600" dirty="0"/>
                        <a:t>(Identify a Target Date)</a:t>
                      </a:r>
                    </a:p>
                    <a:p>
                      <a:endParaRPr lang="en-US" sz="1600" dirty="0"/>
                    </a:p>
                  </a:txBody>
                  <a:tcPr marL="87630" marR="87630"/>
                </a:tc>
                <a:extLst>
                  <a:ext uri="{0D108BD9-81ED-4DB2-BD59-A6C34878D82A}">
                    <a16:rowId xmlns:a16="http://schemas.microsoft.com/office/drawing/2014/main" val="3505810875"/>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a:t>What job does the individual want to be a contributing member of his/her community?</a:t>
                      </a:r>
                    </a:p>
                  </a:txBody>
                  <a:tcPr marL="87630" marR="87630"/>
                </a:tc>
                <a:tc>
                  <a:txBody>
                    <a:bodyPr/>
                    <a:lstStyle/>
                    <a:p>
                      <a:endParaRPr lang="en-US"/>
                    </a:p>
                  </a:txBody>
                  <a:tcPr marL="87630" marR="87630"/>
                </a:tc>
                <a:tc>
                  <a:txBody>
                    <a:bodyPr/>
                    <a:lstStyle/>
                    <a:p>
                      <a:endParaRPr lang="en-US" dirty="0"/>
                    </a:p>
                  </a:txBody>
                  <a:tcPr marL="87630" marR="87630"/>
                </a:tc>
                <a:extLst>
                  <a:ext uri="{0D108BD9-81ED-4DB2-BD59-A6C34878D82A}">
                    <a16:rowId xmlns:a16="http://schemas.microsoft.com/office/drawing/2014/main" val="2597762171"/>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a:t>Where and with whom will the individual be working?</a:t>
                      </a:r>
                    </a:p>
                  </a:txBody>
                  <a:tcPr marL="87630" marR="87630"/>
                </a:tc>
                <a:tc>
                  <a:txBody>
                    <a:bodyPr/>
                    <a:lstStyle/>
                    <a:p>
                      <a:endParaRPr lang="en-US"/>
                    </a:p>
                  </a:txBody>
                  <a:tcPr marL="87630" marR="87630"/>
                </a:tc>
                <a:tc>
                  <a:txBody>
                    <a:bodyPr/>
                    <a:lstStyle/>
                    <a:p>
                      <a:endParaRPr lang="en-US"/>
                    </a:p>
                  </a:txBody>
                  <a:tcPr marL="87630" marR="87630"/>
                </a:tc>
                <a:extLst>
                  <a:ext uri="{0D108BD9-81ED-4DB2-BD59-A6C34878D82A}">
                    <a16:rowId xmlns:a16="http://schemas.microsoft.com/office/drawing/2014/main" val="2842779390"/>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a:t>What supports are needed?</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400" dirty="0"/>
                    </a:p>
                  </a:txBody>
                  <a:tcPr marL="87630" marR="87630"/>
                </a:tc>
                <a:tc>
                  <a:txBody>
                    <a:bodyPr/>
                    <a:lstStyle/>
                    <a:p>
                      <a:endParaRPr lang="en-US"/>
                    </a:p>
                  </a:txBody>
                  <a:tcPr marL="87630" marR="87630"/>
                </a:tc>
                <a:tc>
                  <a:txBody>
                    <a:bodyPr/>
                    <a:lstStyle/>
                    <a:p>
                      <a:endParaRPr lang="en-US"/>
                    </a:p>
                  </a:txBody>
                  <a:tcPr marL="87630" marR="87630"/>
                </a:tc>
                <a:extLst>
                  <a:ext uri="{0D108BD9-81ED-4DB2-BD59-A6C34878D82A}">
                    <a16:rowId xmlns:a16="http://schemas.microsoft.com/office/drawing/2014/main" val="592513848"/>
                  </a:ext>
                </a:extLst>
              </a:tr>
              <a:tr h="370840">
                <a:tc>
                  <a:txBody>
                    <a:bodyPr/>
                    <a:lstStyle/>
                    <a:p>
                      <a:r>
                        <a:rPr lang="en-US" sz="1400" dirty="0"/>
                        <a:t>What steps will be taken, by whom to meet the target? </a:t>
                      </a:r>
                    </a:p>
                    <a:p>
                      <a:endParaRPr lang="en-US" sz="1400" dirty="0"/>
                    </a:p>
                  </a:txBody>
                  <a:tcPr marL="87630" marR="87630"/>
                </a:tc>
                <a:tc>
                  <a:txBody>
                    <a:bodyPr/>
                    <a:lstStyle/>
                    <a:p>
                      <a:endParaRPr lang="en-US"/>
                    </a:p>
                  </a:txBody>
                  <a:tcPr marL="87630" marR="87630"/>
                </a:tc>
                <a:tc>
                  <a:txBody>
                    <a:bodyPr/>
                    <a:lstStyle/>
                    <a:p>
                      <a:endParaRPr lang="en-US" dirty="0"/>
                    </a:p>
                  </a:txBody>
                  <a:tcPr marL="87630" marR="87630"/>
                </a:tc>
                <a:extLst>
                  <a:ext uri="{0D108BD9-81ED-4DB2-BD59-A6C34878D82A}">
                    <a16:rowId xmlns:a16="http://schemas.microsoft.com/office/drawing/2014/main" val="441367467"/>
                  </a:ext>
                </a:extLst>
              </a:tr>
            </a:tbl>
          </a:graphicData>
        </a:graphic>
      </p:graphicFrame>
      <p:sp>
        <p:nvSpPr>
          <p:cNvPr id="7" name="Rectangle 6">
            <a:extLst>
              <a:ext uri="{FF2B5EF4-FFF2-40B4-BE49-F238E27FC236}">
                <a16:creationId xmlns:a16="http://schemas.microsoft.com/office/drawing/2014/main" id="{D70C5DA0-997A-C243-AC6D-FF7F8F568D12}"/>
              </a:ext>
            </a:extLst>
          </p:cNvPr>
          <p:cNvSpPr/>
          <p:nvPr/>
        </p:nvSpPr>
        <p:spPr>
          <a:xfrm>
            <a:off x="8771017" y="5694899"/>
            <a:ext cx="3420983" cy="279043"/>
          </a:xfrm>
          <a:prstGeom prst="rect">
            <a:avLst/>
          </a:prstGeom>
        </p:spPr>
        <p:txBody>
          <a:bodyPr wrap="square">
            <a:spAutoFit/>
          </a:bodyPr>
          <a:lstStyle/>
          <a:p>
            <a:r>
              <a:rPr lang="en-US" sz="600" dirty="0"/>
              <a:t>Thompson et al (2017). Person-Centered Planning with Supports Intensity Scale- Adult Version A Guide for Planning Teams.  Washington, DC:  American Association of Intellectual &amp; Developmental Disabilities</a:t>
            </a:r>
          </a:p>
        </p:txBody>
      </p:sp>
    </p:spTree>
    <p:extLst>
      <p:ext uri="{BB962C8B-B14F-4D97-AF65-F5344CB8AC3E}">
        <p14:creationId xmlns:p14="http://schemas.microsoft.com/office/powerpoint/2010/main" val="15098361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08EA2-4EBC-5647-9859-5ED7F2F20E44}"/>
              </a:ext>
            </a:extLst>
          </p:cNvPr>
          <p:cNvSpPr>
            <a:spLocks noGrp="1"/>
          </p:cNvSpPr>
          <p:nvPr>
            <p:ph type="title"/>
          </p:nvPr>
        </p:nvSpPr>
        <p:spPr>
          <a:xfrm>
            <a:off x="1981200" y="595593"/>
            <a:ext cx="8229600" cy="833537"/>
          </a:xfrm>
        </p:spPr>
        <p:txBody>
          <a:bodyPr/>
          <a:lstStyle/>
          <a:p>
            <a:pPr algn="ctr"/>
            <a:r>
              <a:rPr lang="en-US" b="1" dirty="0">
                <a:solidFill>
                  <a:srgbClr val="517D6D"/>
                </a:solidFill>
                <a:latin typeface="Aparajita" panose="02020603050405020304" pitchFamily="18" charset="0"/>
                <a:cs typeface="Aparajita" panose="02020603050405020304" pitchFamily="18" charset="0"/>
              </a:rPr>
              <a:t>Health and Safety</a:t>
            </a:r>
          </a:p>
        </p:txBody>
      </p:sp>
      <p:sp>
        <p:nvSpPr>
          <p:cNvPr id="3" name="Content Placeholder 2">
            <a:extLst>
              <a:ext uri="{FF2B5EF4-FFF2-40B4-BE49-F238E27FC236}">
                <a16:creationId xmlns:a16="http://schemas.microsoft.com/office/drawing/2014/main" id="{71590CA2-E858-BA4E-B2D1-9F4A5262065D}"/>
              </a:ext>
            </a:extLst>
          </p:cNvPr>
          <p:cNvSpPr>
            <a:spLocks noGrp="1"/>
          </p:cNvSpPr>
          <p:nvPr>
            <p:ph idx="1"/>
          </p:nvPr>
        </p:nvSpPr>
        <p:spPr>
          <a:xfrm>
            <a:off x="1981200" y="1429130"/>
            <a:ext cx="8229600" cy="4697034"/>
          </a:xfrm>
        </p:spPr>
        <p:txBody>
          <a:bodyPr>
            <a:normAutofit/>
          </a:bodyPr>
          <a:lstStyle/>
          <a:p>
            <a:pPr marL="0" indent="0">
              <a:buNone/>
            </a:pPr>
            <a:r>
              <a:rPr lang="en-US" dirty="0">
                <a:latin typeface="Apple Braille" pitchFamily="2" charset="0"/>
              </a:rPr>
              <a:t>These measures are critical to quality-of-life.  These are challenges with judgment and problem solving.  People need to be able to recognize emergencies and how </a:t>
            </a:r>
            <a:r>
              <a:rPr lang="en-US">
                <a:latin typeface="Apple Braille" pitchFamily="2" charset="0"/>
              </a:rPr>
              <a:t>to receive help.</a:t>
            </a:r>
            <a:endParaRPr lang="en-US" dirty="0">
              <a:latin typeface="Apple Braille" pitchFamily="2" charset="0"/>
            </a:endParaRPr>
          </a:p>
          <a:p>
            <a:pPr lvl="1">
              <a:buFont typeface="Wingdings" pitchFamily="2" charset="2"/>
              <a:buChar char="Ø"/>
            </a:pPr>
            <a:r>
              <a:rPr lang="en-US" sz="2800" dirty="0"/>
              <a:t>List the current health and safety needs along with vulnerabilities and then list the preferred ways to manage these needs.</a:t>
            </a:r>
          </a:p>
          <a:p>
            <a:pPr lvl="1">
              <a:buFont typeface="Wingdings" pitchFamily="2" charset="2"/>
              <a:buChar char="Ø"/>
            </a:pPr>
            <a:r>
              <a:rPr lang="en-US" sz="2800" dirty="0"/>
              <a:t>List the discrepancies between the two and highlight the desired.</a:t>
            </a:r>
          </a:p>
          <a:p>
            <a:pPr lvl="1">
              <a:buFont typeface="Wingdings" pitchFamily="2" charset="2"/>
              <a:buChar char="Ø"/>
            </a:pPr>
            <a:r>
              <a:rPr lang="en-US" sz="2800" dirty="0"/>
              <a:t>Prioritize the necessary changes.</a:t>
            </a:r>
          </a:p>
          <a:p>
            <a:pPr marL="0" indent="0">
              <a:buNone/>
            </a:pPr>
            <a:endParaRPr lang="en-US" dirty="0"/>
          </a:p>
          <a:p>
            <a:pPr>
              <a:buFont typeface="Wingdings" pitchFamily="2" charset="2"/>
              <a:buChar char="Ø"/>
            </a:pPr>
            <a:endParaRPr lang="en-US" dirty="0"/>
          </a:p>
        </p:txBody>
      </p:sp>
      <p:sp>
        <p:nvSpPr>
          <p:cNvPr id="5" name="Rectangle 4">
            <a:extLst>
              <a:ext uri="{FF2B5EF4-FFF2-40B4-BE49-F238E27FC236}">
                <a16:creationId xmlns:a16="http://schemas.microsoft.com/office/drawing/2014/main" id="{427E053D-6927-D247-AAC3-C780D2ACE71C}"/>
              </a:ext>
            </a:extLst>
          </p:cNvPr>
          <p:cNvSpPr/>
          <p:nvPr/>
        </p:nvSpPr>
        <p:spPr>
          <a:xfrm>
            <a:off x="8740541" y="5698400"/>
            <a:ext cx="3451459" cy="276999"/>
          </a:xfrm>
          <a:prstGeom prst="rect">
            <a:avLst/>
          </a:prstGeom>
        </p:spPr>
        <p:txBody>
          <a:bodyPr wrap="square">
            <a:spAutoFit/>
          </a:bodyPr>
          <a:lstStyle/>
          <a:p>
            <a:r>
              <a:rPr lang="en-US" sz="600" dirty="0"/>
              <a:t>Thompson et al (2017). Person-Centered Planning with Supports Intensity Scale- Adult Version A Guide for Planning Teams.  Washington, DC:  American Association of Intellectual &amp; Developmental Disabilities</a:t>
            </a:r>
          </a:p>
        </p:txBody>
      </p:sp>
      <p:sp>
        <p:nvSpPr>
          <p:cNvPr id="4" name="TextBox 3">
            <a:extLst>
              <a:ext uri="{FF2B5EF4-FFF2-40B4-BE49-F238E27FC236}">
                <a16:creationId xmlns:a16="http://schemas.microsoft.com/office/drawing/2014/main" id="{B45D3950-BA8D-EA4D-9BCB-A7D5CE5B099F}"/>
              </a:ext>
            </a:extLst>
          </p:cNvPr>
          <p:cNvSpPr txBox="1"/>
          <p:nvPr/>
        </p:nvSpPr>
        <p:spPr>
          <a:xfrm>
            <a:off x="6471920" y="386080"/>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8809364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3013E-38C7-9645-BDDD-0AB45571078D}"/>
              </a:ext>
            </a:extLst>
          </p:cNvPr>
          <p:cNvSpPr>
            <a:spLocks noGrp="1"/>
          </p:cNvSpPr>
          <p:nvPr>
            <p:ph type="title"/>
          </p:nvPr>
        </p:nvSpPr>
        <p:spPr>
          <a:xfrm>
            <a:off x="1981200" y="613190"/>
            <a:ext cx="8229600" cy="591316"/>
          </a:xfrm>
        </p:spPr>
        <p:txBody>
          <a:bodyPr>
            <a:noAutofit/>
          </a:bodyPr>
          <a:lstStyle/>
          <a:p>
            <a:pPr algn="ctr"/>
            <a:r>
              <a:rPr lang="en-US" sz="4200" b="1" dirty="0">
                <a:solidFill>
                  <a:srgbClr val="517D6D"/>
                </a:solidFill>
                <a:latin typeface="Aparajita" panose="02020603050405020304" pitchFamily="18" charset="0"/>
                <a:cs typeface="Aparajita" panose="02020603050405020304" pitchFamily="18" charset="0"/>
              </a:rPr>
              <a:t>Health &amp; Safety SIS-A Subscale</a:t>
            </a:r>
          </a:p>
        </p:txBody>
      </p:sp>
      <p:graphicFrame>
        <p:nvGraphicFramePr>
          <p:cNvPr id="5" name="Content Placeholder 4">
            <a:extLst>
              <a:ext uri="{FF2B5EF4-FFF2-40B4-BE49-F238E27FC236}">
                <a16:creationId xmlns:a16="http://schemas.microsoft.com/office/drawing/2014/main" id="{C86020AE-48F0-BB43-8C37-A0EA36B1BEE2}"/>
              </a:ext>
            </a:extLst>
          </p:cNvPr>
          <p:cNvGraphicFramePr>
            <a:graphicFrameLocks noGrp="1"/>
          </p:cNvGraphicFramePr>
          <p:nvPr>
            <p:ph idx="1"/>
            <p:extLst>
              <p:ext uri="{D42A27DB-BD31-4B8C-83A1-F6EECF244321}">
                <p14:modId xmlns:p14="http://schemas.microsoft.com/office/powerpoint/2010/main" val="2600017470"/>
              </p:ext>
            </p:extLst>
          </p:nvPr>
        </p:nvGraphicFramePr>
        <p:xfrm>
          <a:off x="1891991" y="1267460"/>
          <a:ext cx="8824331" cy="4231640"/>
        </p:xfrm>
        <a:graphic>
          <a:graphicData uri="http://schemas.openxmlformats.org/drawingml/2006/table">
            <a:tbl>
              <a:tblPr firstRow="1" bandRow="1">
                <a:tableStyleId>{5C22544A-7EE6-4342-B048-85BDC9FD1C3A}</a:tableStyleId>
              </a:tblPr>
              <a:tblGrid>
                <a:gridCol w="2401057">
                  <a:extLst>
                    <a:ext uri="{9D8B030D-6E8A-4147-A177-3AD203B41FA5}">
                      <a16:colId xmlns:a16="http://schemas.microsoft.com/office/drawing/2014/main" val="2568155605"/>
                    </a:ext>
                  </a:extLst>
                </a:gridCol>
                <a:gridCol w="666119">
                  <a:extLst>
                    <a:ext uri="{9D8B030D-6E8A-4147-A177-3AD203B41FA5}">
                      <a16:colId xmlns:a16="http://schemas.microsoft.com/office/drawing/2014/main" val="3965756578"/>
                    </a:ext>
                  </a:extLst>
                </a:gridCol>
                <a:gridCol w="1205070">
                  <a:extLst>
                    <a:ext uri="{9D8B030D-6E8A-4147-A177-3AD203B41FA5}">
                      <a16:colId xmlns:a16="http://schemas.microsoft.com/office/drawing/2014/main" val="1708525803"/>
                    </a:ext>
                  </a:extLst>
                </a:gridCol>
                <a:gridCol w="956790">
                  <a:extLst>
                    <a:ext uri="{9D8B030D-6E8A-4147-A177-3AD203B41FA5}">
                      <a16:colId xmlns:a16="http://schemas.microsoft.com/office/drawing/2014/main" val="2099735862"/>
                    </a:ext>
                  </a:extLst>
                </a:gridCol>
                <a:gridCol w="3595295">
                  <a:extLst>
                    <a:ext uri="{9D8B030D-6E8A-4147-A177-3AD203B41FA5}">
                      <a16:colId xmlns:a16="http://schemas.microsoft.com/office/drawing/2014/main" val="3486333093"/>
                    </a:ext>
                  </a:extLst>
                </a:gridCol>
              </a:tblGrid>
              <a:tr h="230611">
                <a:tc>
                  <a:txBody>
                    <a:bodyPr/>
                    <a:lstStyle/>
                    <a:p>
                      <a:r>
                        <a:rPr lang="en-US" sz="1600" dirty="0"/>
                        <a:t>Health &amp; Safety Activities</a:t>
                      </a:r>
                    </a:p>
                  </a:txBody>
                  <a:tcPr/>
                </a:tc>
                <a:tc>
                  <a:txBody>
                    <a:bodyPr/>
                    <a:lstStyle/>
                    <a:p>
                      <a:r>
                        <a:rPr lang="en-US" sz="1600" dirty="0"/>
                        <a:t>Type</a:t>
                      </a:r>
                    </a:p>
                  </a:txBody>
                  <a:tcPr/>
                </a:tc>
                <a:tc>
                  <a:txBody>
                    <a:bodyPr/>
                    <a:lstStyle/>
                    <a:p>
                      <a:r>
                        <a:rPr lang="en-US" sz="1600" dirty="0"/>
                        <a:t>Frequency</a:t>
                      </a:r>
                    </a:p>
                  </a:txBody>
                  <a:tcPr/>
                </a:tc>
                <a:tc>
                  <a:txBody>
                    <a:bodyPr/>
                    <a:lstStyle/>
                    <a:p>
                      <a:r>
                        <a:rPr lang="en-US" sz="1600" dirty="0"/>
                        <a:t>Daily Support Time</a:t>
                      </a:r>
                    </a:p>
                  </a:txBody>
                  <a:tcPr/>
                </a:tc>
                <a:tc>
                  <a:txBody>
                    <a:bodyPr/>
                    <a:lstStyle/>
                    <a:p>
                      <a:r>
                        <a:rPr lang="en-US" sz="1600" dirty="0"/>
                        <a:t>Addressing the Support Need </a:t>
                      </a:r>
                    </a:p>
                    <a:p>
                      <a:r>
                        <a:rPr lang="en-US" sz="1600" dirty="0"/>
                        <a:t>(who, what &amp; when)</a:t>
                      </a:r>
                    </a:p>
                    <a:p>
                      <a:endParaRPr lang="en-US" sz="1600" dirty="0"/>
                    </a:p>
                  </a:txBody>
                  <a:tcPr/>
                </a:tc>
                <a:extLst>
                  <a:ext uri="{0D108BD9-81ED-4DB2-BD59-A6C34878D82A}">
                    <a16:rowId xmlns:a16="http://schemas.microsoft.com/office/drawing/2014/main" val="3242074072"/>
                  </a:ext>
                </a:extLst>
              </a:tr>
              <a:tr h="370840">
                <a:tc>
                  <a:txBody>
                    <a:bodyPr/>
                    <a:lstStyle/>
                    <a:p>
                      <a:r>
                        <a:rPr lang="en-US" sz="1400" dirty="0"/>
                        <a:t>Taking medications</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195427194"/>
                  </a:ext>
                </a:extLst>
              </a:tr>
              <a:tr h="370840">
                <a:tc>
                  <a:txBody>
                    <a:bodyPr/>
                    <a:lstStyle/>
                    <a:p>
                      <a:r>
                        <a:rPr lang="en-US" sz="1400" dirty="0"/>
                        <a:t>Ambulating &amp; moving about</a:t>
                      </a:r>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val="1980920012"/>
                  </a:ext>
                </a:extLst>
              </a:tr>
              <a:tr h="370840">
                <a:tc>
                  <a:txBody>
                    <a:bodyPr/>
                    <a:lstStyle/>
                    <a:p>
                      <a:r>
                        <a:rPr lang="en-US" sz="1400" dirty="0"/>
                        <a:t>Avoiding hazards</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319184667"/>
                  </a:ext>
                </a:extLst>
              </a:tr>
              <a:tr h="370840">
                <a:tc>
                  <a:txBody>
                    <a:bodyPr/>
                    <a:lstStyle/>
                    <a:p>
                      <a:r>
                        <a:rPr lang="en-US" sz="1400" dirty="0"/>
                        <a:t>Obtaining health care services</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11479192"/>
                  </a:ext>
                </a:extLst>
              </a:tr>
              <a:tr h="370840">
                <a:tc>
                  <a:txBody>
                    <a:bodyPr/>
                    <a:lstStyle/>
                    <a:p>
                      <a:r>
                        <a:rPr lang="en-US" sz="1400" dirty="0"/>
                        <a:t>Learning how to access emergency services</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785272289"/>
                  </a:ext>
                </a:extLst>
              </a:tr>
              <a:tr h="370840">
                <a:tc>
                  <a:txBody>
                    <a:bodyPr/>
                    <a:lstStyle/>
                    <a:p>
                      <a:r>
                        <a:rPr lang="en-US" sz="1400" dirty="0"/>
                        <a:t>Maintaining a nutritious diet</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578860125"/>
                  </a:ext>
                </a:extLst>
              </a:tr>
              <a:tr h="370840">
                <a:tc>
                  <a:txBody>
                    <a:bodyPr/>
                    <a:lstStyle/>
                    <a:p>
                      <a:r>
                        <a:rPr lang="en-US" sz="1400" dirty="0"/>
                        <a:t>Maintaining physical health &amp; fitness</a:t>
                      </a:r>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655536040"/>
                  </a:ext>
                </a:extLst>
              </a:tr>
              <a:tr h="370840">
                <a:tc>
                  <a:txBody>
                    <a:bodyPr/>
                    <a:lstStyle/>
                    <a:p>
                      <a:r>
                        <a:rPr lang="en-US" sz="1400" dirty="0"/>
                        <a:t>Maintaining emotional well-being</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850490575"/>
                  </a:ext>
                </a:extLst>
              </a:tr>
            </a:tbl>
          </a:graphicData>
        </a:graphic>
      </p:graphicFrame>
      <p:sp>
        <p:nvSpPr>
          <p:cNvPr id="6" name="Rectangle 5">
            <a:extLst>
              <a:ext uri="{FF2B5EF4-FFF2-40B4-BE49-F238E27FC236}">
                <a16:creationId xmlns:a16="http://schemas.microsoft.com/office/drawing/2014/main" id="{A74F38C3-D1B4-814D-AEF6-EDFF73BDEE79}"/>
              </a:ext>
            </a:extLst>
          </p:cNvPr>
          <p:cNvSpPr/>
          <p:nvPr/>
        </p:nvSpPr>
        <p:spPr>
          <a:xfrm>
            <a:off x="8734385" y="5653494"/>
            <a:ext cx="3457615" cy="276999"/>
          </a:xfrm>
          <a:prstGeom prst="rect">
            <a:avLst/>
          </a:prstGeom>
        </p:spPr>
        <p:txBody>
          <a:bodyPr wrap="square">
            <a:spAutoFit/>
          </a:bodyPr>
          <a:lstStyle/>
          <a:p>
            <a:r>
              <a:rPr lang="en-US" sz="600" dirty="0"/>
              <a:t>Thompson et al (2017). Person-Centered Planning with Supports Intensity Scale- Adult Version A Guide for Planning Teams.  Washington, DC:  American Association of Intellectual &amp; Developmental Disabilities </a:t>
            </a:r>
          </a:p>
        </p:txBody>
      </p:sp>
    </p:spTree>
    <p:extLst>
      <p:ext uri="{BB962C8B-B14F-4D97-AF65-F5344CB8AC3E}">
        <p14:creationId xmlns:p14="http://schemas.microsoft.com/office/powerpoint/2010/main" val="31998357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7EF69-C40C-374D-B778-8DDA2C330549}"/>
              </a:ext>
            </a:extLst>
          </p:cNvPr>
          <p:cNvSpPr>
            <a:spLocks noGrp="1"/>
          </p:cNvSpPr>
          <p:nvPr>
            <p:ph type="title"/>
          </p:nvPr>
        </p:nvSpPr>
        <p:spPr>
          <a:xfrm>
            <a:off x="838200" y="604611"/>
            <a:ext cx="10515600" cy="1325563"/>
          </a:xfrm>
        </p:spPr>
        <p:txBody>
          <a:bodyPr>
            <a:noAutofit/>
          </a:bodyPr>
          <a:lstStyle/>
          <a:p>
            <a:pPr algn="ctr"/>
            <a:r>
              <a:rPr lang="en-US" sz="4200" b="1" dirty="0">
                <a:solidFill>
                  <a:srgbClr val="517D6D"/>
                </a:solidFill>
                <a:latin typeface="Aparajita" panose="02020603050405020304" pitchFamily="18" charset="0"/>
                <a:cs typeface="Aparajita" panose="02020603050405020304" pitchFamily="18" charset="0"/>
              </a:rPr>
              <a:t>Health &amp; Safety Short- &amp; Long-Term Support Needs</a:t>
            </a:r>
          </a:p>
        </p:txBody>
      </p:sp>
      <p:graphicFrame>
        <p:nvGraphicFramePr>
          <p:cNvPr id="5" name="Content Placeholder 4">
            <a:extLst>
              <a:ext uri="{FF2B5EF4-FFF2-40B4-BE49-F238E27FC236}">
                <a16:creationId xmlns:a16="http://schemas.microsoft.com/office/drawing/2014/main" id="{956FF410-A4E0-D04C-92D0-EFC3B7F33216}"/>
              </a:ext>
            </a:extLst>
          </p:cNvPr>
          <p:cNvGraphicFramePr>
            <a:graphicFrameLocks noGrp="1"/>
          </p:cNvGraphicFramePr>
          <p:nvPr>
            <p:ph idx="1"/>
            <p:extLst>
              <p:ext uri="{D42A27DB-BD31-4B8C-83A1-F6EECF244321}">
                <p14:modId xmlns:p14="http://schemas.microsoft.com/office/powerpoint/2010/main" val="2093851345"/>
              </p:ext>
            </p:extLst>
          </p:nvPr>
        </p:nvGraphicFramePr>
        <p:xfrm>
          <a:off x="2085104" y="1847927"/>
          <a:ext cx="8396404" cy="362712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471037887"/>
                    </a:ext>
                  </a:extLst>
                </a:gridCol>
                <a:gridCol w="2628900">
                  <a:extLst>
                    <a:ext uri="{9D8B030D-6E8A-4147-A177-3AD203B41FA5}">
                      <a16:colId xmlns:a16="http://schemas.microsoft.com/office/drawing/2014/main" val="1931137085"/>
                    </a:ext>
                  </a:extLst>
                </a:gridCol>
                <a:gridCol w="3138604">
                  <a:extLst>
                    <a:ext uri="{9D8B030D-6E8A-4147-A177-3AD203B41FA5}">
                      <a16:colId xmlns:a16="http://schemas.microsoft.com/office/drawing/2014/main" val="2369315841"/>
                    </a:ext>
                  </a:extLst>
                </a:gridCol>
              </a:tblGrid>
              <a:tr h="370840">
                <a:tc>
                  <a:txBody>
                    <a:bodyPr/>
                    <a:lstStyle/>
                    <a:p>
                      <a:endParaRPr lang="en-US" dirty="0"/>
                    </a:p>
                  </a:txBody>
                  <a:tcPr marL="87630" marR="87630"/>
                </a:tc>
                <a:tc>
                  <a:txBody>
                    <a:bodyPr/>
                    <a:lstStyle/>
                    <a:p>
                      <a:r>
                        <a:rPr lang="en-US" dirty="0"/>
                        <a:t>Short-Term:  </a:t>
                      </a:r>
                    </a:p>
                    <a:p>
                      <a:r>
                        <a:rPr lang="en-US" dirty="0"/>
                        <a:t>6 Months from Today</a:t>
                      </a:r>
                    </a:p>
                  </a:txBody>
                  <a:tcPr marL="87630" marR="87630"/>
                </a:tc>
                <a:tc>
                  <a:txBody>
                    <a:bodyPr/>
                    <a:lstStyle/>
                    <a:p>
                      <a:r>
                        <a:rPr lang="en-US" dirty="0"/>
                        <a:t>Long-Term: </a:t>
                      </a:r>
                    </a:p>
                    <a:p>
                      <a:r>
                        <a:rPr lang="en-US" dirty="0"/>
                        <a:t>(Identify a Target Date)</a:t>
                      </a:r>
                    </a:p>
                    <a:p>
                      <a:endParaRPr lang="en-US" dirty="0"/>
                    </a:p>
                  </a:txBody>
                  <a:tcPr marL="87630" marR="87630"/>
                </a:tc>
                <a:extLst>
                  <a:ext uri="{0D108BD9-81ED-4DB2-BD59-A6C34878D82A}">
                    <a16:rowId xmlns:a16="http://schemas.microsoft.com/office/drawing/2014/main" val="3505810875"/>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dirty="0"/>
                        <a:t>What are the most critical health &amp; safety needs for this individual? </a:t>
                      </a:r>
                    </a:p>
                  </a:txBody>
                  <a:tcPr marL="87630" marR="87630"/>
                </a:tc>
                <a:tc>
                  <a:txBody>
                    <a:bodyPr/>
                    <a:lstStyle/>
                    <a:p>
                      <a:endParaRPr lang="en-US"/>
                    </a:p>
                  </a:txBody>
                  <a:tcPr marL="87630" marR="87630"/>
                </a:tc>
                <a:tc>
                  <a:txBody>
                    <a:bodyPr/>
                    <a:lstStyle/>
                    <a:p>
                      <a:endParaRPr lang="en-US"/>
                    </a:p>
                  </a:txBody>
                  <a:tcPr marL="87630" marR="87630"/>
                </a:tc>
                <a:extLst>
                  <a:ext uri="{0D108BD9-81ED-4DB2-BD59-A6C34878D82A}">
                    <a16:rowId xmlns:a16="http://schemas.microsoft.com/office/drawing/2014/main" val="2597762171"/>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dirty="0"/>
                        <a:t>What supports are needed to keep the individual healthy &amp; safe?</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600" dirty="0"/>
                    </a:p>
                  </a:txBody>
                  <a:tcPr marL="87630" marR="87630"/>
                </a:tc>
                <a:tc>
                  <a:txBody>
                    <a:bodyPr/>
                    <a:lstStyle/>
                    <a:p>
                      <a:endParaRPr lang="en-US"/>
                    </a:p>
                  </a:txBody>
                  <a:tcPr marL="87630" marR="87630"/>
                </a:tc>
                <a:tc>
                  <a:txBody>
                    <a:bodyPr/>
                    <a:lstStyle/>
                    <a:p>
                      <a:endParaRPr lang="en-US" dirty="0"/>
                    </a:p>
                  </a:txBody>
                  <a:tcPr marL="87630" marR="87630"/>
                </a:tc>
                <a:extLst>
                  <a:ext uri="{0D108BD9-81ED-4DB2-BD59-A6C34878D82A}">
                    <a16:rowId xmlns:a16="http://schemas.microsoft.com/office/drawing/2014/main" val="592513848"/>
                  </a:ext>
                </a:extLst>
              </a:tr>
              <a:tr h="370840">
                <a:tc>
                  <a:txBody>
                    <a:bodyPr/>
                    <a:lstStyle/>
                    <a:p>
                      <a:r>
                        <a:rPr lang="en-US" sz="1600" dirty="0"/>
                        <a:t>What steps will be taken, by whom to meet the target? </a:t>
                      </a:r>
                    </a:p>
                    <a:p>
                      <a:endParaRPr lang="en-US" sz="1600" dirty="0"/>
                    </a:p>
                  </a:txBody>
                  <a:tcPr marL="87630" marR="87630"/>
                </a:tc>
                <a:tc>
                  <a:txBody>
                    <a:bodyPr/>
                    <a:lstStyle/>
                    <a:p>
                      <a:endParaRPr lang="en-US"/>
                    </a:p>
                  </a:txBody>
                  <a:tcPr marL="87630" marR="87630"/>
                </a:tc>
                <a:tc>
                  <a:txBody>
                    <a:bodyPr/>
                    <a:lstStyle/>
                    <a:p>
                      <a:endParaRPr lang="en-US" dirty="0"/>
                    </a:p>
                  </a:txBody>
                  <a:tcPr marL="87630" marR="87630"/>
                </a:tc>
                <a:extLst>
                  <a:ext uri="{0D108BD9-81ED-4DB2-BD59-A6C34878D82A}">
                    <a16:rowId xmlns:a16="http://schemas.microsoft.com/office/drawing/2014/main" val="441367467"/>
                  </a:ext>
                </a:extLst>
              </a:tr>
            </a:tbl>
          </a:graphicData>
        </a:graphic>
      </p:graphicFrame>
      <p:sp>
        <p:nvSpPr>
          <p:cNvPr id="7" name="Rectangle 6">
            <a:extLst>
              <a:ext uri="{FF2B5EF4-FFF2-40B4-BE49-F238E27FC236}">
                <a16:creationId xmlns:a16="http://schemas.microsoft.com/office/drawing/2014/main" id="{D70C5DA0-997A-C243-AC6D-FF7F8F568D12}"/>
              </a:ext>
            </a:extLst>
          </p:cNvPr>
          <p:cNvSpPr/>
          <p:nvPr/>
        </p:nvSpPr>
        <p:spPr>
          <a:xfrm>
            <a:off x="8771017" y="5683747"/>
            <a:ext cx="3420983" cy="279043"/>
          </a:xfrm>
          <a:prstGeom prst="rect">
            <a:avLst/>
          </a:prstGeom>
        </p:spPr>
        <p:txBody>
          <a:bodyPr wrap="square">
            <a:spAutoFit/>
          </a:bodyPr>
          <a:lstStyle/>
          <a:p>
            <a:r>
              <a:rPr lang="en-US" sz="600" dirty="0"/>
              <a:t>Thompson et al (2017). Person-Centered Planning with Supports Intensity Scale- Adult Version A Guide for Planning Teams.  Washington, DC:  American Association of Intellectual &amp; Developmental Disabilities</a:t>
            </a:r>
          </a:p>
        </p:txBody>
      </p:sp>
    </p:spTree>
    <p:extLst>
      <p:ext uri="{BB962C8B-B14F-4D97-AF65-F5344CB8AC3E}">
        <p14:creationId xmlns:p14="http://schemas.microsoft.com/office/powerpoint/2010/main" val="4607948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08EA2-4EBC-5647-9859-5ED7F2F20E44}"/>
              </a:ext>
            </a:extLst>
          </p:cNvPr>
          <p:cNvSpPr>
            <a:spLocks noGrp="1"/>
          </p:cNvSpPr>
          <p:nvPr>
            <p:ph type="title"/>
          </p:nvPr>
        </p:nvSpPr>
        <p:spPr>
          <a:xfrm>
            <a:off x="1981200" y="536270"/>
            <a:ext cx="8229600" cy="833537"/>
          </a:xfrm>
        </p:spPr>
        <p:txBody>
          <a:bodyPr/>
          <a:lstStyle/>
          <a:p>
            <a:pPr algn="ctr"/>
            <a:r>
              <a:rPr lang="en-US" b="1" dirty="0">
                <a:solidFill>
                  <a:srgbClr val="517D6D"/>
                </a:solidFill>
                <a:latin typeface="Aparajita" panose="02020603050405020304" pitchFamily="18" charset="0"/>
                <a:cs typeface="Aparajita" panose="02020603050405020304" pitchFamily="18" charset="0"/>
              </a:rPr>
              <a:t>Social Activities</a:t>
            </a:r>
          </a:p>
        </p:txBody>
      </p:sp>
      <p:sp>
        <p:nvSpPr>
          <p:cNvPr id="3" name="Content Placeholder 2">
            <a:extLst>
              <a:ext uri="{FF2B5EF4-FFF2-40B4-BE49-F238E27FC236}">
                <a16:creationId xmlns:a16="http://schemas.microsoft.com/office/drawing/2014/main" id="{71590CA2-E858-BA4E-B2D1-9F4A5262065D}"/>
              </a:ext>
            </a:extLst>
          </p:cNvPr>
          <p:cNvSpPr>
            <a:spLocks noGrp="1"/>
          </p:cNvSpPr>
          <p:nvPr>
            <p:ph idx="1"/>
          </p:nvPr>
        </p:nvSpPr>
        <p:spPr>
          <a:xfrm>
            <a:off x="1981200" y="1429130"/>
            <a:ext cx="8229600" cy="4697034"/>
          </a:xfrm>
        </p:spPr>
        <p:txBody>
          <a:bodyPr>
            <a:normAutofit/>
          </a:bodyPr>
          <a:lstStyle/>
          <a:p>
            <a:pPr marL="0" indent="0">
              <a:buNone/>
            </a:pPr>
            <a:r>
              <a:rPr lang="en-US" dirty="0">
                <a:latin typeface="Apple Braille" pitchFamily="2" charset="0"/>
              </a:rPr>
              <a:t>The opportunity engage in social activities with friends is an quality of life measurement.  Friends and social opportunities enhance quality of life for all. </a:t>
            </a:r>
          </a:p>
          <a:p>
            <a:pPr lvl="1">
              <a:buFont typeface="Wingdings" pitchFamily="2" charset="2"/>
              <a:buChar char="Ø"/>
            </a:pPr>
            <a:r>
              <a:rPr lang="en-US" sz="2800" dirty="0"/>
              <a:t>List the current social activities and then the preferred social activities.</a:t>
            </a:r>
          </a:p>
          <a:p>
            <a:pPr lvl="1">
              <a:buFont typeface="Wingdings" pitchFamily="2" charset="2"/>
              <a:buChar char="Ø"/>
            </a:pPr>
            <a:r>
              <a:rPr lang="en-US" sz="2800" dirty="0"/>
              <a:t>List the discrepancies between the two and highlight the desired.</a:t>
            </a:r>
          </a:p>
          <a:p>
            <a:pPr lvl="1">
              <a:buFont typeface="Wingdings" pitchFamily="2" charset="2"/>
              <a:buChar char="Ø"/>
            </a:pPr>
            <a:r>
              <a:rPr lang="en-US" sz="2800" dirty="0"/>
              <a:t>Prioritize the necessary changes.</a:t>
            </a:r>
          </a:p>
          <a:p>
            <a:pPr marL="0" indent="0">
              <a:buNone/>
            </a:pPr>
            <a:endParaRPr lang="en-US" dirty="0"/>
          </a:p>
          <a:p>
            <a:pPr>
              <a:buFont typeface="Wingdings" pitchFamily="2" charset="2"/>
              <a:buChar char="Ø"/>
            </a:pPr>
            <a:endParaRPr lang="en-US" dirty="0"/>
          </a:p>
        </p:txBody>
      </p:sp>
      <p:sp>
        <p:nvSpPr>
          <p:cNvPr id="5" name="Rectangle 4">
            <a:extLst>
              <a:ext uri="{FF2B5EF4-FFF2-40B4-BE49-F238E27FC236}">
                <a16:creationId xmlns:a16="http://schemas.microsoft.com/office/drawing/2014/main" id="{427E053D-6927-D247-AAC3-C780D2ACE71C}"/>
              </a:ext>
            </a:extLst>
          </p:cNvPr>
          <p:cNvSpPr/>
          <p:nvPr/>
        </p:nvSpPr>
        <p:spPr>
          <a:xfrm>
            <a:off x="8755531" y="5676097"/>
            <a:ext cx="3436469" cy="276999"/>
          </a:xfrm>
          <a:prstGeom prst="rect">
            <a:avLst/>
          </a:prstGeom>
        </p:spPr>
        <p:txBody>
          <a:bodyPr wrap="square">
            <a:spAutoFit/>
          </a:bodyPr>
          <a:lstStyle/>
          <a:p>
            <a:r>
              <a:rPr lang="en-US" sz="600" dirty="0"/>
              <a:t>Thompson et al (2017). Person-Centered Planning with Supports Intensity Scale- Adult Version A Guide for Planning Teams.  Washington, DC:  American Association of Intellectual &amp; Developmental Disabilities</a:t>
            </a:r>
          </a:p>
        </p:txBody>
      </p:sp>
    </p:spTree>
    <p:extLst>
      <p:ext uri="{BB962C8B-B14F-4D97-AF65-F5344CB8AC3E}">
        <p14:creationId xmlns:p14="http://schemas.microsoft.com/office/powerpoint/2010/main" val="21807703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3013E-38C7-9645-BDDD-0AB45571078D}"/>
              </a:ext>
            </a:extLst>
          </p:cNvPr>
          <p:cNvSpPr>
            <a:spLocks noGrp="1"/>
          </p:cNvSpPr>
          <p:nvPr>
            <p:ph type="title"/>
          </p:nvPr>
        </p:nvSpPr>
        <p:spPr>
          <a:xfrm>
            <a:off x="1981200" y="613191"/>
            <a:ext cx="8229600" cy="591316"/>
          </a:xfrm>
        </p:spPr>
        <p:txBody>
          <a:bodyPr>
            <a:noAutofit/>
          </a:bodyPr>
          <a:lstStyle/>
          <a:p>
            <a:pPr algn="ctr"/>
            <a:r>
              <a:rPr lang="en-US" b="1" dirty="0">
                <a:solidFill>
                  <a:srgbClr val="517D6D"/>
                </a:solidFill>
                <a:latin typeface="Aparajita" panose="02020603050405020304" pitchFamily="18" charset="0"/>
                <a:cs typeface="Aparajita" panose="02020603050405020304" pitchFamily="18" charset="0"/>
              </a:rPr>
              <a:t>Social Activities SIS-A Subscale</a:t>
            </a:r>
          </a:p>
        </p:txBody>
      </p:sp>
      <p:graphicFrame>
        <p:nvGraphicFramePr>
          <p:cNvPr id="5" name="Content Placeholder 4">
            <a:extLst>
              <a:ext uri="{FF2B5EF4-FFF2-40B4-BE49-F238E27FC236}">
                <a16:creationId xmlns:a16="http://schemas.microsoft.com/office/drawing/2014/main" id="{C86020AE-48F0-BB43-8C37-A0EA36B1BEE2}"/>
              </a:ext>
            </a:extLst>
          </p:cNvPr>
          <p:cNvGraphicFramePr>
            <a:graphicFrameLocks noGrp="1"/>
          </p:cNvGraphicFramePr>
          <p:nvPr>
            <p:ph idx="1"/>
            <p:extLst>
              <p:ext uri="{D42A27DB-BD31-4B8C-83A1-F6EECF244321}">
                <p14:modId xmlns:p14="http://schemas.microsoft.com/office/powerpoint/2010/main" val="3415420434"/>
              </p:ext>
            </p:extLst>
          </p:nvPr>
        </p:nvGraphicFramePr>
        <p:xfrm>
          <a:off x="1981200" y="1103972"/>
          <a:ext cx="8229600" cy="4765306"/>
        </p:xfrm>
        <a:graphic>
          <a:graphicData uri="http://schemas.openxmlformats.org/drawingml/2006/table">
            <a:tbl>
              <a:tblPr firstRow="1" bandRow="1">
                <a:tableStyleId>{5C22544A-7EE6-4342-B048-85BDC9FD1C3A}</a:tableStyleId>
              </a:tblPr>
              <a:tblGrid>
                <a:gridCol w="2401057">
                  <a:extLst>
                    <a:ext uri="{9D8B030D-6E8A-4147-A177-3AD203B41FA5}">
                      <a16:colId xmlns:a16="http://schemas.microsoft.com/office/drawing/2014/main" val="2568155605"/>
                    </a:ext>
                  </a:extLst>
                </a:gridCol>
                <a:gridCol w="666119">
                  <a:extLst>
                    <a:ext uri="{9D8B030D-6E8A-4147-A177-3AD203B41FA5}">
                      <a16:colId xmlns:a16="http://schemas.microsoft.com/office/drawing/2014/main" val="3965756578"/>
                    </a:ext>
                  </a:extLst>
                </a:gridCol>
                <a:gridCol w="1205070">
                  <a:extLst>
                    <a:ext uri="{9D8B030D-6E8A-4147-A177-3AD203B41FA5}">
                      <a16:colId xmlns:a16="http://schemas.microsoft.com/office/drawing/2014/main" val="1708525803"/>
                    </a:ext>
                  </a:extLst>
                </a:gridCol>
                <a:gridCol w="956790">
                  <a:extLst>
                    <a:ext uri="{9D8B030D-6E8A-4147-A177-3AD203B41FA5}">
                      <a16:colId xmlns:a16="http://schemas.microsoft.com/office/drawing/2014/main" val="2099735862"/>
                    </a:ext>
                  </a:extLst>
                </a:gridCol>
                <a:gridCol w="3000564">
                  <a:extLst>
                    <a:ext uri="{9D8B030D-6E8A-4147-A177-3AD203B41FA5}">
                      <a16:colId xmlns:a16="http://schemas.microsoft.com/office/drawing/2014/main" val="3486333093"/>
                    </a:ext>
                  </a:extLst>
                </a:gridCol>
              </a:tblGrid>
              <a:tr h="863866">
                <a:tc>
                  <a:txBody>
                    <a:bodyPr/>
                    <a:lstStyle/>
                    <a:p>
                      <a:r>
                        <a:rPr lang="en-US" sz="1600" dirty="0"/>
                        <a:t>Social Activity Activities</a:t>
                      </a:r>
                    </a:p>
                  </a:txBody>
                  <a:tcPr/>
                </a:tc>
                <a:tc>
                  <a:txBody>
                    <a:bodyPr/>
                    <a:lstStyle/>
                    <a:p>
                      <a:r>
                        <a:rPr lang="en-US" sz="1600" dirty="0"/>
                        <a:t>Type</a:t>
                      </a:r>
                    </a:p>
                  </a:txBody>
                  <a:tcPr/>
                </a:tc>
                <a:tc>
                  <a:txBody>
                    <a:bodyPr/>
                    <a:lstStyle/>
                    <a:p>
                      <a:r>
                        <a:rPr lang="en-US" sz="1600" dirty="0"/>
                        <a:t>Frequency</a:t>
                      </a:r>
                    </a:p>
                  </a:txBody>
                  <a:tcPr/>
                </a:tc>
                <a:tc>
                  <a:txBody>
                    <a:bodyPr/>
                    <a:lstStyle/>
                    <a:p>
                      <a:r>
                        <a:rPr lang="en-US" sz="1600" dirty="0"/>
                        <a:t>Daily Support Time</a:t>
                      </a:r>
                    </a:p>
                  </a:txBody>
                  <a:tcPr/>
                </a:tc>
                <a:tc>
                  <a:txBody>
                    <a:bodyPr/>
                    <a:lstStyle/>
                    <a:p>
                      <a:r>
                        <a:rPr lang="en-US" sz="1600" dirty="0"/>
                        <a:t>Addressing the Support Need </a:t>
                      </a:r>
                    </a:p>
                    <a:p>
                      <a:r>
                        <a:rPr lang="en-US" sz="1600" dirty="0"/>
                        <a:t>(who, what &amp; when)</a:t>
                      </a:r>
                    </a:p>
                    <a:p>
                      <a:endParaRPr lang="en-US" sz="1600" dirty="0"/>
                    </a:p>
                  </a:txBody>
                  <a:tcPr/>
                </a:tc>
                <a:extLst>
                  <a:ext uri="{0D108BD9-81ED-4DB2-BD59-A6C34878D82A}">
                    <a16:rowId xmlns:a16="http://schemas.microsoft.com/office/drawing/2014/main" val="3242074072"/>
                  </a:ext>
                </a:extLst>
              </a:tr>
              <a:tr h="345547">
                <a:tc>
                  <a:txBody>
                    <a:bodyPr/>
                    <a:lstStyle/>
                    <a:p>
                      <a:r>
                        <a:rPr lang="en-US" sz="1400" dirty="0"/>
                        <a:t>Using appropriate social skills</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195427194"/>
                  </a:ext>
                </a:extLst>
              </a:tr>
              <a:tr h="691093">
                <a:tc>
                  <a:txBody>
                    <a:bodyPr/>
                    <a:lstStyle/>
                    <a:p>
                      <a:r>
                        <a:rPr lang="en-US" sz="1400" dirty="0"/>
                        <a:t>Participating  in recreation/leisure activities with others</a:t>
                      </a:r>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val="1980920012"/>
                  </a:ext>
                </a:extLst>
              </a:tr>
              <a:tr h="489524">
                <a:tc>
                  <a:txBody>
                    <a:bodyPr/>
                    <a:lstStyle/>
                    <a:p>
                      <a:r>
                        <a:rPr lang="en-US" sz="1400" dirty="0"/>
                        <a:t>Socializing outside the household</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319184667"/>
                  </a:ext>
                </a:extLst>
              </a:tr>
              <a:tr h="345547">
                <a:tc>
                  <a:txBody>
                    <a:bodyPr/>
                    <a:lstStyle/>
                    <a:p>
                      <a:r>
                        <a:rPr lang="en-US" sz="1400" dirty="0"/>
                        <a:t>Making  &amp; keeping friends</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11479192"/>
                  </a:ext>
                </a:extLst>
              </a:tr>
              <a:tr h="489524">
                <a:tc>
                  <a:txBody>
                    <a:bodyPr/>
                    <a:lstStyle/>
                    <a:p>
                      <a:r>
                        <a:rPr lang="en-US" sz="1400" dirty="0"/>
                        <a:t>Engaging in loving &amp; intimate relationships </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785272289"/>
                  </a:ext>
                </a:extLst>
              </a:tr>
              <a:tr h="489524">
                <a:tc>
                  <a:txBody>
                    <a:bodyPr/>
                    <a:lstStyle/>
                    <a:p>
                      <a:r>
                        <a:rPr lang="en-US" sz="1400" dirty="0"/>
                        <a:t>Socializing within the household</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578860125"/>
                  </a:ext>
                </a:extLst>
              </a:tr>
              <a:tr h="489524">
                <a:tc>
                  <a:txBody>
                    <a:bodyPr/>
                    <a:lstStyle/>
                    <a:p>
                      <a:r>
                        <a:rPr lang="en-US" sz="1400" dirty="0"/>
                        <a:t>Communicating with others about personal needs</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655536040"/>
                  </a:ext>
                </a:extLst>
              </a:tr>
              <a:tr h="345547">
                <a:tc>
                  <a:txBody>
                    <a:bodyPr/>
                    <a:lstStyle/>
                    <a:p>
                      <a:r>
                        <a:rPr lang="en-US" sz="1400" dirty="0"/>
                        <a:t>Engaging in volunteer work</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850490575"/>
                  </a:ext>
                </a:extLst>
              </a:tr>
            </a:tbl>
          </a:graphicData>
        </a:graphic>
      </p:graphicFrame>
      <p:sp>
        <p:nvSpPr>
          <p:cNvPr id="6" name="Rectangle 5">
            <a:extLst>
              <a:ext uri="{FF2B5EF4-FFF2-40B4-BE49-F238E27FC236}">
                <a16:creationId xmlns:a16="http://schemas.microsoft.com/office/drawing/2014/main" id="{A74F38C3-D1B4-814D-AEF6-EDFF73BDEE79}"/>
              </a:ext>
            </a:extLst>
          </p:cNvPr>
          <p:cNvSpPr/>
          <p:nvPr/>
        </p:nvSpPr>
        <p:spPr>
          <a:xfrm>
            <a:off x="8764366" y="5652606"/>
            <a:ext cx="3427634" cy="276999"/>
          </a:xfrm>
          <a:prstGeom prst="rect">
            <a:avLst/>
          </a:prstGeom>
        </p:spPr>
        <p:txBody>
          <a:bodyPr wrap="square">
            <a:spAutoFit/>
          </a:bodyPr>
          <a:lstStyle/>
          <a:p>
            <a:r>
              <a:rPr lang="en-US" sz="600" dirty="0"/>
              <a:t>Thompson et al (2017). Person-Centered Planning with Supports Intensity Scale- Adult Version A Guide for Planning Teams.  Washington, DC:  American Association of Intellectual &amp; Developmental Disabilities </a:t>
            </a:r>
          </a:p>
        </p:txBody>
      </p:sp>
    </p:spTree>
    <p:extLst>
      <p:ext uri="{BB962C8B-B14F-4D97-AF65-F5344CB8AC3E}">
        <p14:creationId xmlns:p14="http://schemas.microsoft.com/office/powerpoint/2010/main" val="25074341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7EF69-C40C-374D-B778-8DDA2C330549}"/>
              </a:ext>
            </a:extLst>
          </p:cNvPr>
          <p:cNvSpPr>
            <a:spLocks noGrp="1"/>
          </p:cNvSpPr>
          <p:nvPr>
            <p:ph type="title"/>
          </p:nvPr>
        </p:nvSpPr>
        <p:spPr>
          <a:xfrm>
            <a:off x="838200" y="593725"/>
            <a:ext cx="10515600" cy="1325563"/>
          </a:xfrm>
        </p:spPr>
        <p:txBody>
          <a:bodyPr>
            <a:noAutofit/>
          </a:bodyPr>
          <a:lstStyle/>
          <a:p>
            <a:pPr algn="ctr"/>
            <a:r>
              <a:rPr lang="en-US" b="1" dirty="0">
                <a:solidFill>
                  <a:srgbClr val="517D6D"/>
                </a:solidFill>
                <a:latin typeface="Aparajita" panose="02020603050405020304" pitchFamily="18" charset="0"/>
                <a:cs typeface="Aparajita" panose="02020603050405020304" pitchFamily="18" charset="0"/>
              </a:rPr>
              <a:t>Social Activities Short- &amp; Long-Term Support Needs</a:t>
            </a:r>
          </a:p>
        </p:txBody>
      </p:sp>
      <p:graphicFrame>
        <p:nvGraphicFramePr>
          <p:cNvPr id="5" name="Content Placeholder 4">
            <a:extLst>
              <a:ext uri="{FF2B5EF4-FFF2-40B4-BE49-F238E27FC236}">
                <a16:creationId xmlns:a16="http://schemas.microsoft.com/office/drawing/2014/main" id="{956FF410-A4E0-D04C-92D0-EFC3B7F33216}"/>
              </a:ext>
            </a:extLst>
          </p:cNvPr>
          <p:cNvGraphicFramePr>
            <a:graphicFrameLocks noGrp="1"/>
          </p:cNvGraphicFramePr>
          <p:nvPr>
            <p:ph idx="1"/>
            <p:extLst>
              <p:ext uri="{D42A27DB-BD31-4B8C-83A1-F6EECF244321}">
                <p14:modId xmlns:p14="http://schemas.microsoft.com/office/powerpoint/2010/main" val="390348947"/>
              </p:ext>
            </p:extLst>
          </p:nvPr>
        </p:nvGraphicFramePr>
        <p:xfrm>
          <a:off x="2152650" y="1825625"/>
          <a:ext cx="7886700" cy="362712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471037887"/>
                    </a:ext>
                  </a:extLst>
                </a:gridCol>
                <a:gridCol w="2628900">
                  <a:extLst>
                    <a:ext uri="{9D8B030D-6E8A-4147-A177-3AD203B41FA5}">
                      <a16:colId xmlns:a16="http://schemas.microsoft.com/office/drawing/2014/main" val="1931137085"/>
                    </a:ext>
                  </a:extLst>
                </a:gridCol>
                <a:gridCol w="2628900">
                  <a:extLst>
                    <a:ext uri="{9D8B030D-6E8A-4147-A177-3AD203B41FA5}">
                      <a16:colId xmlns:a16="http://schemas.microsoft.com/office/drawing/2014/main" val="2369315841"/>
                    </a:ext>
                  </a:extLst>
                </a:gridCol>
              </a:tblGrid>
              <a:tr h="370840">
                <a:tc>
                  <a:txBody>
                    <a:bodyPr/>
                    <a:lstStyle/>
                    <a:p>
                      <a:endParaRPr lang="en-US" dirty="0"/>
                    </a:p>
                  </a:txBody>
                  <a:tcPr marL="87630" marR="87630"/>
                </a:tc>
                <a:tc>
                  <a:txBody>
                    <a:bodyPr/>
                    <a:lstStyle/>
                    <a:p>
                      <a:r>
                        <a:rPr lang="en-US" dirty="0"/>
                        <a:t>Short-Term:  </a:t>
                      </a:r>
                    </a:p>
                    <a:p>
                      <a:r>
                        <a:rPr lang="en-US" dirty="0"/>
                        <a:t>6 Months from Today</a:t>
                      </a:r>
                    </a:p>
                  </a:txBody>
                  <a:tcPr marL="87630" marR="87630"/>
                </a:tc>
                <a:tc>
                  <a:txBody>
                    <a:bodyPr/>
                    <a:lstStyle/>
                    <a:p>
                      <a:r>
                        <a:rPr lang="en-US" dirty="0"/>
                        <a:t>Long-Term: </a:t>
                      </a:r>
                    </a:p>
                    <a:p>
                      <a:r>
                        <a:rPr lang="en-US" dirty="0"/>
                        <a:t>(Identify a Target Date)</a:t>
                      </a:r>
                    </a:p>
                    <a:p>
                      <a:endParaRPr lang="en-US" dirty="0"/>
                    </a:p>
                  </a:txBody>
                  <a:tcPr marL="87630" marR="87630"/>
                </a:tc>
                <a:extLst>
                  <a:ext uri="{0D108BD9-81ED-4DB2-BD59-A6C34878D82A}">
                    <a16:rowId xmlns:a16="http://schemas.microsoft.com/office/drawing/2014/main" val="3505810875"/>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dirty="0"/>
                        <a:t>What situations and with what people  are most valued &amp; important for the individual to successfully socialize &amp; interact? </a:t>
                      </a:r>
                    </a:p>
                  </a:txBody>
                  <a:tcPr marL="87630" marR="87630"/>
                </a:tc>
                <a:tc>
                  <a:txBody>
                    <a:bodyPr/>
                    <a:lstStyle/>
                    <a:p>
                      <a:endParaRPr lang="en-US"/>
                    </a:p>
                  </a:txBody>
                  <a:tcPr marL="87630" marR="87630"/>
                </a:tc>
                <a:tc>
                  <a:txBody>
                    <a:bodyPr/>
                    <a:lstStyle/>
                    <a:p>
                      <a:endParaRPr lang="en-US"/>
                    </a:p>
                  </a:txBody>
                  <a:tcPr marL="87630" marR="87630"/>
                </a:tc>
                <a:extLst>
                  <a:ext uri="{0D108BD9-81ED-4DB2-BD59-A6C34878D82A}">
                    <a16:rowId xmlns:a16="http://schemas.microsoft.com/office/drawing/2014/main" val="2597762171"/>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dirty="0"/>
                        <a:t>What supports are needed?</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600" dirty="0"/>
                    </a:p>
                  </a:txBody>
                  <a:tcPr marL="87630" marR="87630"/>
                </a:tc>
                <a:tc>
                  <a:txBody>
                    <a:bodyPr/>
                    <a:lstStyle/>
                    <a:p>
                      <a:endParaRPr lang="en-US"/>
                    </a:p>
                  </a:txBody>
                  <a:tcPr marL="87630" marR="87630"/>
                </a:tc>
                <a:tc>
                  <a:txBody>
                    <a:bodyPr/>
                    <a:lstStyle/>
                    <a:p>
                      <a:endParaRPr lang="en-US" dirty="0"/>
                    </a:p>
                  </a:txBody>
                  <a:tcPr marL="87630" marR="87630"/>
                </a:tc>
                <a:extLst>
                  <a:ext uri="{0D108BD9-81ED-4DB2-BD59-A6C34878D82A}">
                    <a16:rowId xmlns:a16="http://schemas.microsoft.com/office/drawing/2014/main" val="592513848"/>
                  </a:ext>
                </a:extLst>
              </a:tr>
              <a:tr h="370840">
                <a:tc>
                  <a:txBody>
                    <a:bodyPr/>
                    <a:lstStyle/>
                    <a:p>
                      <a:r>
                        <a:rPr lang="en-US" sz="1600" dirty="0"/>
                        <a:t>What steps will be taken, by whom to meet the target? </a:t>
                      </a:r>
                    </a:p>
                    <a:p>
                      <a:endParaRPr lang="en-US" sz="1600" dirty="0"/>
                    </a:p>
                  </a:txBody>
                  <a:tcPr marL="87630" marR="87630"/>
                </a:tc>
                <a:tc>
                  <a:txBody>
                    <a:bodyPr/>
                    <a:lstStyle/>
                    <a:p>
                      <a:endParaRPr lang="en-US"/>
                    </a:p>
                  </a:txBody>
                  <a:tcPr marL="87630" marR="87630"/>
                </a:tc>
                <a:tc>
                  <a:txBody>
                    <a:bodyPr/>
                    <a:lstStyle/>
                    <a:p>
                      <a:endParaRPr lang="en-US" dirty="0"/>
                    </a:p>
                  </a:txBody>
                  <a:tcPr marL="87630" marR="87630"/>
                </a:tc>
                <a:extLst>
                  <a:ext uri="{0D108BD9-81ED-4DB2-BD59-A6C34878D82A}">
                    <a16:rowId xmlns:a16="http://schemas.microsoft.com/office/drawing/2014/main" val="441367467"/>
                  </a:ext>
                </a:extLst>
              </a:tr>
            </a:tbl>
          </a:graphicData>
        </a:graphic>
      </p:graphicFrame>
      <p:sp>
        <p:nvSpPr>
          <p:cNvPr id="7" name="Rectangle 6">
            <a:extLst>
              <a:ext uri="{FF2B5EF4-FFF2-40B4-BE49-F238E27FC236}">
                <a16:creationId xmlns:a16="http://schemas.microsoft.com/office/drawing/2014/main" id="{D70C5DA0-997A-C243-AC6D-FF7F8F568D12}"/>
              </a:ext>
            </a:extLst>
          </p:cNvPr>
          <p:cNvSpPr/>
          <p:nvPr/>
        </p:nvSpPr>
        <p:spPr>
          <a:xfrm>
            <a:off x="8756026" y="5638212"/>
            <a:ext cx="3435974" cy="276999"/>
          </a:xfrm>
          <a:prstGeom prst="rect">
            <a:avLst/>
          </a:prstGeom>
        </p:spPr>
        <p:txBody>
          <a:bodyPr wrap="square">
            <a:spAutoFit/>
          </a:bodyPr>
          <a:lstStyle/>
          <a:p>
            <a:r>
              <a:rPr lang="en-US" sz="600" dirty="0"/>
              <a:t>Thompson et al (2017). Person-Centered Planning with Supports Intensity Scale- Adult Version A Guide for Planning Teams.  Washington, DC:  American Association of Intellectual &amp; Developmental Disabilities</a:t>
            </a:r>
          </a:p>
        </p:txBody>
      </p:sp>
    </p:spTree>
    <p:extLst>
      <p:ext uri="{BB962C8B-B14F-4D97-AF65-F5344CB8AC3E}">
        <p14:creationId xmlns:p14="http://schemas.microsoft.com/office/powerpoint/2010/main" val="19718041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08EA2-4EBC-5647-9859-5ED7F2F20E44}"/>
              </a:ext>
            </a:extLst>
          </p:cNvPr>
          <p:cNvSpPr>
            <a:spLocks noGrp="1"/>
          </p:cNvSpPr>
          <p:nvPr>
            <p:ph type="title"/>
          </p:nvPr>
        </p:nvSpPr>
        <p:spPr>
          <a:xfrm>
            <a:off x="1981200" y="595593"/>
            <a:ext cx="8229600" cy="833537"/>
          </a:xfrm>
        </p:spPr>
        <p:txBody>
          <a:bodyPr/>
          <a:lstStyle/>
          <a:p>
            <a:pPr algn="ctr"/>
            <a:r>
              <a:rPr lang="en-US" b="1" dirty="0">
                <a:solidFill>
                  <a:srgbClr val="517D6D"/>
                </a:solidFill>
                <a:latin typeface="Aparajita" panose="02020603050405020304" pitchFamily="18" charset="0"/>
                <a:cs typeface="Aparajita" panose="02020603050405020304" pitchFamily="18" charset="0"/>
              </a:rPr>
              <a:t>Advocacy</a:t>
            </a:r>
          </a:p>
        </p:txBody>
      </p:sp>
      <p:sp>
        <p:nvSpPr>
          <p:cNvPr id="3" name="Content Placeholder 2">
            <a:extLst>
              <a:ext uri="{FF2B5EF4-FFF2-40B4-BE49-F238E27FC236}">
                <a16:creationId xmlns:a16="http://schemas.microsoft.com/office/drawing/2014/main" id="{71590CA2-E858-BA4E-B2D1-9F4A5262065D}"/>
              </a:ext>
            </a:extLst>
          </p:cNvPr>
          <p:cNvSpPr>
            <a:spLocks noGrp="1"/>
          </p:cNvSpPr>
          <p:nvPr>
            <p:ph idx="1"/>
          </p:nvPr>
        </p:nvSpPr>
        <p:spPr>
          <a:xfrm>
            <a:off x="1981200" y="1429130"/>
            <a:ext cx="8229600" cy="4697034"/>
          </a:xfrm>
        </p:spPr>
        <p:txBody>
          <a:bodyPr>
            <a:normAutofit/>
          </a:bodyPr>
          <a:lstStyle/>
          <a:p>
            <a:pPr marL="0" indent="0">
              <a:buNone/>
            </a:pPr>
            <a:r>
              <a:rPr lang="en-US" dirty="0">
                <a:latin typeface="Apple Braille" pitchFamily="2" charset="0"/>
              </a:rPr>
              <a:t>Self-determination &amp; self-advocacy – dignity, respect and opportunities afforded regardless of disability contributes to a better quality of life.  </a:t>
            </a:r>
          </a:p>
          <a:p>
            <a:pPr lvl="1">
              <a:buFont typeface="Wingdings" pitchFamily="2" charset="2"/>
              <a:buChar char="Ø"/>
            </a:pPr>
            <a:r>
              <a:rPr lang="en-US" sz="2800" dirty="0"/>
              <a:t>List the current advocacy activities and then the preferred activities.</a:t>
            </a:r>
          </a:p>
          <a:p>
            <a:pPr lvl="1">
              <a:buFont typeface="Wingdings" pitchFamily="2" charset="2"/>
              <a:buChar char="Ø"/>
            </a:pPr>
            <a:r>
              <a:rPr lang="en-US" sz="2800" dirty="0"/>
              <a:t>List the discrepancies between the two and highlight the desired.</a:t>
            </a:r>
          </a:p>
          <a:p>
            <a:pPr lvl="1">
              <a:buFont typeface="Wingdings" pitchFamily="2" charset="2"/>
              <a:buChar char="Ø"/>
            </a:pPr>
            <a:r>
              <a:rPr lang="en-US" sz="2800" dirty="0"/>
              <a:t>Prioritize the necessary changes.</a:t>
            </a:r>
          </a:p>
          <a:p>
            <a:pPr marL="0" indent="0">
              <a:buNone/>
            </a:pPr>
            <a:endParaRPr lang="en-US" dirty="0"/>
          </a:p>
          <a:p>
            <a:pPr>
              <a:buFont typeface="Wingdings" pitchFamily="2" charset="2"/>
              <a:buChar char="Ø"/>
            </a:pPr>
            <a:endParaRPr lang="en-US" dirty="0"/>
          </a:p>
        </p:txBody>
      </p:sp>
      <p:sp>
        <p:nvSpPr>
          <p:cNvPr id="5" name="Rectangle 4">
            <a:extLst>
              <a:ext uri="{FF2B5EF4-FFF2-40B4-BE49-F238E27FC236}">
                <a16:creationId xmlns:a16="http://schemas.microsoft.com/office/drawing/2014/main" id="{427E053D-6927-D247-AAC3-C780D2ACE71C}"/>
              </a:ext>
            </a:extLst>
          </p:cNvPr>
          <p:cNvSpPr/>
          <p:nvPr/>
        </p:nvSpPr>
        <p:spPr>
          <a:xfrm>
            <a:off x="8770521" y="5620340"/>
            <a:ext cx="3421479" cy="276999"/>
          </a:xfrm>
          <a:prstGeom prst="rect">
            <a:avLst/>
          </a:prstGeom>
        </p:spPr>
        <p:txBody>
          <a:bodyPr wrap="square">
            <a:spAutoFit/>
          </a:bodyPr>
          <a:lstStyle/>
          <a:p>
            <a:r>
              <a:rPr lang="en-US" sz="600" dirty="0"/>
              <a:t>Thompson et al (2017). Person-Centered Planning with Supports Intensity Scale- Adult Version A Guide for Planning Teams.  Washington, DC:  American Association of Intellectual &amp; Developmental Disabilities</a:t>
            </a:r>
          </a:p>
        </p:txBody>
      </p:sp>
    </p:spTree>
    <p:extLst>
      <p:ext uri="{BB962C8B-B14F-4D97-AF65-F5344CB8AC3E}">
        <p14:creationId xmlns:p14="http://schemas.microsoft.com/office/powerpoint/2010/main" val="5297289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3013E-38C7-9645-BDDD-0AB45571078D}"/>
              </a:ext>
            </a:extLst>
          </p:cNvPr>
          <p:cNvSpPr>
            <a:spLocks noGrp="1"/>
          </p:cNvSpPr>
          <p:nvPr>
            <p:ph type="title"/>
          </p:nvPr>
        </p:nvSpPr>
        <p:spPr>
          <a:xfrm>
            <a:off x="1981200" y="613191"/>
            <a:ext cx="8229600" cy="591316"/>
          </a:xfrm>
        </p:spPr>
        <p:txBody>
          <a:bodyPr>
            <a:noAutofit/>
          </a:bodyPr>
          <a:lstStyle/>
          <a:p>
            <a:pPr algn="ctr"/>
            <a:r>
              <a:rPr lang="en-US" b="1" dirty="0">
                <a:solidFill>
                  <a:srgbClr val="517D6D"/>
                </a:solidFill>
                <a:latin typeface="Aparajita" panose="02020603050405020304" pitchFamily="18" charset="0"/>
                <a:cs typeface="Aparajita" panose="02020603050405020304" pitchFamily="18" charset="0"/>
              </a:rPr>
              <a:t>Advocacy SIS-A Subscale</a:t>
            </a:r>
          </a:p>
        </p:txBody>
      </p:sp>
      <p:graphicFrame>
        <p:nvGraphicFramePr>
          <p:cNvPr id="5" name="Content Placeholder 4">
            <a:extLst>
              <a:ext uri="{FF2B5EF4-FFF2-40B4-BE49-F238E27FC236}">
                <a16:creationId xmlns:a16="http://schemas.microsoft.com/office/drawing/2014/main" id="{C86020AE-48F0-BB43-8C37-A0EA36B1BEE2}"/>
              </a:ext>
            </a:extLst>
          </p:cNvPr>
          <p:cNvGraphicFramePr>
            <a:graphicFrameLocks noGrp="1"/>
          </p:cNvGraphicFramePr>
          <p:nvPr>
            <p:ph idx="1"/>
            <p:extLst>
              <p:ext uri="{D42A27DB-BD31-4B8C-83A1-F6EECF244321}">
                <p14:modId xmlns:p14="http://schemas.microsoft.com/office/powerpoint/2010/main" val="3232562770"/>
              </p:ext>
            </p:extLst>
          </p:nvPr>
        </p:nvGraphicFramePr>
        <p:xfrm>
          <a:off x="1903141" y="1204507"/>
          <a:ext cx="8229600" cy="4592320"/>
        </p:xfrm>
        <a:graphic>
          <a:graphicData uri="http://schemas.openxmlformats.org/drawingml/2006/table">
            <a:tbl>
              <a:tblPr firstRow="1" bandRow="1">
                <a:tableStyleId>{5C22544A-7EE6-4342-B048-85BDC9FD1C3A}</a:tableStyleId>
              </a:tblPr>
              <a:tblGrid>
                <a:gridCol w="2401057">
                  <a:extLst>
                    <a:ext uri="{9D8B030D-6E8A-4147-A177-3AD203B41FA5}">
                      <a16:colId xmlns:a16="http://schemas.microsoft.com/office/drawing/2014/main" val="2568155605"/>
                    </a:ext>
                  </a:extLst>
                </a:gridCol>
                <a:gridCol w="666119">
                  <a:extLst>
                    <a:ext uri="{9D8B030D-6E8A-4147-A177-3AD203B41FA5}">
                      <a16:colId xmlns:a16="http://schemas.microsoft.com/office/drawing/2014/main" val="3965756578"/>
                    </a:ext>
                  </a:extLst>
                </a:gridCol>
                <a:gridCol w="1205070">
                  <a:extLst>
                    <a:ext uri="{9D8B030D-6E8A-4147-A177-3AD203B41FA5}">
                      <a16:colId xmlns:a16="http://schemas.microsoft.com/office/drawing/2014/main" val="1708525803"/>
                    </a:ext>
                  </a:extLst>
                </a:gridCol>
                <a:gridCol w="956790">
                  <a:extLst>
                    <a:ext uri="{9D8B030D-6E8A-4147-A177-3AD203B41FA5}">
                      <a16:colId xmlns:a16="http://schemas.microsoft.com/office/drawing/2014/main" val="2099735862"/>
                    </a:ext>
                  </a:extLst>
                </a:gridCol>
                <a:gridCol w="3000564">
                  <a:extLst>
                    <a:ext uri="{9D8B030D-6E8A-4147-A177-3AD203B41FA5}">
                      <a16:colId xmlns:a16="http://schemas.microsoft.com/office/drawing/2014/main" val="3486333093"/>
                    </a:ext>
                  </a:extLst>
                </a:gridCol>
              </a:tblGrid>
              <a:tr h="230611">
                <a:tc>
                  <a:txBody>
                    <a:bodyPr/>
                    <a:lstStyle/>
                    <a:p>
                      <a:r>
                        <a:rPr lang="en-US" sz="1600" dirty="0"/>
                        <a:t>Protection &amp; Advocacy Activities</a:t>
                      </a:r>
                    </a:p>
                  </a:txBody>
                  <a:tcPr/>
                </a:tc>
                <a:tc>
                  <a:txBody>
                    <a:bodyPr/>
                    <a:lstStyle/>
                    <a:p>
                      <a:r>
                        <a:rPr lang="en-US" sz="1600" dirty="0"/>
                        <a:t>Type</a:t>
                      </a:r>
                    </a:p>
                  </a:txBody>
                  <a:tcPr/>
                </a:tc>
                <a:tc>
                  <a:txBody>
                    <a:bodyPr/>
                    <a:lstStyle/>
                    <a:p>
                      <a:r>
                        <a:rPr lang="en-US" sz="1600" dirty="0"/>
                        <a:t>Frequency</a:t>
                      </a:r>
                    </a:p>
                  </a:txBody>
                  <a:tcPr/>
                </a:tc>
                <a:tc>
                  <a:txBody>
                    <a:bodyPr/>
                    <a:lstStyle/>
                    <a:p>
                      <a:r>
                        <a:rPr lang="en-US" sz="1600" dirty="0"/>
                        <a:t>Daily Support Time</a:t>
                      </a:r>
                    </a:p>
                  </a:txBody>
                  <a:tcPr/>
                </a:tc>
                <a:tc>
                  <a:txBody>
                    <a:bodyPr/>
                    <a:lstStyle/>
                    <a:p>
                      <a:r>
                        <a:rPr lang="en-US" sz="1600" dirty="0"/>
                        <a:t>Addressing the Support Need </a:t>
                      </a:r>
                    </a:p>
                    <a:p>
                      <a:r>
                        <a:rPr lang="en-US" sz="1600" dirty="0"/>
                        <a:t>(who, what &amp; when)</a:t>
                      </a:r>
                    </a:p>
                    <a:p>
                      <a:endParaRPr lang="en-US" sz="1600" dirty="0"/>
                    </a:p>
                  </a:txBody>
                  <a:tcPr/>
                </a:tc>
                <a:extLst>
                  <a:ext uri="{0D108BD9-81ED-4DB2-BD59-A6C34878D82A}">
                    <a16:rowId xmlns:a16="http://schemas.microsoft.com/office/drawing/2014/main" val="3242074072"/>
                  </a:ext>
                </a:extLst>
              </a:tr>
              <a:tr h="370840">
                <a:tc>
                  <a:txBody>
                    <a:bodyPr/>
                    <a:lstStyle/>
                    <a:p>
                      <a:r>
                        <a:rPr lang="en-US" sz="1400" dirty="0"/>
                        <a:t>Advocating for self</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195427194"/>
                  </a:ext>
                </a:extLst>
              </a:tr>
              <a:tr h="370840">
                <a:tc>
                  <a:txBody>
                    <a:bodyPr/>
                    <a:lstStyle/>
                    <a:p>
                      <a:r>
                        <a:rPr lang="en-US" sz="1400" dirty="0"/>
                        <a:t>Making choices &amp; decisions</a:t>
                      </a:r>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val="1980920012"/>
                  </a:ext>
                </a:extLst>
              </a:tr>
              <a:tr h="370840">
                <a:tc>
                  <a:txBody>
                    <a:bodyPr/>
                    <a:lstStyle/>
                    <a:p>
                      <a:r>
                        <a:rPr lang="en-US" sz="1400" dirty="0"/>
                        <a:t> Protecting self from exploitation</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319184667"/>
                  </a:ext>
                </a:extLst>
              </a:tr>
              <a:tr h="370840">
                <a:tc>
                  <a:txBody>
                    <a:bodyPr/>
                    <a:lstStyle/>
                    <a:p>
                      <a:r>
                        <a:rPr lang="en-US" sz="1400" dirty="0"/>
                        <a:t>Exercising legal/civic responsibilities</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11479192"/>
                  </a:ext>
                </a:extLst>
              </a:tr>
              <a:tr h="370840">
                <a:tc>
                  <a:txBody>
                    <a:bodyPr/>
                    <a:lstStyle/>
                    <a:p>
                      <a:r>
                        <a:rPr lang="en-US" sz="1400" dirty="0"/>
                        <a:t>Belonging to &amp; participating in self-advocacy/support organizations</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785272289"/>
                  </a:ext>
                </a:extLst>
              </a:tr>
              <a:tr h="370840">
                <a:tc>
                  <a:txBody>
                    <a:bodyPr/>
                    <a:lstStyle/>
                    <a:p>
                      <a:r>
                        <a:rPr lang="en-US" sz="1400" dirty="0"/>
                        <a:t>Obtaining legal services</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578860125"/>
                  </a:ext>
                </a:extLst>
              </a:tr>
              <a:tr h="370840">
                <a:tc>
                  <a:txBody>
                    <a:bodyPr/>
                    <a:lstStyle/>
                    <a:p>
                      <a:r>
                        <a:rPr lang="en-US" sz="1400" dirty="0"/>
                        <a:t> Managing money &amp; personal finances</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655536040"/>
                  </a:ext>
                </a:extLst>
              </a:tr>
              <a:tr h="370840">
                <a:tc>
                  <a:txBody>
                    <a:bodyPr/>
                    <a:lstStyle/>
                    <a:p>
                      <a:r>
                        <a:rPr lang="en-US" sz="1400" dirty="0"/>
                        <a:t> Advocating for others</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850490575"/>
                  </a:ext>
                </a:extLst>
              </a:tr>
            </a:tbl>
          </a:graphicData>
        </a:graphic>
      </p:graphicFrame>
      <p:sp>
        <p:nvSpPr>
          <p:cNvPr id="6" name="Rectangle 5">
            <a:extLst>
              <a:ext uri="{FF2B5EF4-FFF2-40B4-BE49-F238E27FC236}">
                <a16:creationId xmlns:a16="http://schemas.microsoft.com/office/drawing/2014/main" id="{A74F38C3-D1B4-814D-AEF6-EDFF73BDEE79}"/>
              </a:ext>
            </a:extLst>
          </p:cNvPr>
          <p:cNvSpPr/>
          <p:nvPr/>
        </p:nvSpPr>
        <p:spPr>
          <a:xfrm>
            <a:off x="8764366" y="5653493"/>
            <a:ext cx="3427634" cy="276999"/>
          </a:xfrm>
          <a:prstGeom prst="rect">
            <a:avLst/>
          </a:prstGeom>
        </p:spPr>
        <p:txBody>
          <a:bodyPr wrap="square">
            <a:spAutoFit/>
          </a:bodyPr>
          <a:lstStyle/>
          <a:p>
            <a:r>
              <a:rPr lang="en-US" sz="600" dirty="0"/>
              <a:t>Thompson et al (2017). Person-Centered Planning with Supports Intensity Scale- Adult Version A Guide for Planning Teams.  Washington, DC:  American Association of Intellectual &amp; Developmental Disabilities </a:t>
            </a:r>
          </a:p>
        </p:txBody>
      </p:sp>
    </p:spTree>
    <p:extLst>
      <p:ext uri="{BB962C8B-B14F-4D97-AF65-F5344CB8AC3E}">
        <p14:creationId xmlns:p14="http://schemas.microsoft.com/office/powerpoint/2010/main" val="2731382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B15F8-AA8E-1349-862B-DCF907EF46DC}"/>
              </a:ext>
            </a:extLst>
          </p:cNvPr>
          <p:cNvSpPr>
            <a:spLocks noGrp="1"/>
          </p:cNvSpPr>
          <p:nvPr>
            <p:ph type="title"/>
          </p:nvPr>
        </p:nvSpPr>
        <p:spPr>
          <a:xfrm>
            <a:off x="1443618" y="644647"/>
            <a:ext cx="9304763" cy="1142999"/>
          </a:xfrm>
        </p:spPr>
        <p:txBody>
          <a:bodyPr>
            <a:noAutofit/>
          </a:bodyPr>
          <a:lstStyle/>
          <a:p>
            <a:r>
              <a:rPr lang="en-US" b="1" dirty="0">
                <a:solidFill>
                  <a:srgbClr val="517D6D"/>
                </a:solidFill>
                <a:latin typeface="Aparajita" panose="02020603050405020304" pitchFamily="18" charset="0"/>
                <a:cs typeface="Aparajita" panose="02020603050405020304" pitchFamily="18" charset="0"/>
              </a:rPr>
              <a:t>Supports Intensity Scale-Adult Version (SIS-A)</a:t>
            </a:r>
            <a:endParaRPr lang="en-US" b="1" dirty="0">
              <a:latin typeface="Aparajita" panose="02020603050405020304" pitchFamily="18" charset="0"/>
              <a:cs typeface="Aparajita" panose="02020603050405020304" pitchFamily="18" charset="0"/>
            </a:endParaRPr>
          </a:p>
        </p:txBody>
      </p:sp>
      <p:sp>
        <p:nvSpPr>
          <p:cNvPr id="3" name="Content Placeholder 2">
            <a:extLst>
              <a:ext uri="{FF2B5EF4-FFF2-40B4-BE49-F238E27FC236}">
                <a16:creationId xmlns:a16="http://schemas.microsoft.com/office/drawing/2014/main" id="{51569860-D027-7748-95F9-223D2BA16104}"/>
              </a:ext>
            </a:extLst>
          </p:cNvPr>
          <p:cNvSpPr>
            <a:spLocks noGrp="1"/>
          </p:cNvSpPr>
          <p:nvPr>
            <p:ph idx="1"/>
          </p:nvPr>
        </p:nvSpPr>
        <p:spPr>
          <a:xfrm>
            <a:off x="838200" y="2096429"/>
            <a:ext cx="10515600" cy="2642839"/>
          </a:xfrm>
        </p:spPr>
        <p:txBody>
          <a:bodyPr>
            <a:normAutofit/>
          </a:bodyPr>
          <a:lstStyle/>
          <a:p>
            <a:pPr marL="0" indent="0" algn="ctr">
              <a:buNone/>
            </a:pPr>
            <a:endParaRPr lang="en-US" sz="2000" dirty="0">
              <a:solidFill>
                <a:srgbClr val="517D6D"/>
              </a:solidFill>
            </a:endParaRPr>
          </a:p>
          <a:p>
            <a:pPr marL="0" indent="0" algn="ctr">
              <a:buNone/>
            </a:pPr>
            <a:r>
              <a:rPr lang="en-US" sz="3600" dirty="0">
                <a:latin typeface="Apple Braille" pitchFamily="2" charset="0"/>
                <a:cs typeface="Aparajita" panose="02020603050405020304" pitchFamily="18" charset="0"/>
              </a:rPr>
              <a:t>Regardless of the connection to “Tier Assignment” this resource has a very meaningful purpose</a:t>
            </a:r>
          </a:p>
          <a:p>
            <a:pPr marL="0" indent="0" algn="ctr">
              <a:buNone/>
            </a:pPr>
            <a:r>
              <a:rPr lang="en-US" sz="3600" dirty="0">
                <a:latin typeface="Apple Braille" pitchFamily="2" charset="0"/>
                <a:cs typeface="Aparajita" panose="02020603050405020304" pitchFamily="18" charset="0"/>
              </a:rPr>
              <a:t>in the service planning process! </a:t>
            </a:r>
          </a:p>
          <a:p>
            <a:pPr marL="0" indent="0">
              <a:buNone/>
            </a:pPr>
            <a:endParaRPr lang="en-US" dirty="0"/>
          </a:p>
        </p:txBody>
      </p:sp>
    </p:spTree>
    <p:extLst>
      <p:ext uri="{BB962C8B-B14F-4D97-AF65-F5344CB8AC3E}">
        <p14:creationId xmlns:p14="http://schemas.microsoft.com/office/powerpoint/2010/main" val="17321275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7EF69-C40C-374D-B778-8DDA2C330549}"/>
              </a:ext>
            </a:extLst>
          </p:cNvPr>
          <p:cNvSpPr>
            <a:spLocks noGrp="1"/>
          </p:cNvSpPr>
          <p:nvPr>
            <p:ph type="title"/>
          </p:nvPr>
        </p:nvSpPr>
        <p:spPr>
          <a:xfrm>
            <a:off x="838200" y="512213"/>
            <a:ext cx="10515600" cy="1325563"/>
          </a:xfrm>
        </p:spPr>
        <p:txBody>
          <a:bodyPr>
            <a:noAutofit/>
          </a:bodyPr>
          <a:lstStyle/>
          <a:p>
            <a:pPr algn="ctr"/>
            <a:r>
              <a:rPr lang="en-US" b="1" dirty="0">
                <a:solidFill>
                  <a:srgbClr val="517D6D"/>
                </a:solidFill>
                <a:latin typeface="Aparajita" panose="02020603050405020304" pitchFamily="18" charset="0"/>
                <a:cs typeface="Aparajita" panose="02020603050405020304" pitchFamily="18" charset="0"/>
              </a:rPr>
              <a:t>Advocacy Short- &amp; Long-Term Support Needs</a:t>
            </a:r>
          </a:p>
        </p:txBody>
      </p:sp>
      <p:graphicFrame>
        <p:nvGraphicFramePr>
          <p:cNvPr id="5" name="Content Placeholder 4">
            <a:extLst>
              <a:ext uri="{FF2B5EF4-FFF2-40B4-BE49-F238E27FC236}">
                <a16:creationId xmlns:a16="http://schemas.microsoft.com/office/drawing/2014/main" id="{956FF410-A4E0-D04C-92D0-EFC3B7F33216}"/>
              </a:ext>
            </a:extLst>
          </p:cNvPr>
          <p:cNvGraphicFramePr>
            <a:graphicFrameLocks noGrp="1"/>
          </p:cNvGraphicFramePr>
          <p:nvPr>
            <p:ph idx="1"/>
            <p:extLst>
              <p:ext uri="{D42A27DB-BD31-4B8C-83A1-F6EECF244321}">
                <p14:modId xmlns:p14="http://schemas.microsoft.com/office/powerpoint/2010/main" val="3665574570"/>
              </p:ext>
            </p:extLst>
          </p:nvPr>
        </p:nvGraphicFramePr>
        <p:xfrm>
          <a:off x="2152650" y="1493520"/>
          <a:ext cx="7886700" cy="387096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471037887"/>
                    </a:ext>
                  </a:extLst>
                </a:gridCol>
                <a:gridCol w="2628900">
                  <a:extLst>
                    <a:ext uri="{9D8B030D-6E8A-4147-A177-3AD203B41FA5}">
                      <a16:colId xmlns:a16="http://schemas.microsoft.com/office/drawing/2014/main" val="1931137085"/>
                    </a:ext>
                  </a:extLst>
                </a:gridCol>
                <a:gridCol w="2628900">
                  <a:extLst>
                    <a:ext uri="{9D8B030D-6E8A-4147-A177-3AD203B41FA5}">
                      <a16:colId xmlns:a16="http://schemas.microsoft.com/office/drawing/2014/main" val="2369315841"/>
                    </a:ext>
                  </a:extLst>
                </a:gridCol>
              </a:tblGrid>
              <a:tr h="370840">
                <a:tc>
                  <a:txBody>
                    <a:bodyPr/>
                    <a:lstStyle/>
                    <a:p>
                      <a:endParaRPr lang="en-US" dirty="0"/>
                    </a:p>
                  </a:txBody>
                  <a:tcPr marL="87630" marR="87630"/>
                </a:tc>
                <a:tc>
                  <a:txBody>
                    <a:bodyPr/>
                    <a:lstStyle/>
                    <a:p>
                      <a:r>
                        <a:rPr lang="en-US" dirty="0"/>
                        <a:t>Short-Term:  </a:t>
                      </a:r>
                    </a:p>
                    <a:p>
                      <a:r>
                        <a:rPr lang="en-US" dirty="0"/>
                        <a:t>6 Months from Today</a:t>
                      </a:r>
                    </a:p>
                  </a:txBody>
                  <a:tcPr marL="87630" marR="87630"/>
                </a:tc>
                <a:tc>
                  <a:txBody>
                    <a:bodyPr/>
                    <a:lstStyle/>
                    <a:p>
                      <a:r>
                        <a:rPr lang="en-US" dirty="0"/>
                        <a:t>Long-Term: </a:t>
                      </a:r>
                    </a:p>
                    <a:p>
                      <a:r>
                        <a:rPr lang="en-US" dirty="0"/>
                        <a:t>(Identify a Target Date)</a:t>
                      </a:r>
                    </a:p>
                    <a:p>
                      <a:endParaRPr lang="en-US" dirty="0"/>
                    </a:p>
                  </a:txBody>
                  <a:tcPr marL="87630" marR="87630"/>
                </a:tc>
                <a:extLst>
                  <a:ext uri="{0D108BD9-81ED-4DB2-BD59-A6C34878D82A}">
                    <a16:rowId xmlns:a16="http://schemas.microsoft.com/office/drawing/2014/main" val="3505810875"/>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dirty="0"/>
                        <a:t>What situations and with what people are most important for the individual to successfully advocate for self &amp; others?</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600" dirty="0"/>
                    </a:p>
                  </a:txBody>
                  <a:tcPr marL="87630" marR="87630"/>
                </a:tc>
                <a:tc>
                  <a:txBody>
                    <a:bodyPr/>
                    <a:lstStyle/>
                    <a:p>
                      <a:endParaRPr lang="en-US"/>
                    </a:p>
                  </a:txBody>
                  <a:tcPr marL="87630" marR="87630"/>
                </a:tc>
                <a:tc>
                  <a:txBody>
                    <a:bodyPr/>
                    <a:lstStyle/>
                    <a:p>
                      <a:endParaRPr lang="en-US"/>
                    </a:p>
                  </a:txBody>
                  <a:tcPr marL="87630" marR="87630"/>
                </a:tc>
                <a:extLst>
                  <a:ext uri="{0D108BD9-81ED-4DB2-BD59-A6C34878D82A}">
                    <a16:rowId xmlns:a16="http://schemas.microsoft.com/office/drawing/2014/main" val="2597762171"/>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dirty="0"/>
                        <a:t>What supports are needed?</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600" dirty="0"/>
                    </a:p>
                  </a:txBody>
                  <a:tcPr marL="87630" marR="87630"/>
                </a:tc>
                <a:tc>
                  <a:txBody>
                    <a:bodyPr/>
                    <a:lstStyle/>
                    <a:p>
                      <a:endParaRPr lang="en-US"/>
                    </a:p>
                  </a:txBody>
                  <a:tcPr marL="87630" marR="87630"/>
                </a:tc>
                <a:tc>
                  <a:txBody>
                    <a:bodyPr/>
                    <a:lstStyle/>
                    <a:p>
                      <a:endParaRPr lang="en-US" dirty="0"/>
                    </a:p>
                  </a:txBody>
                  <a:tcPr marL="87630" marR="87630"/>
                </a:tc>
                <a:extLst>
                  <a:ext uri="{0D108BD9-81ED-4DB2-BD59-A6C34878D82A}">
                    <a16:rowId xmlns:a16="http://schemas.microsoft.com/office/drawing/2014/main" val="592513848"/>
                  </a:ext>
                </a:extLst>
              </a:tr>
              <a:tr h="370840">
                <a:tc>
                  <a:txBody>
                    <a:bodyPr/>
                    <a:lstStyle/>
                    <a:p>
                      <a:r>
                        <a:rPr lang="en-US" sz="1600" dirty="0"/>
                        <a:t>What steps will be taken, by whom to meet the target? </a:t>
                      </a:r>
                    </a:p>
                    <a:p>
                      <a:endParaRPr lang="en-US" sz="1600" dirty="0"/>
                    </a:p>
                  </a:txBody>
                  <a:tcPr marL="87630" marR="87630"/>
                </a:tc>
                <a:tc>
                  <a:txBody>
                    <a:bodyPr/>
                    <a:lstStyle/>
                    <a:p>
                      <a:endParaRPr lang="en-US"/>
                    </a:p>
                  </a:txBody>
                  <a:tcPr marL="87630" marR="87630"/>
                </a:tc>
                <a:tc>
                  <a:txBody>
                    <a:bodyPr/>
                    <a:lstStyle/>
                    <a:p>
                      <a:endParaRPr lang="en-US" dirty="0"/>
                    </a:p>
                  </a:txBody>
                  <a:tcPr marL="87630" marR="87630"/>
                </a:tc>
                <a:extLst>
                  <a:ext uri="{0D108BD9-81ED-4DB2-BD59-A6C34878D82A}">
                    <a16:rowId xmlns:a16="http://schemas.microsoft.com/office/drawing/2014/main" val="441367467"/>
                  </a:ext>
                </a:extLst>
              </a:tr>
            </a:tbl>
          </a:graphicData>
        </a:graphic>
      </p:graphicFrame>
      <p:sp>
        <p:nvSpPr>
          <p:cNvPr id="7" name="Rectangle 6">
            <a:extLst>
              <a:ext uri="{FF2B5EF4-FFF2-40B4-BE49-F238E27FC236}">
                <a16:creationId xmlns:a16="http://schemas.microsoft.com/office/drawing/2014/main" id="{D70C5DA0-997A-C243-AC6D-FF7F8F568D12}"/>
              </a:ext>
            </a:extLst>
          </p:cNvPr>
          <p:cNvSpPr/>
          <p:nvPr/>
        </p:nvSpPr>
        <p:spPr>
          <a:xfrm>
            <a:off x="8653003" y="5633035"/>
            <a:ext cx="3450964" cy="279032"/>
          </a:xfrm>
          <a:prstGeom prst="rect">
            <a:avLst/>
          </a:prstGeom>
        </p:spPr>
        <p:txBody>
          <a:bodyPr wrap="square">
            <a:spAutoFit/>
          </a:bodyPr>
          <a:lstStyle/>
          <a:p>
            <a:r>
              <a:rPr lang="en-US" sz="600" dirty="0"/>
              <a:t>Thompson et al (2017). Person-Centered Planning with Supports Intensity Scale- Adult Version A Guide for Planning Teams.  Washington, DC:  American Association of Intellectual &amp; Developmental Disabilities</a:t>
            </a:r>
          </a:p>
        </p:txBody>
      </p:sp>
    </p:spTree>
    <p:extLst>
      <p:ext uri="{BB962C8B-B14F-4D97-AF65-F5344CB8AC3E}">
        <p14:creationId xmlns:p14="http://schemas.microsoft.com/office/powerpoint/2010/main" val="37074080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984F22-38E3-774F-B62D-2C23101EC3C7}"/>
              </a:ext>
            </a:extLst>
          </p:cNvPr>
          <p:cNvSpPr>
            <a:spLocks noGrp="1"/>
          </p:cNvSpPr>
          <p:nvPr>
            <p:ph type="title"/>
          </p:nvPr>
        </p:nvSpPr>
        <p:spPr>
          <a:xfrm>
            <a:off x="838200" y="593725"/>
            <a:ext cx="10515600" cy="1325563"/>
          </a:xfrm>
        </p:spPr>
        <p:txBody>
          <a:bodyPr/>
          <a:lstStyle/>
          <a:p>
            <a:pPr algn="ctr"/>
            <a:r>
              <a:rPr lang="en-US" b="1" dirty="0">
                <a:solidFill>
                  <a:srgbClr val="517D6D"/>
                </a:solidFill>
                <a:latin typeface="Aparajita" panose="02020603050405020304" pitchFamily="18" charset="0"/>
                <a:cs typeface="Aparajita" panose="02020603050405020304" pitchFamily="18" charset="0"/>
              </a:rPr>
              <a:t>Support Needs Crossing Domains</a:t>
            </a:r>
          </a:p>
        </p:txBody>
      </p:sp>
      <p:sp>
        <p:nvSpPr>
          <p:cNvPr id="3" name="Content Placeholder 2">
            <a:extLst>
              <a:ext uri="{FF2B5EF4-FFF2-40B4-BE49-F238E27FC236}">
                <a16:creationId xmlns:a16="http://schemas.microsoft.com/office/drawing/2014/main" id="{9F06CBDE-3088-2E44-8583-08C32E2CB506}"/>
              </a:ext>
            </a:extLst>
          </p:cNvPr>
          <p:cNvSpPr>
            <a:spLocks noGrp="1"/>
          </p:cNvSpPr>
          <p:nvPr>
            <p:ph idx="1"/>
          </p:nvPr>
        </p:nvSpPr>
        <p:spPr>
          <a:xfrm>
            <a:off x="1730829" y="1468786"/>
            <a:ext cx="9622971" cy="4351338"/>
          </a:xfrm>
        </p:spPr>
        <p:txBody>
          <a:bodyPr>
            <a:normAutofit/>
          </a:bodyPr>
          <a:lstStyle/>
          <a:p>
            <a:pPr marL="0" indent="0">
              <a:buNone/>
            </a:pPr>
            <a:r>
              <a:rPr lang="en-US" dirty="0">
                <a:latin typeface="Apple Braille" pitchFamily="2" charset="0"/>
              </a:rPr>
              <a:t>Now it’s time to identify supports living in two different domains.  The team engaging in serious analysis at this point in the process is necessary. </a:t>
            </a:r>
          </a:p>
          <a:p>
            <a:pPr marL="0" indent="0">
              <a:buNone/>
            </a:pPr>
            <a:r>
              <a:rPr lang="en-US" sz="2400" dirty="0"/>
              <a:t>Some common examples:</a:t>
            </a:r>
          </a:p>
          <a:p>
            <a:pPr lvl="1">
              <a:buFont typeface="Wingdings" pitchFamily="2" charset="2"/>
              <a:buChar char="Ø"/>
            </a:pPr>
            <a:r>
              <a:rPr lang="en-US" sz="2800" dirty="0"/>
              <a:t>Supports to understand social boundaries</a:t>
            </a:r>
          </a:p>
          <a:p>
            <a:pPr lvl="1">
              <a:buFont typeface="Wingdings" pitchFamily="2" charset="2"/>
              <a:buChar char="Ø"/>
            </a:pPr>
            <a:r>
              <a:rPr lang="en-US" sz="2800" dirty="0"/>
              <a:t>Supports when faced with unexpected activities and new situations</a:t>
            </a:r>
          </a:p>
          <a:p>
            <a:pPr lvl="1">
              <a:buFont typeface="Wingdings" pitchFamily="2" charset="2"/>
              <a:buChar char="Ø"/>
            </a:pPr>
            <a:r>
              <a:rPr lang="en-US" sz="2800" dirty="0"/>
              <a:t>Supports in decision making</a:t>
            </a:r>
          </a:p>
          <a:p>
            <a:pPr lvl="1">
              <a:buFont typeface="Wingdings" pitchFamily="2" charset="2"/>
              <a:buChar char="Ø"/>
            </a:pPr>
            <a:r>
              <a:rPr lang="en-US" sz="2800" dirty="0"/>
              <a:t>Supports in self-regulations</a:t>
            </a:r>
          </a:p>
        </p:txBody>
      </p:sp>
    </p:spTree>
    <p:extLst>
      <p:ext uri="{BB962C8B-B14F-4D97-AF65-F5344CB8AC3E}">
        <p14:creationId xmlns:p14="http://schemas.microsoft.com/office/powerpoint/2010/main" val="21219944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0C458-1EAD-4445-9703-621541EEB2BA}"/>
              </a:ext>
            </a:extLst>
          </p:cNvPr>
          <p:cNvSpPr>
            <a:spLocks noGrp="1"/>
          </p:cNvSpPr>
          <p:nvPr>
            <p:ph type="title"/>
          </p:nvPr>
        </p:nvSpPr>
        <p:spPr>
          <a:xfrm>
            <a:off x="838200" y="543783"/>
            <a:ext cx="10515600" cy="1325563"/>
          </a:xfrm>
        </p:spPr>
        <p:txBody>
          <a:bodyPr/>
          <a:lstStyle/>
          <a:p>
            <a:pPr algn="ctr"/>
            <a:r>
              <a:rPr lang="en-US" b="1" dirty="0">
                <a:solidFill>
                  <a:srgbClr val="517D6D"/>
                </a:solidFill>
                <a:latin typeface="Aparajita" panose="02020603050405020304" pitchFamily="18" charset="0"/>
                <a:cs typeface="Aparajita" panose="02020603050405020304" pitchFamily="18" charset="0"/>
              </a:rPr>
              <a:t>Review All the Information Collected</a:t>
            </a:r>
          </a:p>
        </p:txBody>
      </p:sp>
      <p:sp>
        <p:nvSpPr>
          <p:cNvPr id="3" name="Content Placeholder 2">
            <a:extLst>
              <a:ext uri="{FF2B5EF4-FFF2-40B4-BE49-F238E27FC236}">
                <a16:creationId xmlns:a16="http://schemas.microsoft.com/office/drawing/2014/main" id="{F94F5213-07EE-0846-AC45-085C9046C901}"/>
              </a:ext>
            </a:extLst>
          </p:cNvPr>
          <p:cNvSpPr>
            <a:spLocks noGrp="1"/>
          </p:cNvSpPr>
          <p:nvPr>
            <p:ph idx="1"/>
          </p:nvPr>
        </p:nvSpPr>
        <p:spPr>
          <a:xfrm>
            <a:off x="1267522" y="1466385"/>
            <a:ext cx="8229600" cy="4650698"/>
          </a:xfrm>
        </p:spPr>
        <p:txBody>
          <a:bodyPr>
            <a:normAutofit fontScale="92500" lnSpcReduction="20000"/>
          </a:bodyPr>
          <a:lstStyle/>
          <a:p>
            <a:pPr marL="119063" indent="0">
              <a:buNone/>
            </a:pPr>
            <a:r>
              <a:rPr lang="en-US" dirty="0">
                <a:latin typeface="Apple Braille" pitchFamily="2" charset="0"/>
              </a:rPr>
              <a:t>C</a:t>
            </a:r>
            <a:r>
              <a:rPr lang="en-US" sz="3300" dirty="0">
                <a:latin typeface="Apple Braille" pitchFamily="2" charset="0"/>
              </a:rPr>
              <a:t>reate a description of main support need in each of the categories listed below. </a:t>
            </a:r>
            <a:endParaRPr lang="en-US" dirty="0"/>
          </a:p>
          <a:p>
            <a:pPr marL="2176463" indent="454025">
              <a:buFont typeface="Wingdings" pitchFamily="2" charset="2"/>
              <a:buChar char="q"/>
            </a:pPr>
            <a:r>
              <a:rPr lang="en-US" dirty="0"/>
              <a:t>	Home Living</a:t>
            </a:r>
          </a:p>
          <a:p>
            <a:pPr marL="2176463" indent="454025">
              <a:buFont typeface="Wingdings" pitchFamily="2" charset="2"/>
              <a:buChar char="q"/>
            </a:pPr>
            <a:r>
              <a:rPr lang="en-US" dirty="0"/>
              <a:t>	Community Living</a:t>
            </a:r>
          </a:p>
          <a:p>
            <a:pPr marL="2176463" indent="454025">
              <a:buFont typeface="Wingdings" pitchFamily="2" charset="2"/>
              <a:buChar char="q"/>
            </a:pPr>
            <a:r>
              <a:rPr lang="en-US" dirty="0"/>
              <a:t>	Lifelong Learning</a:t>
            </a:r>
          </a:p>
          <a:p>
            <a:pPr marL="2176463" indent="454025">
              <a:buFont typeface="Wingdings" pitchFamily="2" charset="2"/>
              <a:buChar char="q"/>
            </a:pPr>
            <a:r>
              <a:rPr lang="en-US" dirty="0"/>
              <a:t>	Employment</a:t>
            </a:r>
          </a:p>
          <a:p>
            <a:pPr marL="2176463" indent="454025">
              <a:buFont typeface="Wingdings" pitchFamily="2" charset="2"/>
              <a:buChar char="q"/>
            </a:pPr>
            <a:r>
              <a:rPr lang="en-US" dirty="0"/>
              <a:t>	Health &amp; Safety</a:t>
            </a:r>
          </a:p>
          <a:p>
            <a:pPr marL="2176463" indent="454025">
              <a:buFont typeface="Wingdings" pitchFamily="2" charset="2"/>
              <a:buChar char="q"/>
            </a:pPr>
            <a:r>
              <a:rPr lang="en-US" dirty="0"/>
              <a:t>	Social</a:t>
            </a:r>
          </a:p>
          <a:p>
            <a:pPr marL="2176463" indent="454025">
              <a:buFont typeface="Wingdings" pitchFamily="2" charset="2"/>
              <a:buChar char="q"/>
            </a:pPr>
            <a:r>
              <a:rPr lang="en-US" dirty="0"/>
              <a:t>Medical Conditions</a:t>
            </a:r>
          </a:p>
          <a:p>
            <a:pPr marL="2176463" indent="454025">
              <a:buFont typeface="Wingdings" pitchFamily="2" charset="2"/>
              <a:buChar char="q"/>
            </a:pPr>
            <a:r>
              <a:rPr lang="en-US" dirty="0"/>
              <a:t>Health Care</a:t>
            </a:r>
          </a:p>
          <a:p>
            <a:pPr marL="2176463" indent="454025">
              <a:buFont typeface="Wingdings" pitchFamily="2" charset="2"/>
              <a:buChar char="q"/>
            </a:pPr>
            <a:r>
              <a:rPr lang="en-US" dirty="0"/>
              <a:t>Behavioral Challenges</a:t>
            </a:r>
          </a:p>
          <a:p>
            <a:pPr marL="0" indent="0">
              <a:buNone/>
            </a:pPr>
            <a:endParaRPr lang="en-US" dirty="0"/>
          </a:p>
        </p:txBody>
      </p:sp>
      <p:sp>
        <p:nvSpPr>
          <p:cNvPr id="5" name="Rectangle 4">
            <a:extLst>
              <a:ext uri="{FF2B5EF4-FFF2-40B4-BE49-F238E27FC236}">
                <a16:creationId xmlns:a16="http://schemas.microsoft.com/office/drawing/2014/main" id="{79061AE6-0E9D-8A4A-8619-802F85DF4C17}"/>
              </a:ext>
            </a:extLst>
          </p:cNvPr>
          <p:cNvSpPr/>
          <p:nvPr/>
        </p:nvSpPr>
        <p:spPr>
          <a:xfrm>
            <a:off x="8741036" y="5680627"/>
            <a:ext cx="3450964" cy="279032"/>
          </a:xfrm>
          <a:prstGeom prst="rect">
            <a:avLst/>
          </a:prstGeom>
        </p:spPr>
        <p:txBody>
          <a:bodyPr wrap="square">
            <a:spAutoFit/>
          </a:bodyPr>
          <a:lstStyle/>
          <a:p>
            <a:r>
              <a:rPr lang="en-US" sz="600" dirty="0"/>
              <a:t>Thompson et al (2017). Person-Centered Planning with Supports Intensity Scale- Adult Version A Guide for Planning Teams.  Washington, DC:  American Association of Intellectual &amp; Developmental Disabilities</a:t>
            </a:r>
          </a:p>
        </p:txBody>
      </p:sp>
    </p:spTree>
    <p:extLst>
      <p:ext uri="{BB962C8B-B14F-4D97-AF65-F5344CB8AC3E}">
        <p14:creationId xmlns:p14="http://schemas.microsoft.com/office/powerpoint/2010/main" val="26355850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B1742-C4D6-0144-89C3-46BD6F62454E}"/>
              </a:ext>
            </a:extLst>
          </p:cNvPr>
          <p:cNvSpPr>
            <a:spLocks noGrp="1"/>
          </p:cNvSpPr>
          <p:nvPr>
            <p:ph type="title"/>
          </p:nvPr>
        </p:nvSpPr>
        <p:spPr>
          <a:xfrm>
            <a:off x="838200" y="650375"/>
            <a:ext cx="10515600" cy="1325563"/>
          </a:xfrm>
        </p:spPr>
        <p:txBody>
          <a:bodyPr/>
          <a:lstStyle/>
          <a:p>
            <a:pPr algn="ctr"/>
            <a:r>
              <a:rPr lang="en-US" b="1" dirty="0">
                <a:solidFill>
                  <a:srgbClr val="517D6D"/>
                </a:solidFill>
                <a:latin typeface="Aparajita" panose="02020603050405020304" pitchFamily="18" charset="0"/>
                <a:cs typeface="Aparajita" panose="02020603050405020304" pitchFamily="18" charset="0"/>
              </a:rPr>
              <a:t>Essential Supports Needs</a:t>
            </a:r>
          </a:p>
        </p:txBody>
      </p:sp>
      <p:sp>
        <p:nvSpPr>
          <p:cNvPr id="3" name="Content Placeholder 2">
            <a:extLst>
              <a:ext uri="{FF2B5EF4-FFF2-40B4-BE49-F238E27FC236}">
                <a16:creationId xmlns:a16="http://schemas.microsoft.com/office/drawing/2014/main" id="{65949F85-D3D2-A34B-8696-5FCE60992EFF}"/>
              </a:ext>
            </a:extLst>
          </p:cNvPr>
          <p:cNvSpPr>
            <a:spLocks noGrp="1"/>
          </p:cNvSpPr>
          <p:nvPr>
            <p:ph idx="1"/>
          </p:nvPr>
        </p:nvSpPr>
        <p:spPr>
          <a:xfrm>
            <a:off x="1429214" y="1856287"/>
            <a:ext cx="10515600" cy="4351338"/>
          </a:xfrm>
        </p:spPr>
        <p:txBody>
          <a:bodyPr>
            <a:normAutofit/>
          </a:bodyPr>
          <a:lstStyle/>
          <a:p>
            <a:pPr marL="119063" indent="0">
              <a:buNone/>
            </a:pPr>
            <a:r>
              <a:rPr lang="en-US" dirty="0">
                <a:latin typeface="Apple Braille" pitchFamily="2" charset="0"/>
              </a:rPr>
              <a:t>Using the descriptions just created, the next step is to identify all potential sources to address the support needs along with how the supports will actually work –</a:t>
            </a:r>
          </a:p>
          <a:p>
            <a:pPr marL="1433513" indent="-508000">
              <a:buFont typeface="Wingdings" pitchFamily="2" charset="2"/>
              <a:buChar char="Ø"/>
            </a:pPr>
            <a:r>
              <a:rPr lang="en-US" dirty="0"/>
              <a:t>What will people do?</a:t>
            </a:r>
          </a:p>
          <a:p>
            <a:pPr marL="1433513" indent="-508000">
              <a:buFont typeface="Wingdings" pitchFamily="2" charset="2"/>
              <a:buChar char="Ø"/>
            </a:pPr>
            <a:r>
              <a:rPr lang="en-US" dirty="0"/>
              <a:t>What technologies will be utilized?</a:t>
            </a:r>
          </a:p>
          <a:p>
            <a:pPr marL="1433513" indent="-508000">
              <a:buFont typeface="Wingdings" pitchFamily="2" charset="2"/>
              <a:buChar char="Ø"/>
            </a:pPr>
            <a:r>
              <a:rPr lang="en-US" dirty="0"/>
              <a:t>What strategies will be put into place?</a:t>
            </a:r>
          </a:p>
          <a:p>
            <a:pPr marL="0" indent="0">
              <a:buNone/>
            </a:pPr>
            <a:endParaRPr lang="en-US" dirty="0"/>
          </a:p>
        </p:txBody>
      </p:sp>
      <p:sp>
        <p:nvSpPr>
          <p:cNvPr id="5" name="Rectangle 4">
            <a:extLst>
              <a:ext uri="{FF2B5EF4-FFF2-40B4-BE49-F238E27FC236}">
                <a16:creationId xmlns:a16="http://schemas.microsoft.com/office/drawing/2014/main" id="{8DD3AF8B-4FEF-6D44-87C0-3210C050442A}"/>
              </a:ext>
            </a:extLst>
          </p:cNvPr>
          <p:cNvSpPr/>
          <p:nvPr/>
        </p:nvSpPr>
        <p:spPr>
          <a:xfrm>
            <a:off x="8741036" y="5680627"/>
            <a:ext cx="3450964" cy="279032"/>
          </a:xfrm>
          <a:prstGeom prst="rect">
            <a:avLst/>
          </a:prstGeom>
        </p:spPr>
        <p:txBody>
          <a:bodyPr wrap="square">
            <a:spAutoFit/>
          </a:bodyPr>
          <a:lstStyle/>
          <a:p>
            <a:r>
              <a:rPr lang="en-US" sz="600" dirty="0"/>
              <a:t>Thompson et al (2017). Person-Centered Planning with Supports Intensity Scale- Adult Version A Guide for Planning Teams.  Washington, DC:  American Association of Intellectual &amp; Developmental Disabilities</a:t>
            </a:r>
          </a:p>
        </p:txBody>
      </p:sp>
    </p:spTree>
    <p:extLst>
      <p:ext uri="{BB962C8B-B14F-4D97-AF65-F5344CB8AC3E}">
        <p14:creationId xmlns:p14="http://schemas.microsoft.com/office/powerpoint/2010/main" val="16901609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4F020-3BDF-4945-BAE2-5BCF3F44AA83}"/>
              </a:ext>
            </a:extLst>
          </p:cNvPr>
          <p:cNvSpPr>
            <a:spLocks noGrp="1"/>
          </p:cNvSpPr>
          <p:nvPr>
            <p:ph type="title"/>
          </p:nvPr>
        </p:nvSpPr>
        <p:spPr>
          <a:xfrm>
            <a:off x="838200" y="650375"/>
            <a:ext cx="10515600" cy="1325563"/>
          </a:xfrm>
        </p:spPr>
        <p:txBody>
          <a:bodyPr>
            <a:normAutofit/>
          </a:bodyPr>
          <a:lstStyle/>
          <a:p>
            <a:pPr algn="ctr"/>
            <a:r>
              <a:rPr lang="en-US" b="1" dirty="0">
                <a:solidFill>
                  <a:srgbClr val="517D6D"/>
                </a:solidFill>
                <a:latin typeface="Aparajita" panose="02020603050405020304" pitchFamily="18" charset="0"/>
                <a:cs typeface="Aparajita" panose="02020603050405020304" pitchFamily="18" charset="0"/>
              </a:rPr>
              <a:t>Putting It Together to Inform Plan Writing</a:t>
            </a:r>
          </a:p>
        </p:txBody>
      </p:sp>
      <p:sp>
        <p:nvSpPr>
          <p:cNvPr id="3" name="Content Placeholder 2">
            <a:extLst>
              <a:ext uri="{FF2B5EF4-FFF2-40B4-BE49-F238E27FC236}">
                <a16:creationId xmlns:a16="http://schemas.microsoft.com/office/drawing/2014/main" id="{E3BE7F76-B75C-B445-A4AE-9CE519E3E25B}"/>
              </a:ext>
            </a:extLst>
          </p:cNvPr>
          <p:cNvSpPr>
            <a:spLocks noGrp="1"/>
          </p:cNvSpPr>
          <p:nvPr>
            <p:ph idx="1"/>
          </p:nvPr>
        </p:nvSpPr>
        <p:spPr>
          <a:xfrm>
            <a:off x="1373458" y="1613752"/>
            <a:ext cx="10515600" cy="4351338"/>
          </a:xfrm>
        </p:spPr>
        <p:txBody>
          <a:bodyPr>
            <a:normAutofit/>
          </a:bodyPr>
          <a:lstStyle/>
          <a:p>
            <a:pPr marL="0" indent="0">
              <a:buNone/>
            </a:pPr>
            <a:r>
              <a:rPr lang="en-US" dirty="0">
                <a:latin typeface="Apple Braille" pitchFamily="2" charset="0"/>
              </a:rPr>
              <a:t>Determine the priorities – remember not everything is a priority. </a:t>
            </a:r>
          </a:p>
          <a:p>
            <a:pPr marL="0" indent="0">
              <a:buNone/>
            </a:pPr>
            <a:endParaRPr lang="en-US" sz="900" dirty="0">
              <a:latin typeface="Apple Braille" pitchFamily="2" charset="0"/>
            </a:endParaRPr>
          </a:p>
          <a:p>
            <a:pPr lvl="1">
              <a:buFont typeface="Wingdings" pitchFamily="2" charset="2"/>
              <a:buChar char="Ø"/>
            </a:pPr>
            <a:r>
              <a:rPr lang="en-US" sz="2800" dirty="0"/>
              <a:t>Which address essential basic human needs?</a:t>
            </a:r>
          </a:p>
          <a:p>
            <a:pPr lvl="1">
              <a:buFont typeface="Wingdings" pitchFamily="2" charset="2"/>
              <a:buChar char="Ø"/>
            </a:pPr>
            <a:r>
              <a:rPr lang="en-US" sz="2800" dirty="0"/>
              <a:t>What are the non-negotiable priority given the impact on health and safety?</a:t>
            </a:r>
          </a:p>
          <a:p>
            <a:pPr lvl="1">
              <a:buFont typeface="Wingdings" pitchFamily="2" charset="2"/>
              <a:buChar char="Ø"/>
            </a:pPr>
            <a:r>
              <a:rPr lang="en-US" sz="2800" dirty="0"/>
              <a:t>Which impact quality of life desires?</a:t>
            </a:r>
          </a:p>
          <a:p>
            <a:pPr lvl="1"/>
            <a:endParaRPr lang="en-US" b="1" dirty="0">
              <a:latin typeface="Apple Braille" pitchFamily="2" charset="0"/>
            </a:endParaRPr>
          </a:p>
          <a:p>
            <a:pPr marL="457200" lvl="1" indent="0">
              <a:buNone/>
            </a:pPr>
            <a:r>
              <a:rPr lang="en-US" b="1" dirty="0">
                <a:latin typeface="Apple Braille" pitchFamily="2" charset="0"/>
              </a:rPr>
              <a:t>This is where and when listening to the perspectives of all team members is vitally important to ensure the hopes, dreams and aspirations of the individual serve as the foundation of the plan to be written.</a:t>
            </a:r>
          </a:p>
          <a:p>
            <a:pPr lvl="1"/>
            <a:endParaRPr lang="en-US" dirty="0"/>
          </a:p>
        </p:txBody>
      </p:sp>
      <p:sp>
        <p:nvSpPr>
          <p:cNvPr id="5" name="Rectangle 4">
            <a:extLst>
              <a:ext uri="{FF2B5EF4-FFF2-40B4-BE49-F238E27FC236}">
                <a16:creationId xmlns:a16="http://schemas.microsoft.com/office/drawing/2014/main" id="{4627D44A-9DF2-9342-B523-19D4EAD1871C}"/>
              </a:ext>
            </a:extLst>
          </p:cNvPr>
          <p:cNvSpPr/>
          <p:nvPr/>
        </p:nvSpPr>
        <p:spPr>
          <a:xfrm>
            <a:off x="8741036" y="5615546"/>
            <a:ext cx="3450964" cy="279032"/>
          </a:xfrm>
          <a:prstGeom prst="rect">
            <a:avLst/>
          </a:prstGeom>
        </p:spPr>
        <p:txBody>
          <a:bodyPr wrap="square">
            <a:spAutoFit/>
          </a:bodyPr>
          <a:lstStyle/>
          <a:p>
            <a:r>
              <a:rPr lang="en-US" sz="600" dirty="0"/>
              <a:t>Thompson et al (2017). Person-Centered Planning with Supports Intensity Scale- Adult Version A Guide for Planning Teams.  Washington, DC:  American Association of Intellectual &amp; Developmental Disabilities</a:t>
            </a:r>
          </a:p>
        </p:txBody>
      </p:sp>
    </p:spTree>
    <p:extLst>
      <p:ext uri="{BB962C8B-B14F-4D97-AF65-F5344CB8AC3E}">
        <p14:creationId xmlns:p14="http://schemas.microsoft.com/office/powerpoint/2010/main" val="36232853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E38BF-78E8-514B-95EC-F29535FE2746}"/>
              </a:ext>
            </a:extLst>
          </p:cNvPr>
          <p:cNvSpPr>
            <a:spLocks noGrp="1"/>
          </p:cNvSpPr>
          <p:nvPr>
            <p:ph type="title"/>
          </p:nvPr>
        </p:nvSpPr>
        <p:spPr>
          <a:xfrm>
            <a:off x="838200" y="639490"/>
            <a:ext cx="10515600" cy="1325563"/>
          </a:xfrm>
        </p:spPr>
        <p:txBody>
          <a:bodyPr/>
          <a:lstStyle/>
          <a:p>
            <a:pPr algn="ctr"/>
            <a:r>
              <a:rPr lang="en-US" b="1" dirty="0">
                <a:solidFill>
                  <a:srgbClr val="517D6D"/>
                </a:solidFill>
                <a:latin typeface="Aparajita" panose="02020603050405020304" pitchFamily="18" charset="0"/>
                <a:cs typeface="Aparajita" panose="02020603050405020304" pitchFamily="18" charset="0"/>
              </a:rPr>
              <a:t>The “Well What If…”</a:t>
            </a:r>
          </a:p>
        </p:txBody>
      </p:sp>
      <p:sp>
        <p:nvSpPr>
          <p:cNvPr id="3" name="Content Placeholder 2">
            <a:extLst>
              <a:ext uri="{FF2B5EF4-FFF2-40B4-BE49-F238E27FC236}">
                <a16:creationId xmlns:a16="http://schemas.microsoft.com/office/drawing/2014/main" id="{EA66D19D-AA15-2346-84BD-FC34928D87C9}"/>
              </a:ext>
            </a:extLst>
          </p:cNvPr>
          <p:cNvSpPr>
            <a:spLocks noGrp="1"/>
          </p:cNvSpPr>
          <p:nvPr>
            <p:ph idx="1"/>
          </p:nvPr>
        </p:nvSpPr>
        <p:spPr/>
        <p:txBody>
          <a:bodyPr>
            <a:normAutofit/>
          </a:bodyPr>
          <a:lstStyle/>
          <a:p>
            <a:pPr marL="0" indent="0">
              <a:buNone/>
            </a:pPr>
            <a:r>
              <a:rPr lang="en-US" dirty="0">
                <a:latin typeface="Apple Braille" pitchFamily="2" charset="0"/>
              </a:rPr>
              <a:t>The process for using the SIS-A shared is best practice as researched and shared by AAIDD.  Committing your organization to engage in this process is of course your decision; however using the SIS-A to inform the plan supports the team with meeting medical necessity on the way to providing person-centered services.  If the team doesn’t explore the domains, the plan isn’t as likely to have a long-term impact on quality of life through community experiences. </a:t>
            </a:r>
          </a:p>
        </p:txBody>
      </p:sp>
      <p:sp>
        <p:nvSpPr>
          <p:cNvPr id="6" name="Rectangle 5">
            <a:extLst>
              <a:ext uri="{FF2B5EF4-FFF2-40B4-BE49-F238E27FC236}">
                <a16:creationId xmlns:a16="http://schemas.microsoft.com/office/drawing/2014/main" id="{959C2A47-6CE1-7D40-A8C0-1449E0CFA5FA}"/>
              </a:ext>
            </a:extLst>
          </p:cNvPr>
          <p:cNvSpPr/>
          <p:nvPr/>
        </p:nvSpPr>
        <p:spPr>
          <a:xfrm>
            <a:off x="8741036" y="5691778"/>
            <a:ext cx="3450964" cy="279032"/>
          </a:xfrm>
          <a:prstGeom prst="rect">
            <a:avLst/>
          </a:prstGeom>
        </p:spPr>
        <p:txBody>
          <a:bodyPr wrap="square">
            <a:spAutoFit/>
          </a:bodyPr>
          <a:lstStyle/>
          <a:p>
            <a:r>
              <a:rPr lang="en-US" sz="600" dirty="0"/>
              <a:t>Thompson et al (2017). Person-Centered Planning with Supports Intensity Scale- Adult Version A Guide for Planning Teams.  Washington, DC:  American Association of Intellectual &amp; Developmental Disabilities</a:t>
            </a:r>
          </a:p>
        </p:txBody>
      </p:sp>
    </p:spTree>
    <p:extLst>
      <p:ext uri="{BB962C8B-B14F-4D97-AF65-F5344CB8AC3E}">
        <p14:creationId xmlns:p14="http://schemas.microsoft.com/office/powerpoint/2010/main" val="27145136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59081-5E6D-CC47-8277-04531C1B22B7}"/>
              </a:ext>
            </a:extLst>
          </p:cNvPr>
          <p:cNvSpPr>
            <a:spLocks noGrp="1"/>
          </p:cNvSpPr>
          <p:nvPr>
            <p:ph type="title"/>
          </p:nvPr>
        </p:nvSpPr>
        <p:spPr>
          <a:xfrm>
            <a:off x="838200" y="582839"/>
            <a:ext cx="10515600" cy="1325563"/>
          </a:xfrm>
        </p:spPr>
        <p:txBody>
          <a:bodyPr/>
          <a:lstStyle/>
          <a:p>
            <a:r>
              <a:rPr lang="en-US" dirty="0">
                <a:solidFill>
                  <a:srgbClr val="517D6D"/>
                </a:solidFill>
                <a:latin typeface="Aparajita" panose="02020603050405020304" pitchFamily="18" charset="0"/>
                <a:cs typeface="Aparajita" panose="02020603050405020304" pitchFamily="18" charset="0"/>
              </a:rPr>
              <a:t>Questions</a:t>
            </a:r>
          </a:p>
        </p:txBody>
      </p:sp>
      <p:sp>
        <p:nvSpPr>
          <p:cNvPr id="3" name="Content Placeholder 2">
            <a:extLst>
              <a:ext uri="{FF2B5EF4-FFF2-40B4-BE49-F238E27FC236}">
                <a16:creationId xmlns:a16="http://schemas.microsoft.com/office/drawing/2014/main" id="{EE48AA85-4289-804E-9261-4DE3903440B3}"/>
              </a:ext>
            </a:extLst>
          </p:cNvPr>
          <p:cNvSpPr>
            <a:spLocks noGrp="1"/>
          </p:cNvSpPr>
          <p:nvPr>
            <p:ph idx="1"/>
          </p:nvPr>
        </p:nvSpPr>
        <p:spPr/>
        <p:txBody>
          <a:bodyPr/>
          <a:lstStyle/>
          <a:p>
            <a:pPr marL="0" indent="0">
              <a:buNone/>
            </a:pPr>
            <a:r>
              <a:rPr lang="en-US" sz="3200" dirty="0">
                <a:latin typeface="Apple Braille" pitchFamily="2" charset="0"/>
              </a:rPr>
              <a:t>The planning guide can be purchased at… </a:t>
            </a:r>
          </a:p>
          <a:p>
            <a:pPr marL="457200" lvl="1" indent="0">
              <a:buNone/>
            </a:pPr>
            <a:r>
              <a:rPr lang="en-US" dirty="0"/>
              <a:t>					</a:t>
            </a:r>
          </a:p>
          <a:p>
            <a:pPr marL="457200" lvl="1" indent="0">
              <a:buNone/>
            </a:pPr>
            <a:endParaRPr lang="en-US" dirty="0">
              <a:hlinkClick r:id="rId2"/>
            </a:endParaRPr>
          </a:p>
          <a:p>
            <a:pPr marL="457200" lvl="1" indent="0" algn="ctr">
              <a:buNone/>
            </a:pPr>
            <a:r>
              <a:rPr lang="en-US" sz="3600" dirty="0">
                <a:hlinkClick r:id="rId2"/>
              </a:rPr>
              <a:t>www.aaidd.org</a:t>
            </a:r>
            <a:endParaRPr lang="en-US" sz="3600" dirty="0"/>
          </a:p>
          <a:p>
            <a:pPr marL="457200" lvl="1" indent="0">
              <a:buNone/>
            </a:pPr>
            <a:endParaRPr lang="en-US" dirty="0"/>
          </a:p>
        </p:txBody>
      </p:sp>
    </p:spTree>
    <p:extLst>
      <p:ext uri="{BB962C8B-B14F-4D97-AF65-F5344CB8AC3E}">
        <p14:creationId xmlns:p14="http://schemas.microsoft.com/office/powerpoint/2010/main" val="2879428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385AD-C2E3-1347-88AD-7688B9AD58C1}"/>
              </a:ext>
            </a:extLst>
          </p:cNvPr>
          <p:cNvSpPr>
            <a:spLocks noGrp="1"/>
          </p:cNvSpPr>
          <p:nvPr>
            <p:ph type="title"/>
          </p:nvPr>
        </p:nvSpPr>
        <p:spPr>
          <a:xfrm>
            <a:off x="1638300" y="568552"/>
            <a:ext cx="8915400" cy="1143000"/>
          </a:xfrm>
        </p:spPr>
        <p:txBody>
          <a:bodyPr>
            <a:noAutofit/>
          </a:bodyPr>
          <a:lstStyle/>
          <a:p>
            <a:pPr algn="ctr"/>
            <a:r>
              <a:rPr lang="en-US" b="1" dirty="0">
                <a:solidFill>
                  <a:srgbClr val="517D6D"/>
                </a:solidFill>
                <a:latin typeface="Aparajita" panose="02020603050405020304" pitchFamily="18" charset="0"/>
                <a:cs typeface="Aparajita" panose="02020603050405020304" pitchFamily="18" charset="0"/>
              </a:rPr>
              <a:t>Initial Barriers to Service Planning</a:t>
            </a:r>
          </a:p>
        </p:txBody>
      </p:sp>
      <p:sp>
        <p:nvSpPr>
          <p:cNvPr id="3" name="Content Placeholder 2">
            <a:extLst>
              <a:ext uri="{FF2B5EF4-FFF2-40B4-BE49-F238E27FC236}">
                <a16:creationId xmlns:a16="http://schemas.microsoft.com/office/drawing/2014/main" id="{4C31A5B2-7718-1041-88A2-332E68E5AB66}"/>
              </a:ext>
            </a:extLst>
          </p:cNvPr>
          <p:cNvSpPr>
            <a:spLocks noGrp="1"/>
          </p:cNvSpPr>
          <p:nvPr>
            <p:ph idx="1"/>
          </p:nvPr>
        </p:nvSpPr>
        <p:spPr>
          <a:xfrm>
            <a:off x="1728438" y="1711552"/>
            <a:ext cx="9625361" cy="4465411"/>
          </a:xfrm>
        </p:spPr>
        <p:txBody>
          <a:bodyPr>
            <a:normAutofit/>
          </a:bodyPr>
          <a:lstStyle/>
          <a:p>
            <a:pPr>
              <a:buFont typeface="Arial" panose="020B0604020202020204" pitchFamily="34" charset="0"/>
              <a:buChar char="•"/>
            </a:pPr>
            <a:r>
              <a:rPr lang="en-US" sz="2900" dirty="0">
                <a:latin typeface="Apple Braille" pitchFamily="2" charset="0"/>
              </a:rPr>
              <a:t>Truly including &amp; knowing the individual</a:t>
            </a:r>
          </a:p>
          <a:p>
            <a:pPr>
              <a:buFont typeface="Arial" panose="020B0604020202020204" pitchFamily="34" charset="0"/>
              <a:buChar char="•"/>
            </a:pPr>
            <a:r>
              <a:rPr lang="en-US" sz="2900" dirty="0">
                <a:latin typeface="Apple Braille" pitchFamily="2" charset="0"/>
              </a:rPr>
              <a:t>It is not a simple task to establish &amp; align personalized supports</a:t>
            </a:r>
          </a:p>
          <a:p>
            <a:pPr>
              <a:buFont typeface="Arial" panose="020B0604020202020204" pitchFamily="34" charset="0"/>
              <a:buChar char="•"/>
            </a:pPr>
            <a:r>
              <a:rPr lang="en-US" sz="2900" dirty="0">
                <a:latin typeface="Apple Braille" pitchFamily="2" charset="0"/>
              </a:rPr>
              <a:t>Time – it takes a lot to put together a good plan.</a:t>
            </a:r>
          </a:p>
          <a:p>
            <a:pPr>
              <a:buFont typeface="Arial" panose="020B0604020202020204" pitchFamily="34" charset="0"/>
              <a:buChar char="•"/>
            </a:pPr>
            <a:r>
              <a:rPr lang="en-US" sz="2900" dirty="0">
                <a:latin typeface="Apple Braille" pitchFamily="2" charset="0"/>
              </a:rPr>
              <a:t>Thinking “outside the box” for solutions to everyday challenges.</a:t>
            </a:r>
          </a:p>
          <a:p>
            <a:pPr>
              <a:buFont typeface="Arial" panose="020B0604020202020204" pitchFamily="34" charset="0"/>
              <a:buChar char="•"/>
            </a:pPr>
            <a:r>
              <a:rPr lang="en-US" sz="2900" dirty="0">
                <a:latin typeface="Apple Braille" pitchFamily="2" charset="0"/>
              </a:rPr>
              <a:t>Team members wanting different outcomes.</a:t>
            </a:r>
          </a:p>
        </p:txBody>
      </p:sp>
    </p:spTree>
    <p:extLst>
      <p:ext uri="{BB962C8B-B14F-4D97-AF65-F5344CB8AC3E}">
        <p14:creationId xmlns:p14="http://schemas.microsoft.com/office/powerpoint/2010/main" val="1678973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8C51C-6D8E-DB47-BBB2-105CA0E8C370}"/>
              </a:ext>
            </a:extLst>
          </p:cNvPr>
          <p:cNvSpPr>
            <a:spLocks noGrp="1"/>
          </p:cNvSpPr>
          <p:nvPr>
            <p:ph type="title"/>
          </p:nvPr>
        </p:nvSpPr>
        <p:spPr>
          <a:xfrm>
            <a:off x="838200" y="561067"/>
            <a:ext cx="10515600" cy="856571"/>
          </a:xfrm>
        </p:spPr>
        <p:txBody>
          <a:bodyPr>
            <a:normAutofit/>
          </a:bodyPr>
          <a:lstStyle/>
          <a:p>
            <a:pPr algn="ctr"/>
            <a:r>
              <a:rPr lang="en-US" b="1" dirty="0">
                <a:solidFill>
                  <a:srgbClr val="517D6D"/>
                </a:solidFill>
                <a:latin typeface="Aparajita" panose="02020603050405020304" pitchFamily="18" charset="0"/>
                <a:cs typeface="Aparajita" panose="02020603050405020304" pitchFamily="18" charset="0"/>
              </a:rPr>
              <a:t>Essential Elements of Successful Planning </a:t>
            </a:r>
            <a:endParaRPr lang="en-US" b="1" dirty="0"/>
          </a:p>
        </p:txBody>
      </p:sp>
      <p:sp>
        <p:nvSpPr>
          <p:cNvPr id="3" name="Content Placeholder 2">
            <a:extLst>
              <a:ext uri="{FF2B5EF4-FFF2-40B4-BE49-F238E27FC236}">
                <a16:creationId xmlns:a16="http://schemas.microsoft.com/office/drawing/2014/main" id="{04B96710-1423-C847-828A-FDB16119A689}"/>
              </a:ext>
            </a:extLst>
          </p:cNvPr>
          <p:cNvSpPr>
            <a:spLocks noGrp="1"/>
          </p:cNvSpPr>
          <p:nvPr>
            <p:ph idx="1"/>
          </p:nvPr>
        </p:nvSpPr>
        <p:spPr>
          <a:xfrm>
            <a:off x="2315737" y="1172311"/>
            <a:ext cx="8229600" cy="4795434"/>
          </a:xfrm>
        </p:spPr>
        <p:txBody>
          <a:bodyPr>
            <a:normAutofit lnSpcReduction="10000"/>
          </a:bodyPr>
          <a:lstStyle/>
          <a:p>
            <a:pPr>
              <a:buFont typeface="Wingdings" pitchFamily="2" charset="2"/>
              <a:buChar char="ü"/>
            </a:pPr>
            <a:r>
              <a:rPr lang="en-US" sz="2800" dirty="0">
                <a:latin typeface="Apple Braille" pitchFamily="2" charset="0"/>
              </a:rPr>
              <a:t>Start with a good look at the </a:t>
            </a:r>
            <a:r>
              <a:rPr lang="en-US" sz="2800" i="1" u="sng" dirty="0">
                <a:latin typeface="Apple Braille" pitchFamily="2" charset="0"/>
              </a:rPr>
              <a:t>BIG PICTURE</a:t>
            </a:r>
          </a:p>
          <a:p>
            <a:pPr lvl="1">
              <a:buFont typeface="Wingdings" pitchFamily="2" charset="2"/>
              <a:buChar char="Ø"/>
            </a:pPr>
            <a:r>
              <a:rPr lang="en-US" sz="2400" i="1" u="sng" dirty="0"/>
              <a:t>The plan addresses a LIFE – not just the next 12 months. </a:t>
            </a:r>
          </a:p>
          <a:p>
            <a:pPr lvl="1">
              <a:buFont typeface="Wingdings" pitchFamily="2" charset="2"/>
              <a:buChar char="Ø"/>
            </a:pPr>
            <a:r>
              <a:rPr lang="en-US" sz="2400" i="1" u="sng" dirty="0"/>
              <a:t>Long term planning conversations to avoid crisis decision making.</a:t>
            </a:r>
          </a:p>
          <a:p>
            <a:pPr marL="288925" lvl="1" indent="-284163">
              <a:buFont typeface="Wingdings" pitchFamily="2" charset="2"/>
              <a:buChar char="ü"/>
            </a:pPr>
            <a:r>
              <a:rPr lang="en-US" dirty="0">
                <a:latin typeface="Apple Braille" pitchFamily="2" charset="0"/>
              </a:rPr>
              <a:t> </a:t>
            </a:r>
            <a:r>
              <a:rPr lang="en-US" sz="2800" dirty="0">
                <a:latin typeface="Apple Braille" pitchFamily="2" charset="0"/>
              </a:rPr>
              <a:t>Identify Success to Celebrate &amp; Prioritize Change</a:t>
            </a:r>
          </a:p>
          <a:p>
            <a:pPr marL="747712" lvl="2" indent="-342900">
              <a:buFont typeface="Wingdings" pitchFamily="2" charset="2"/>
              <a:buChar char="Ø"/>
            </a:pPr>
            <a:r>
              <a:rPr lang="en-US" sz="2400" i="1" u="sng" dirty="0"/>
              <a:t>Discuss the aspects going well &amp; how to maintain the success.</a:t>
            </a:r>
          </a:p>
          <a:p>
            <a:pPr marL="747712" lvl="2" indent="-342900">
              <a:buFont typeface="Wingdings" pitchFamily="2" charset="2"/>
              <a:buChar char="Ø"/>
            </a:pPr>
            <a:r>
              <a:rPr lang="en-US" sz="2400" i="1" u="sng" dirty="0"/>
              <a:t>Discuss the aspects of change through priority</a:t>
            </a:r>
          </a:p>
          <a:p>
            <a:pPr marL="403225" lvl="2" indent="-342900">
              <a:buFont typeface="Wingdings" pitchFamily="2" charset="2"/>
              <a:buChar char="ü"/>
            </a:pPr>
            <a:r>
              <a:rPr lang="en-US" sz="2800" dirty="0">
                <a:latin typeface="Apple Braille" pitchFamily="2" charset="0"/>
              </a:rPr>
              <a:t>Be Purposeful rather than RUSH to Finish</a:t>
            </a:r>
          </a:p>
          <a:p>
            <a:pPr marL="860425" lvl="3" indent="-342900">
              <a:buFont typeface="Wingdings" pitchFamily="2" charset="2"/>
              <a:buChar char="Ø"/>
            </a:pPr>
            <a:r>
              <a:rPr lang="en-US" sz="2400" i="1" u="sng" dirty="0"/>
              <a:t>This is LIFE planning NOT event plann</a:t>
            </a:r>
            <a:r>
              <a:rPr lang="en-US" sz="2400" u="sng" dirty="0"/>
              <a:t>ing</a:t>
            </a:r>
          </a:p>
          <a:p>
            <a:pPr marL="404813" lvl="3" indent="-339725">
              <a:buFont typeface="Wingdings" pitchFamily="2" charset="2"/>
              <a:buChar char="ü"/>
            </a:pPr>
            <a:r>
              <a:rPr lang="en-US" sz="2800" dirty="0">
                <a:latin typeface="Apple Braille" pitchFamily="2" charset="0"/>
              </a:rPr>
              <a:t>The Outcome of Planning is an Action Plan</a:t>
            </a:r>
          </a:p>
          <a:p>
            <a:pPr marL="404813" lvl="3" indent="-339725">
              <a:buFont typeface="Wingdings" pitchFamily="2" charset="2"/>
              <a:buChar char="ü"/>
            </a:pPr>
            <a:r>
              <a:rPr lang="en-US" sz="2800" dirty="0">
                <a:latin typeface="Apple Braille" pitchFamily="2" charset="0"/>
              </a:rPr>
              <a:t>Results Change a Life for the Better</a:t>
            </a:r>
          </a:p>
          <a:p>
            <a:pPr marL="404813" lvl="3" indent="-339725">
              <a:buFont typeface="Wingdings" pitchFamily="2" charset="2"/>
              <a:buChar char="ü"/>
            </a:pPr>
            <a:endParaRPr lang="en-US" sz="2800" dirty="0">
              <a:latin typeface="Apple Braille" pitchFamily="2" charset="0"/>
            </a:endParaRPr>
          </a:p>
          <a:p>
            <a:pPr marL="404813" lvl="3" indent="-339725">
              <a:buFont typeface="Wingdings" pitchFamily="2" charset="2"/>
              <a:buChar char="ü"/>
            </a:pPr>
            <a:endParaRPr lang="en-US" sz="2800" dirty="0">
              <a:latin typeface="Apple Braille" pitchFamily="2" charset="0"/>
            </a:endParaRPr>
          </a:p>
          <a:p>
            <a:pPr marL="517525" lvl="3" indent="0">
              <a:buNone/>
            </a:pPr>
            <a:endParaRPr lang="en-US" sz="2400" dirty="0"/>
          </a:p>
          <a:p>
            <a:pPr marL="860425" lvl="3" indent="-342900">
              <a:buFont typeface="Wingdings" pitchFamily="2" charset="2"/>
              <a:buChar char="ü"/>
            </a:pPr>
            <a:endParaRPr lang="en-US" sz="2400" dirty="0"/>
          </a:p>
        </p:txBody>
      </p:sp>
    </p:spTree>
    <p:extLst>
      <p:ext uri="{BB962C8B-B14F-4D97-AF65-F5344CB8AC3E}">
        <p14:creationId xmlns:p14="http://schemas.microsoft.com/office/powerpoint/2010/main" val="910475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233BC-20A6-B548-9599-0CC2FE8D1EB3}"/>
              </a:ext>
            </a:extLst>
          </p:cNvPr>
          <p:cNvSpPr>
            <a:spLocks noGrp="1"/>
          </p:cNvSpPr>
          <p:nvPr>
            <p:ph type="title"/>
          </p:nvPr>
        </p:nvSpPr>
        <p:spPr>
          <a:xfrm>
            <a:off x="838200" y="604612"/>
            <a:ext cx="10515600" cy="889652"/>
          </a:xfrm>
        </p:spPr>
        <p:txBody>
          <a:bodyPr>
            <a:noAutofit/>
          </a:bodyPr>
          <a:lstStyle/>
          <a:p>
            <a:pPr algn="ctr"/>
            <a:r>
              <a:rPr lang="en-US" b="1" dirty="0">
                <a:solidFill>
                  <a:srgbClr val="517D6D"/>
                </a:solidFill>
                <a:latin typeface="Aparajita" panose="02020603050405020304" pitchFamily="18" charset="0"/>
                <a:cs typeface="Aparajita" panose="02020603050405020304" pitchFamily="18" charset="0"/>
              </a:rPr>
              <a:t>Understanding &amp; Using the Support Needs Profile</a:t>
            </a:r>
            <a:endParaRPr lang="en-US" b="1" dirty="0"/>
          </a:p>
        </p:txBody>
      </p:sp>
      <p:sp>
        <p:nvSpPr>
          <p:cNvPr id="3" name="Content Placeholder 2">
            <a:extLst>
              <a:ext uri="{FF2B5EF4-FFF2-40B4-BE49-F238E27FC236}">
                <a16:creationId xmlns:a16="http://schemas.microsoft.com/office/drawing/2014/main" id="{F8530807-B63E-8A49-8D1A-B854751A4ABC}"/>
              </a:ext>
            </a:extLst>
          </p:cNvPr>
          <p:cNvSpPr>
            <a:spLocks noGrp="1"/>
          </p:cNvSpPr>
          <p:nvPr>
            <p:ph idx="1"/>
          </p:nvPr>
        </p:nvSpPr>
        <p:spPr>
          <a:xfrm>
            <a:off x="1676400" y="1413030"/>
            <a:ext cx="9463668" cy="4351338"/>
          </a:xfrm>
        </p:spPr>
        <p:txBody>
          <a:bodyPr>
            <a:normAutofit lnSpcReduction="10000"/>
          </a:bodyPr>
          <a:lstStyle/>
          <a:p>
            <a:pPr marL="2176463" indent="53975">
              <a:buNone/>
            </a:pPr>
            <a:r>
              <a:rPr lang="en-US" sz="2900" dirty="0">
                <a:latin typeface="Apple Braille" pitchFamily="2" charset="0"/>
              </a:rPr>
              <a:t>Activities Subscale:</a:t>
            </a:r>
          </a:p>
          <a:p>
            <a:pPr marL="2176463" indent="454025">
              <a:buFont typeface="Wingdings" pitchFamily="2" charset="2"/>
              <a:buChar char="q"/>
            </a:pPr>
            <a:r>
              <a:rPr lang="en-US" sz="2900" dirty="0">
                <a:latin typeface="Apple Braille" pitchFamily="2" charset="0"/>
              </a:rPr>
              <a:t>	Home Living</a:t>
            </a:r>
          </a:p>
          <a:p>
            <a:pPr marL="2176463" indent="454025">
              <a:buFont typeface="Wingdings" pitchFamily="2" charset="2"/>
              <a:buChar char="q"/>
            </a:pPr>
            <a:r>
              <a:rPr lang="en-US" sz="2900" dirty="0">
                <a:latin typeface="Apple Braille" pitchFamily="2" charset="0"/>
              </a:rPr>
              <a:t>	Community Living</a:t>
            </a:r>
          </a:p>
          <a:p>
            <a:pPr marL="2176463" indent="454025">
              <a:buFont typeface="Wingdings" pitchFamily="2" charset="2"/>
              <a:buChar char="q"/>
            </a:pPr>
            <a:r>
              <a:rPr lang="en-US" sz="2900" dirty="0">
                <a:latin typeface="Apple Braille" pitchFamily="2" charset="0"/>
              </a:rPr>
              <a:t>	Lifelong Learning</a:t>
            </a:r>
          </a:p>
          <a:p>
            <a:pPr marL="2176463" indent="454025">
              <a:buFont typeface="Wingdings" pitchFamily="2" charset="2"/>
              <a:buChar char="q"/>
            </a:pPr>
            <a:r>
              <a:rPr lang="en-US" sz="2900" dirty="0">
                <a:latin typeface="Apple Braille" pitchFamily="2" charset="0"/>
              </a:rPr>
              <a:t>	Employment</a:t>
            </a:r>
          </a:p>
          <a:p>
            <a:pPr marL="2176463" indent="454025">
              <a:buFont typeface="Wingdings" pitchFamily="2" charset="2"/>
              <a:buChar char="q"/>
            </a:pPr>
            <a:r>
              <a:rPr lang="en-US" sz="2900" dirty="0">
                <a:latin typeface="Apple Braille" pitchFamily="2" charset="0"/>
              </a:rPr>
              <a:t>	Health &amp; Safety</a:t>
            </a:r>
          </a:p>
          <a:p>
            <a:pPr marL="2176463" indent="454025">
              <a:buFont typeface="Wingdings" pitchFamily="2" charset="2"/>
              <a:buChar char="q"/>
            </a:pPr>
            <a:r>
              <a:rPr lang="en-US" sz="2900" dirty="0">
                <a:latin typeface="Apple Braille" pitchFamily="2" charset="0"/>
              </a:rPr>
              <a:t>	Social</a:t>
            </a:r>
          </a:p>
          <a:p>
            <a:pPr marL="458788" indent="0">
              <a:buNone/>
            </a:pPr>
            <a:r>
              <a:rPr lang="en-US" sz="3000" i="1" dirty="0"/>
              <a:t>*</a:t>
            </a:r>
            <a:r>
              <a:rPr lang="en-US" sz="2600" i="1" dirty="0"/>
              <a:t>Don’t forget the impact of Medical Conditions, Health Care &amp; Behavioral Challenges on support needs.</a:t>
            </a:r>
          </a:p>
          <a:p>
            <a:pPr marL="0" indent="0">
              <a:buNone/>
            </a:pPr>
            <a:endParaRPr lang="en-US" dirty="0"/>
          </a:p>
        </p:txBody>
      </p:sp>
    </p:spTree>
    <p:extLst>
      <p:ext uri="{BB962C8B-B14F-4D97-AF65-F5344CB8AC3E}">
        <p14:creationId xmlns:p14="http://schemas.microsoft.com/office/powerpoint/2010/main" val="28166450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DE241-8BF5-1B4D-8211-51B320F5E2E7}"/>
              </a:ext>
            </a:extLst>
          </p:cNvPr>
          <p:cNvSpPr>
            <a:spLocks noGrp="1"/>
          </p:cNvSpPr>
          <p:nvPr>
            <p:ph type="title"/>
          </p:nvPr>
        </p:nvSpPr>
        <p:spPr>
          <a:xfrm>
            <a:off x="838200" y="330332"/>
            <a:ext cx="10515600" cy="1325563"/>
          </a:xfrm>
        </p:spPr>
        <p:txBody>
          <a:bodyPr>
            <a:normAutofit/>
          </a:bodyPr>
          <a:lstStyle/>
          <a:p>
            <a:pPr algn="ctr"/>
            <a:r>
              <a:rPr lang="en-US" b="1" dirty="0">
                <a:solidFill>
                  <a:srgbClr val="517D6D"/>
                </a:solidFill>
                <a:latin typeface="Aparajita" panose="02020603050405020304" pitchFamily="18" charset="0"/>
                <a:cs typeface="Aparajita" panose="02020603050405020304" pitchFamily="18" charset="0"/>
              </a:rPr>
              <a:t>Medical Conditions &amp; Health Care</a:t>
            </a:r>
            <a:endParaRPr lang="en-US" b="1" dirty="0"/>
          </a:p>
        </p:txBody>
      </p:sp>
      <p:sp>
        <p:nvSpPr>
          <p:cNvPr id="3" name="Content Placeholder 2">
            <a:extLst>
              <a:ext uri="{FF2B5EF4-FFF2-40B4-BE49-F238E27FC236}">
                <a16:creationId xmlns:a16="http://schemas.microsoft.com/office/drawing/2014/main" id="{F97FDB29-749A-F14F-8763-18C5CD51E7A3}"/>
              </a:ext>
            </a:extLst>
          </p:cNvPr>
          <p:cNvSpPr>
            <a:spLocks noGrp="1"/>
          </p:cNvSpPr>
          <p:nvPr>
            <p:ph idx="1"/>
          </p:nvPr>
        </p:nvSpPr>
        <p:spPr>
          <a:xfrm>
            <a:off x="1153886" y="1360450"/>
            <a:ext cx="10199914" cy="4816514"/>
          </a:xfrm>
        </p:spPr>
        <p:txBody>
          <a:bodyPr>
            <a:normAutofit/>
          </a:bodyPr>
          <a:lstStyle/>
          <a:p>
            <a:pPr marL="0" indent="0">
              <a:buNone/>
            </a:pPr>
            <a:r>
              <a:rPr lang="en-US" sz="2900" dirty="0">
                <a:latin typeface="Apple Braille" pitchFamily="2" charset="0"/>
              </a:rPr>
              <a:t>A significant influence to all types of behavior comes from underlying physical and mental health along with sensory conditions. A clear understanding of these issues and impact of the condition on the person has a tremendous influence in supports provided.</a:t>
            </a:r>
          </a:p>
          <a:p>
            <a:pPr lvl="1">
              <a:buFont typeface="Wingdings" pitchFamily="2" charset="2"/>
              <a:buChar char="Ø"/>
            </a:pPr>
            <a:r>
              <a:rPr lang="en-US" sz="2400" dirty="0"/>
              <a:t>List each medical condition with the corresponding description of the support need required. </a:t>
            </a:r>
          </a:p>
          <a:p>
            <a:pPr lvl="1">
              <a:buFont typeface="Wingdings" pitchFamily="2" charset="2"/>
              <a:buChar char="Ø"/>
            </a:pPr>
            <a:r>
              <a:rPr lang="en-US" sz="2400" dirty="0"/>
              <a:t>List specifics related to any the following:</a:t>
            </a:r>
          </a:p>
          <a:p>
            <a:pPr lvl="2">
              <a:buFont typeface="Wingdings" pitchFamily="2" charset="2"/>
              <a:buChar char="Ø"/>
            </a:pPr>
            <a:r>
              <a:rPr lang="en-US" dirty="0"/>
              <a:t>Sensory issues</a:t>
            </a:r>
          </a:p>
          <a:p>
            <a:pPr lvl="2">
              <a:buFont typeface="Wingdings" pitchFamily="2" charset="2"/>
              <a:buChar char="Ø"/>
            </a:pPr>
            <a:r>
              <a:rPr lang="en-US" dirty="0"/>
              <a:t>Gastrointestinal issues and/or food allergies</a:t>
            </a:r>
          </a:p>
          <a:p>
            <a:pPr lvl="2">
              <a:buFont typeface="Wingdings" pitchFamily="2" charset="2"/>
              <a:buChar char="Ø"/>
            </a:pPr>
            <a:r>
              <a:rPr lang="en-US" dirty="0"/>
              <a:t>Mental Health issues</a:t>
            </a:r>
          </a:p>
          <a:p>
            <a:pPr marL="0" indent="0">
              <a:buNone/>
            </a:pPr>
            <a:endParaRPr lang="en-US" dirty="0"/>
          </a:p>
        </p:txBody>
      </p:sp>
      <p:sp>
        <p:nvSpPr>
          <p:cNvPr id="5" name="TextBox 4">
            <a:extLst>
              <a:ext uri="{FF2B5EF4-FFF2-40B4-BE49-F238E27FC236}">
                <a16:creationId xmlns:a16="http://schemas.microsoft.com/office/drawing/2014/main" id="{26732D22-232B-8F43-88C2-EAB32E83E86B}"/>
              </a:ext>
            </a:extLst>
          </p:cNvPr>
          <p:cNvSpPr txBox="1"/>
          <p:nvPr/>
        </p:nvSpPr>
        <p:spPr>
          <a:xfrm>
            <a:off x="8425874" y="5648443"/>
            <a:ext cx="3470223" cy="276999"/>
          </a:xfrm>
          <a:prstGeom prst="rect">
            <a:avLst/>
          </a:prstGeom>
          <a:noFill/>
        </p:spPr>
        <p:txBody>
          <a:bodyPr wrap="square" rtlCol="0">
            <a:spAutoFit/>
          </a:bodyPr>
          <a:lstStyle/>
          <a:p>
            <a:r>
              <a:rPr lang="en-US" sz="600" dirty="0"/>
              <a:t>Thompson et al (2017). Person-Centered Planning with Supports Intensity Scale- Adult Version A Guide for Planning Teams.  Washington, DC:  American Association of Intellectual &amp; Developmental Disabilities</a:t>
            </a:r>
          </a:p>
        </p:txBody>
      </p:sp>
    </p:spTree>
    <p:extLst>
      <p:ext uri="{BB962C8B-B14F-4D97-AF65-F5344CB8AC3E}">
        <p14:creationId xmlns:p14="http://schemas.microsoft.com/office/powerpoint/2010/main" val="11360692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939CB-D24E-CC42-B19E-64069D5B2336}"/>
              </a:ext>
            </a:extLst>
          </p:cNvPr>
          <p:cNvSpPr>
            <a:spLocks noGrp="1"/>
          </p:cNvSpPr>
          <p:nvPr>
            <p:ph type="title"/>
          </p:nvPr>
        </p:nvSpPr>
        <p:spPr>
          <a:xfrm>
            <a:off x="693234" y="235609"/>
            <a:ext cx="10515600" cy="1325563"/>
          </a:xfrm>
        </p:spPr>
        <p:txBody>
          <a:bodyPr>
            <a:normAutofit/>
          </a:bodyPr>
          <a:lstStyle/>
          <a:p>
            <a:pPr algn="ctr"/>
            <a:r>
              <a:rPr lang="en-US" b="1" dirty="0">
                <a:solidFill>
                  <a:srgbClr val="517D6D"/>
                </a:solidFill>
                <a:latin typeface="Aparajita" panose="02020603050405020304" pitchFamily="18" charset="0"/>
                <a:cs typeface="Aparajita" panose="02020603050405020304" pitchFamily="18" charset="0"/>
              </a:rPr>
              <a:t>Medical Conditions &amp; Health Care</a:t>
            </a:r>
            <a:endParaRPr lang="en-US" b="1" dirty="0"/>
          </a:p>
        </p:txBody>
      </p:sp>
      <p:sp>
        <p:nvSpPr>
          <p:cNvPr id="3" name="Content Placeholder 2">
            <a:extLst>
              <a:ext uri="{FF2B5EF4-FFF2-40B4-BE49-F238E27FC236}">
                <a16:creationId xmlns:a16="http://schemas.microsoft.com/office/drawing/2014/main" id="{21FF8A5F-6862-B445-A5A0-DBC5B993BB80}"/>
              </a:ext>
            </a:extLst>
          </p:cNvPr>
          <p:cNvSpPr>
            <a:spLocks noGrp="1"/>
          </p:cNvSpPr>
          <p:nvPr>
            <p:ph idx="1"/>
          </p:nvPr>
        </p:nvSpPr>
        <p:spPr>
          <a:xfrm>
            <a:off x="1574181" y="1253331"/>
            <a:ext cx="10515600" cy="4351338"/>
          </a:xfrm>
        </p:spPr>
        <p:txBody>
          <a:bodyPr>
            <a:normAutofit/>
          </a:bodyPr>
          <a:lstStyle/>
          <a:p>
            <a:pPr>
              <a:buFont typeface="Wingdings" pitchFamily="2" charset="2"/>
              <a:buChar char="Ø"/>
            </a:pPr>
            <a:r>
              <a:rPr lang="en-US" sz="2900" dirty="0"/>
              <a:t>Li</a:t>
            </a:r>
            <a:r>
              <a:rPr lang="en-US" sz="2900" dirty="0">
                <a:latin typeface="Apple Braille" pitchFamily="2" charset="0"/>
              </a:rPr>
              <a:t>st the medications prescribed with any side effects and/or support needs of the medication.</a:t>
            </a:r>
          </a:p>
          <a:p>
            <a:pPr>
              <a:buFont typeface="Wingdings" pitchFamily="2" charset="2"/>
              <a:buChar char="Ø"/>
            </a:pPr>
            <a:r>
              <a:rPr lang="en-US" sz="2900" dirty="0">
                <a:latin typeface="Apple Braille" pitchFamily="2" charset="0"/>
              </a:rPr>
              <a:t>List the doctor(s) working with the individual.</a:t>
            </a:r>
          </a:p>
          <a:p>
            <a:pPr>
              <a:buFont typeface="Wingdings" pitchFamily="2" charset="2"/>
              <a:buChar char="Ø"/>
            </a:pPr>
            <a:r>
              <a:rPr lang="en-US" sz="2900" dirty="0">
                <a:latin typeface="Apple Braille" pitchFamily="2" charset="0"/>
              </a:rPr>
              <a:t>Are the necessary medical professionals available to the individual?</a:t>
            </a:r>
          </a:p>
          <a:p>
            <a:pPr>
              <a:buFont typeface="Wingdings" pitchFamily="2" charset="2"/>
              <a:buChar char="Ø"/>
            </a:pPr>
            <a:r>
              <a:rPr lang="en-US" sz="2900" dirty="0">
                <a:latin typeface="Apple Braille" pitchFamily="2" charset="0"/>
              </a:rPr>
              <a:t>List each medical professional and/or medical services needed but not currently available to treat the individual.</a:t>
            </a:r>
          </a:p>
          <a:p>
            <a:pPr>
              <a:buFont typeface="Wingdings" pitchFamily="2" charset="2"/>
              <a:buChar char="Ø"/>
            </a:pPr>
            <a:r>
              <a:rPr lang="en-US" sz="2900" dirty="0">
                <a:latin typeface="Apple Braille" pitchFamily="2" charset="0"/>
              </a:rPr>
              <a:t>List support needs specific to managing medical care and scheduling appointments.</a:t>
            </a:r>
          </a:p>
          <a:p>
            <a:pPr marL="0" indent="0">
              <a:buNone/>
            </a:pPr>
            <a:endParaRPr lang="en-US" sz="2000" dirty="0"/>
          </a:p>
          <a:p>
            <a:pPr marL="0" indent="0">
              <a:buNone/>
            </a:pPr>
            <a:endParaRPr lang="en-US" sz="2400" dirty="0"/>
          </a:p>
        </p:txBody>
      </p:sp>
      <p:sp>
        <p:nvSpPr>
          <p:cNvPr id="5" name="Rectangle 4">
            <a:extLst>
              <a:ext uri="{FF2B5EF4-FFF2-40B4-BE49-F238E27FC236}">
                <a16:creationId xmlns:a16="http://schemas.microsoft.com/office/drawing/2014/main" id="{10AD7048-A2A6-624C-8207-78236C44853A}"/>
              </a:ext>
            </a:extLst>
          </p:cNvPr>
          <p:cNvSpPr/>
          <p:nvPr/>
        </p:nvSpPr>
        <p:spPr>
          <a:xfrm>
            <a:off x="8751757" y="5635511"/>
            <a:ext cx="3440243" cy="276999"/>
          </a:xfrm>
          <a:prstGeom prst="rect">
            <a:avLst/>
          </a:prstGeom>
        </p:spPr>
        <p:txBody>
          <a:bodyPr wrap="square">
            <a:spAutoFit/>
          </a:bodyPr>
          <a:lstStyle/>
          <a:p>
            <a:r>
              <a:rPr lang="en-US" sz="600" dirty="0"/>
              <a:t>Thompson et al (2017). Person-Centered Planning with Supports Intensity Scale- Adult Version A Guide for Planning Teams.  Washington, DC:  American Association of Intellectual &amp; Developmental Disabilities</a:t>
            </a:r>
          </a:p>
        </p:txBody>
      </p:sp>
    </p:spTree>
    <p:extLst>
      <p:ext uri="{BB962C8B-B14F-4D97-AF65-F5344CB8AC3E}">
        <p14:creationId xmlns:p14="http://schemas.microsoft.com/office/powerpoint/2010/main" val="13026802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78DE4-E05E-4B4D-8DF7-AC83F1705CD3}"/>
              </a:ext>
            </a:extLst>
          </p:cNvPr>
          <p:cNvSpPr>
            <a:spLocks noGrp="1"/>
          </p:cNvSpPr>
          <p:nvPr>
            <p:ph type="title"/>
          </p:nvPr>
        </p:nvSpPr>
        <p:spPr>
          <a:xfrm>
            <a:off x="838200" y="315005"/>
            <a:ext cx="10515600" cy="1325563"/>
          </a:xfrm>
        </p:spPr>
        <p:txBody>
          <a:bodyPr>
            <a:normAutofit/>
          </a:bodyPr>
          <a:lstStyle/>
          <a:p>
            <a:pPr algn="ctr"/>
            <a:r>
              <a:rPr lang="en-US" b="1" dirty="0">
                <a:solidFill>
                  <a:srgbClr val="517D6D"/>
                </a:solidFill>
                <a:latin typeface="Aparajita" panose="02020603050405020304" pitchFamily="18" charset="0"/>
                <a:cs typeface="Aparajita" panose="02020603050405020304" pitchFamily="18" charset="0"/>
              </a:rPr>
              <a:t>Challenging Behaviors</a:t>
            </a:r>
            <a:endParaRPr lang="en-US" b="1" dirty="0"/>
          </a:p>
        </p:txBody>
      </p:sp>
      <p:sp>
        <p:nvSpPr>
          <p:cNvPr id="3" name="Content Placeholder 2">
            <a:extLst>
              <a:ext uri="{FF2B5EF4-FFF2-40B4-BE49-F238E27FC236}">
                <a16:creationId xmlns:a16="http://schemas.microsoft.com/office/drawing/2014/main" id="{00BE94A6-7684-9543-B4D0-86108195145B}"/>
              </a:ext>
            </a:extLst>
          </p:cNvPr>
          <p:cNvSpPr>
            <a:spLocks noGrp="1"/>
          </p:cNvSpPr>
          <p:nvPr>
            <p:ph idx="1"/>
          </p:nvPr>
        </p:nvSpPr>
        <p:spPr>
          <a:xfrm>
            <a:off x="1760988" y="1271239"/>
            <a:ext cx="9679898" cy="4720667"/>
          </a:xfrm>
        </p:spPr>
        <p:txBody>
          <a:bodyPr>
            <a:normAutofit/>
          </a:bodyPr>
          <a:lstStyle/>
          <a:p>
            <a:pPr marL="0" indent="0">
              <a:buNone/>
            </a:pPr>
            <a:r>
              <a:rPr lang="en-US" sz="2500" dirty="0">
                <a:latin typeface="Apple Braille" pitchFamily="2" charset="0"/>
              </a:rPr>
              <a:t>In many cases Challenging Behaviors serve as a function of communication.  Accurately identifying the purpose &amp; meaning of the behavior is essential in developing most appropriate support:</a:t>
            </a:r>
          </a:p>
          <a:p>
            <a:pPr>
              <a:buFont typeface="Wingdings" pitchFamily="2" charset="2"/>
              <a:buChar char="Ø"/>
            </a:pPr>
            <a:r>
              <a:rPr lang="en-US" sz="2000" dirty="0"/>
              <a:t>List all challenging behavior with the corresponding description of the support need required. </a:t>
            </a:r>
          </a:p>
          <a:p>
            <a:pPr>
              <a:buFont typeface="Wingdings" pitchFamily="2" charset="2"/>
              <a:buChar char="Ø"/>
            </a:pPr>
            <a:r>
              <a:rPr lang="en-US" sz="2000" dirty="0"/>
              <a:t>List a description of behaviors which interfere with successful social functioning with corresponding support needs.</a:t>
            </a:r>
          </a:p>
          <a:p>
            <a:pPr>
              <a:buFont typeface="Wingdings" pitchFamily="2" charset="2"/>
              <a:buChar char="Ø"/>
            </a:pPr>
            <a:r>
              <a:rPr lang="en-US" sz="2000" dirty="0"/>
              <a:t>List any restrictive, repetitive patterns of behavior with corresponding support needs.</a:t>
            </a:r>
          </a:p>
          <a:p>
            <a:pPr>
              <a:buFont typeface="Wingdings" pitchFamily="2" charset="2"/>
              <a:buChar char="Ø"/>
            </a:pPr>
            <a:r>
              <a:rPr lang="en-US" sz="2000" dirty="0"/>
              <a:t>List any challenging behaviors associated with communication difficulties (receptive or expressive) with corresponding support needs.</a:t>
            </a:r>
          </a:p>
          <a:p>
            <a:pPr>
              <a:buFont typeface="Wingdings" pitchFamily="2" charset="2"/>
              <a:buChar char="Ø"/>
            </a:pPr>
            <a:r>
              <a:rPr lang="en-US" sz="2000" dirty="0"/>
              <a:t>Has a functional assessment been completed?  List the results/recommendations.</a:t>
            </a:r>
          </a:p>
          <a:p>
            <a:pPr>
              <a:buFont typeface="Wingdings" pitchFamily="2" charset="2"/>
              <a:buChar char="Ø"/>
            </a:pPr>
            <a:r>
              <a:rPr lang="en-US" sz="2000" dirty="0"/>
              <a:t>List all additional supports necessary for planning, scheduling and managing behavioral supports</a:t>
            </a:r>
          </a:p>
          <a:p>
            <a:pPr marL="0" indent="0">
              <a:buNone/>
            </a:pPr>
            <a:endParaRPr lang="en-US" sz="2000" dirty="0"/>
          </a:p>
          <a:p>
            <a:pPr marL="0" indent="0">
              <a:buNone/>
            </a:pPr>
            <a:endParaRPr lang="en-US" sz="2000" dirty="0"/>
          </a:p>
          <a:p>
            <a:pPr>
              <a:buFont typeface="Wingdings" pitchFamily="2" charset="2"/>
              <a:buChar char="Ø"/>
            </a:pPr>
            <a:endParaRPr lang="en-US" sz="2400" dirty="0"/>
          </a:p>
          <a:p>
            <a:pPr>
              <a:buFont typeface="Wingdings" pitchFamily="2" charset="2"/>
              <a:buChar char="Ø"/>
            </a:pPr>
            <a:endParaRPr lang="en-US" sz="2400" dirty="0"/>
          </a:p>
          <a:p>
            <a:pPr>
              <a:buFont typeface="Wingdings" pitchFamily="2" charset="2"/>
              <a:buChar char="Ø"/>
            </a:pPr>
            <a:endParaRPr lang="en-US" dirty="0"/>
          </a:p>
        </p:txBody>
      </p:sp>
      <p:sp>
        <p:nvSpPr>
          <p:cNvPr id="8" name="TextBox 7">
            <a:extLst>
              <a:ext uri="{FF2B5EF4-FFF2-40B4-BE49-F238E27FC236}">
                <a16:creationId xmlns:a16="http://schemas.microsoft.com/office/drawing/2014/main" id="{0D417027-F314-374E-BBCE-F3DC21552D82}"/>
              </a:ext>
            </a:extLst>
          </p:cNvPr>
          <p:cNvSpPr txBox="1"/>
          <p:nvPr/>
        </p:nvSpPr>
        <p:spPr>
          <a:xfrm>
            <a:off x="8598079" y="5714907"/>
            <a:ext cx="3447737" cy="276999"/>
          </a:xfrm>
          <a:prstGeom prst="rect">
            <a:avLst/>
          </a:prstGeom>
          <a:noFill/>
        </p:spPr>
        <p:txBody>
          <a:bodyPr wrap="square" rtlCol="0">
            <a:spAutoFit/>
          </a:bodyPr>
          <a:lstStyle/>
          <a:p>
            <a:r>
              <a:rPr lang="en-US" sz="600" dirty="0"/>
              <a:t>Thompson et al (2017). Person-Centered Planning with Supports Intensity Scale- Adult Version A Guide for Planning Teams.  Washington, DC:  American Association of Intellectual &amp; Developmental Disabilities</a:t>
            </a:r>
          </a:p>
        </p:txBody>
      </p:sp>
    </p:spTree>
    <p:extLst>
      <p:ext uri="{BB962C8B-B14F-4D97-AF65-F5344CB8AC3E}">
        <p14:creationId xmlns:p14="http://schemas.microsoft.com/office/powerpoint/2010/main" val="4155194235"/>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Presentation16</Template>
  <TotalTime>1684</TotalTime>
  <Words>3097</Words>
  <Application>Microsoft Macintosh PowerPoint</Application>
  <PresentationFormat>Widescreen</PresentationFormat>
  <Paragraphs>334</Paragraphs>
  <Slides>36</Slides>
  <Notes>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36</vt:i4>
      </vt:variant>
    </vt:vector>
  </HeadingPairs>
  <TitlesOfParts>
    <vt:vector size="44" baseType="lpstr">
      <vt:lpstr>Aparajita</vt:lpstr>
      <vt:lpstr>Apple Braille</vt:lpstr>
      <vt:lpstr>Arial</vt:lpstr>
      <vt:lpstr>Calibri</vt:lpstr>
      <vt:lpstr>Calibri Light</vt:lpstr>
      <vt:lpstr>Wingdings</vt:lpstr>
      <vt:lpstr>Custom Design</vt:lpstr>
      <vt:lpstr>1_Custom Design</vt:lpstr>
      <vt:lpstr>Utilizing Standardized Assessments to Inform the Service Planning Process</vt:lpstr>
      <vt:lpstr>Supports Intensity Scale-Adult Version (SIS-A)</vt:lpstr>
      <vt:lpstr>Supports Intensity Scale-Adult Version (SIS-A)</vt:lpstr>
      <vt:lpstr>Initial Barriers to Service Planning</vt:lpstr>
      <vt:lpstr>Essential Elements of Successful Planning </vt:lpstr>
      <vt:lpstr>Understanding &amp; Using the Support Needs Profile</vt:lpstr>
      <vt:lpstr>Medical Conditions &amp; Health Care</vt:lpstr>
      <vt:lpstr>Medical Conditions &amp; Health Care</vt:lpstr>
      <vt:lpstr>Challenging Behaviors</vt:lpstr>
      <vt:lpstr>Home Living</vt:lpstr>
      <vt:lpstr>Home Living: SIS-A Subscale </vt:lpstr>
      <vt:lpstr>Home Living- Short- &amp; Long-Term Support Needs</vt:lpstr>
      <vt:lpstr>Community Living</vt:lpstr>
      <vt:lpstr>Community Living SIS-A Subscale</vt:lpstr>
      <vt:lpstr>Community Living Short- &amp; Long-Term Support Needs</vt:lpstr>
      <vt:lpstr>Life Long Learning</vt:lpstr>
      <vt:lpstr>Lifelong Learning SIS-A Subscale</vt:lpstr>
      <vt:lpstr>Lifelong Learning Short- &amp; Long-Term Support Needs</vt:lpstr>
      <vt:lpstr>Employment</vt:lpstr>
      <vt:lpstr>Employment SIS-A Subscale</vt:lpstr>
      <vt:lpstr>Employment Short- &amp; Long-Term Support Needs</vt:lpstr>
      <vt:lpstr>Health and Safety</vt:lpstr>
      <vt:lpstr>Health &amp; Safety SIS-A Subscale</vt:lpstr>
      <vt:lpstr>Health &amp; Safety Short- &amp; Long-Term Support Needs</vt:lpstr>
      <vt:lpstr>Social Activities</vt:lpstr>
      <vt:lpstr>Social Activities SIS-A Subscale</vt:lpstr>
      <vt:lpstr>Social Activities Short- &amp; Long-Term Support Needs</vt:lpstr>
      <vt:lpstr>Advocacy</vt:lpstr>
      <vt:lpstr>Advocacy SIS-A Subscale</vt:lpstr>
      <vt:lpstr>Advocacy Short- &amp; Long-Term Support Needs</vt:lpstr>
      <vt:lpstr>Support Needs Crossing Domains</vt:lpstr>
      <vt:lpstr>Review All the Information Collected</vt:lpstr>
      <vt:lpstr>Essential Supports Needs</vt:lpstr>
      <vt:lpstr>Putting It Together to Inform Plan Writing</vt:lpstr>
      <vt:lpstr>The “Well What If…”</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Teri Freeman</dc:creator>
  <cp:lastModifiedBy>Brita Nelson</cp:lastModifiedBy>
  <cp:revision>59</cp:revision>
  <dcterms:created xsi:type="dcterms:W3CDTF">2012-03-07T17:32:24Z</dcterms:created>
  <dcterms:modified xsi:type="dcterms:W3CDTF">2019-04-10T15:27:49Z</dcterms:modified>
</cp:coreProperties>
</file>