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296400"/>
  <p:embeddedFontLst>
    <p:embeddedFont>
      <p:font typeface="Calibri" panose="020F050202020403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C0DB3F-6ECD-4286-853A-019EDB9B62E0}">
  <a:tblStyle styleId="{9FC0DB3F-6ECD-4286-853A-019EDB9B62E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CCBC85E-6AC8-4A48-BC94-D9AC626BE290}"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482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482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482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 name="Google Shape;91;p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0: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0: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1: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11: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2: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3: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3: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4: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4: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Signature: signed after time on note...EHR’s have timestamps.</a:t>
            </a:r>
            <a:endParaRPr/>
          </a:p>
        </p:txBody>
      </p:sp>
      <p:sp>
        <p:nvSpPr>
          <p:cNvPr id="190" name="Google Shape;190;p14: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5: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5: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5: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6: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6: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6: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7: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7: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8: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8: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18: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9: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9: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p19: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0: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0: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20: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1: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1: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21: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2: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2: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22: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3: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3: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23: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4: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4: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24: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Assisted with med admin according to the MAR. </a:t>
            </a:r>
            <a:endParaRPr/>
          </a:p>
        </p:txBody>
      </p:sp>
      <p:sp>
        <p:nvSpPr>
          <p:cNvPr id="106" name="Google Shape;106;p3: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4: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5: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6: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7: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8:notes"/>
          <p:cNvSpPr>
            <a:spLocks noGrp="1" noRot="1" noChangeAspect="1"/>
          </p:cNvSpPr>
          <p:nvPr>
            <p:ph type="sldImg" idx="2"/>
          </p:nvPr>
        </p:nvSpPr>
        <p:spPr>
          <a:xfrm>
            <a:off x="3302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8: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8: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9: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Agency’s proof of their work. </a:t>
            </a:r>
            <a:endParaRPr/>
          </a:p>
        </p:txBody>
      </p:sp>
      <p:sp>
        <p:nvSpPr>
          <p:cNvPr id="153" name="Google Shape;153;p9: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7" name="Google Shape;47;p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3221625" y="1549775"/>
            <a:ext cx="6760500" cy="2050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4500"/>
              <a:buFont typeface="Times New Roman"/>
              <a:buNone/>
            </a:pPr>
            <a:r>
              <a:rPr lang="en-US">
                <a:latin typeface="Times New Roman"/>
                <a:ea typeface="Times New Roman"/>
                <a:cs typeface="Times New Roman"/>
                <a:sym typeface="Times New Roman"/>
              </a:rPr>
              <a:t>Writing Service Documentation</a:t>
            </a:r>
            <a:endParaRPr/>
          </a:p>
        </p:txBody>
      </p:sp>
      <p:sp>
        <p:nvSpPr>
          <p:cNvPr id="94" name="Google Shape;94;p14"/>
          <p:cNvSpPr txBox="1">
            <a:spLocks noGrp="1"/>
          </p:cNvSpPr>
          <p:nvPr>
            <p:ph type="subTitle" idx="1"/>
          </p:nvPr>
        </p:nvSpPr>
        <p:spPr>
          <a:xfrm>
            <a:off x="1666875" y="3600563"/>
            <a:ext cx="9144000" cy="165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endParaRPr/>
          </a:p>
          <a:p>
            <a:pPr marL="0" lvl="0" indent="0" algn="l" rtl="0">
              <a:lnSpc>
                <a:spcPct val="90000"/>
              </a:lnSpc>
              <a:spcBef>
                <a:spcPts val="0"/>
              </a:spcBef>
              <a:spcAft>
                <a:spcPts val="0"/>
              </a:spcAft>
              <a:buClr>
                <a:schemeClr val="dk1"/>
              </a:buClr>
              <a:buSzPts val="1800"/>
              <a:buNone/>
            </a:pPr>
            <a:r>
              <a:rPr lang="en-US"/>
              <a:t>Presented By: </a:t>
            </a:r>
            <a:endParaRPr/>
          </a:p>
          <a:p>
            <a:pPr marL="0" lvl="0" indent="0" algn="l" rtl="0">
              <a:lnSpc>
                <a:spcPct val="90000"/>
              </a:lnSpc>
              <a:spcBef>
                <a:spcPts val="0"/>
              </a:spcBef>
              <a:spcAft>
                <a:spcPts val="0"/>
              </a:spcAft>
              <a:buClr>
                <a:schemeClr val="dk1"/>
              </a:buClr>
              <a:buSzPts val="1800"/>
              <a:buNone/>
            </a:pPr>
            <a:r>
              <a:rPr lang="en-US" sz="2400"/>
              <a:t>April Metzger, LMSW</a:t>
            </a:r>
            <a:endParaRPr sz="2400"/>
          </a:p>
          <a:p>
            <a:pPr marL="0" lvl="0" indent="0" algn="l" rtl="0">
              <a:lnSpc>
                <a:spcPct val="90000"/>
              </a:lnSpc>
              <a:spcBef>
                <a:spcPts val="0"/>
              </a:spcBef>
              <a:spcAft>
                <a:spcPts val="0"/>
              </a:spcAft>
              <a:buClr>
                <a:schemeClr val="dk1"/>
              </a:buClr>
              <a:buSzPts val="1800"/>
              <a:buNone/>
            </a:pPr>
            <a:endParaRPr sz="2400"/>
          </a:p>
          <a:p>
            <a:pPr marL="0" lvl="0" indent="0" algn="l" rtl="0">
              <a:lnSpc>
                <a:spcPct val="90000"/>
              </a:lnSpc>
              <a:spcBef>
                <a:spcPts val="0"/>
              </a:spcBef>
              <a:spcAft>
                <a:spcPts val="0"/>
              </a:spcAft>
              <a:buClr>
                <a:schemeClr val="dk1"/>
              </a:buClr>
              <a:buSzPts val="1800"/>
              <a:buNone/>
            </a:pPr>
            <a:endParaRPr sz="2400"/>
          </a:p>
        </p:txBody>
      </p:sp>
      <p:sp>
        <p:nvSpPr>
          <p:cNvPr id="95" name="Google Shape;95;p14"/>
          <p:cNvSpPr/>
          <p:nvPr/>
        </p:nvSpPr>
        <p:spPr>
          <a:xfrm>
            <a:off x="2019300" y="5257801"/>
            <a:ext cx="8153400"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rgbClr val="404040"/>
                </a:solidFill>
                <a:latin typeface="Calibri"/>
                <a:ea typeface="Calibri"/>
                <a:cs typeface="Calibri"/>
                <a:sym typeface="Calibri"/>
              </a:rPr>
              <a:t>This material is designed &amp; intended for general informational purposes only.  The user is responsible for determining the applicability &amp; legality of this information &amp; for determining the most recent law, statute or regulation(s) that may be applicable to the user’s particular situation.  The Iowa Association of Community Providers assumes no responsibility for the accuracy or legality of the information contained herein.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title"/>
          </p:nvPr>
        </p:nvSpPr>
        <p:spPr>
          <a:xfrm>
            <a:off x="798725" y="573276"/>
            <a:ext cx="10515600" cy="95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2. Person’s Response</a:t>
            </a:r>
            <a:endParaRPr/>
          </a:p>
        </p:txBody>
      </p:sp>
      <p:sp>
        <p:nvSpPr>
          <p:cNvPr id="164" name="Google Shape;164;p23"/>
          <p:cNvSpPr txBox="1">
            <a:spLocks noGrp="1"/>
          </p:cNvSpPr>
          <p:nvPr>
            <p:ph type="body" idx="1"/>
          </p:nvPr>
        </p:nvSpPr>
        <p:spPr>
          <a:xfrm>
            <a:off x="1730225" y="1131000"/>
            <a:ext cx="9424800" cy="4824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800"/>
              <a:t>How did the person served responded to staff’s intervention?</a:t>
            </a:r>
            <a:endParaRPr sz="2800"/>
          </a:p>
          <a:p>
            <a:pPr marL="914400" lvl="0" indent="-406400" algn="l" rtl="0">
              <a:lnSpc>
                <a:spcPct val="90000"/>
              </a:lnSpc>
              <a:spcBef>
                <a:spcPts val="1000"/>
              </a:spcBef>
              <a:spcAft>
                <a:spcPts val="0"/>
              </a:spcAft>
              <a:buSzPts val="2800"/>
              <a:buChar char="●"/>
            </a:pPr>
            <a:r>
              <a:rPr lang="en-US" sz="2800"/>
              <a:t>what did they say (if significant)?</a:t>
            </a:r>
            <a:endParaRPr sz="2800"/>
          </a:p>
          <a:p>
            <a:pPr marL="914400" lvl="0" indent="-406400" algn="l" rtl="0">
              <a:lnSpc>
                <a:spcPct val="90000"/>
              </a:lnSpc>
              <a:spcBef>
                <a:spcPts val="0"/>
              </a:spcBef>
              <a:spcAft>
                <a:spcPts val="0"/>
              </a:spcAft>
              <a:buSzPts val="2800"/>
              <a:buChar char="●"/>
            </a:pPr>
            <a:r>
              <a:rPr lang="en-US" sz="2800"/>
              <a:t>what did they do?</a:t>
            </a:r>
            <a:endParaRPr sz="2800"/>
          </a:p>
          <a:p>
            <a:pPr marL="0" lvl="0" indent="0" algn="l" rtl="0">
              <a:lnSpc>
                <a:spcPct val="90000"/>
              </a:lnSpc>
              <a:spcBef>
                <a:spcPts val="1000"/>
              </a:spcBef>
              <a:spcAft>
                <a:spcPts val="0"/>
              </a:spcAft>
              <a:buSzPts val="1800"/>
              <a:buNone/>
            </a:pPr>
            <a:endParaRPr sz="2800"/>
          </a:p>
          <a:p>
            <a:pPr marL="0" lvl="0" indent="0" algn="l" rtl="0">
              <a:lnSpc>
                <a:spcPct val="90000"/>
              </a:lnSpc>
              <a:spcBef>
                <a:spcPts val="1000"/>
              </a:spcBef>
              <a:spcAft>
                <a:spcPts val="0"/>
              </a:spcAft>
              <a:buSzPts val="1800"/>
              <a:buNone/>
            </a:pPr>
            <a:r>
              <a:rPr lang="en-US" sz="2800"/>
              <a:t>NOTE: this does not have to be a </a:t>
            </a:r>
            <a:endParaRPr sz="2800"/>
          </a:p>
          <a:p>
            <a:pPr marL="0" lvl="0" indent="0" algn="l" rtl="0">
              <a:lnSpc>
                <a:spcPct val="90000"/>
              </a:lnSpc>
              <a:spcBef>
                <a:spcPts val="1000"/>
              </a:spcBef>
              <a:spcAft>
                <a:spcPts val="0"/>
              </a:spcAft>
              <a:buSzPts val="1800"/>
              <a:buNone/>
            </a:pPr>
            <a:r>
              <a:rPr lang="en-US" sz="2800"/>
              <a:t>complete narration of every move,</a:t>
            </a:r>
            <a:endParaRPr sz="2800"/>
          </a:p>
          <a:p>
            <a:pPr marL="0" lvl="0" indent="0" algn="l" rtl="0">
              <a:lnSpc>
                <a:spcPct val="90000"/>
              </a:lnSpc>
              <a:spcBef>
                <a:spcPts val="1000"/>
              </a:spcBef>
              <a:spcAft>
                <a:spcPts val="0"/>
              </a:spcAft>
              <a:buSzPts val="1800"/>
              <a:buNone/>
            </a:pPr>
            <a:r>
              <a:rPr lang="en-US" sz="2800"/>
              <a:t>every event, or every word said.</a:t>
            </a:r>
            <a:endParaRPr sz="2800"/>
          </a:p>
          <a:p>
            <a:pPr marL="0" lvl="0" indent="0" algn="l" rtl="0">
              <a:lnSpc>
                <a:spcPct val="90000"/>
              </a:lnSpc>
              <a:spcBef>
                <a:spcPts val="1000"/>
              </a:spcBef>
              <a:spcAft>
                <a:spcPts val="0"/>
              </a:spcAft>
              <a:buSzPts val="1800"/>
              <a:buNone/>
            </a:pPr>
            <a:r>
              <a:rPr lang="en-US" sz="2800" b="1"/>
              <a:t>Write about what response was given as it relates to the objective being worked on. </a:t>
            </a:r>
            <a:endParaRPr sz="2800" b="1"/>
          </a:p>
          <a:p>
            <a:pPr marL="0" lvl="0" indent="0" algn="l" rtl="0">
              <a:lnSpc>
                <a:spcPct val="90000"/>
              </a:lnSpc>
              <a:spcBef>
                <a:spcPts val="1000"/>
              </a:spcBef>
              <a:spcAft>
                <a:spcPts val="0"/>
              </a:spcAft>
              <a:buSzPts val="1800"/>
              <a:buNone/>
            </a:pPr>
            <a:endParaRPr sz="2800"/>
          </a:p>
          <a:p>
            <a:pPr marL="0" lvl="0" indent="0" algn="l" rtl="0">
              <a:lnSpc>
                <a:spcPct val="90000"/>
              </a:lnSpc>
              <a:spcBef>
                <a:spcPts val="1000"/>
              </a:spcBef>
              <a:spcAft>
                <a:spcPts val="0"/>
              </a:spcAft>
              <a:buSzPts val="1800"/>
              <a:buNone/>
            </a:pPr>
            <a:endParaRPr sz="2800"/>
          </a:p>
          <a:p>
            <a:pPr marL="914400" lvl="0" indent="0" algn="l" rtl="0">
              <a:lnSpc>
                <a:spcPct val="90000"/>
              </a:lnSpc>
              <a:spcBef>
                <a:spcPts val="1000"/>
              </a:spcBef>
              <a:spcAft>
                <a:spcPts val="0"/>
              </a:spcAft>
              <a:buSzPts val="1800"/>
              <a:buNone/>
            </a:pPr>
            <a:endParaRPr sz="2800"/>
          </a:p>
          <a:p>
            <a:pPr marL="457200" lvl="0" indent="0" algn="l" rtl="0">
              <a:lnSpc>
                <a:spcPct val="90000"/>
              </a:lnSpc>
              <a:spcBef>
                <a:spcPts val="0"/>
              </a:spcBef>
              <a:spcAft>
                <a:spcPts val="0"/>
              </a:spcAft>
              <a:buClr>
                <a:schemeClr val="dk1"/>
              </a:buClr>
              <a:buSzPts val="1100"/>
              <a:buFont typeface="Arial"/>
              <a:buNone/>
            </a:pPr>
            <a:endParaRPr>
              <a:highlight>
                <a:srgbClr val="FFFFFF"/>
              </a:highlight>
            </a:endParaRPr>
          </a:p>
          <a:p>
            <a:pPr marL="0" lvl="0" indent="0" algn="l" rtl="0">
              <a:lnSpc>
                <a:spcPct val="90000"/>
              </a:lnSpc>
              <a:spcBef>
                <a:spcPts val="750"/>
              </a:spcBef>
              <a:spcAft>
                <a:spcPts val="0"/>
              </a:spcAft>
              <a:buSzPts val="1800"/>
              <a:buNone/>
            </a:pPr>
            <a:endParaRPr/>
          </a:p>
        </p:txBody>
      </p:sp>
      <p:pic>
        <p:nvPicPr>
          <p:cNvPr id="165" name="Google Shape;165;p23"/>
          <p:cNvPicPr preferRelativeResize="0"/>
          <p:nvPr/>
        </p:nvPicPr>
        <p:blipFill rotWithShape="1">
          <a:blip r:embed="rId3">
            <a:alphaModFix/>
          </a:blip>
          <a:srcRect/>
          <a:stretch/>
        </p:blipFill>
        <p:spPr>
          <a:xfrm>
            <a:off x="7914550" y="2212350"/>
            <a:ext cx="2003125" cy="2003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963975" y="574951"/>
            <a:ext cx="10515600" cy="95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600"/>
              <a:t>3. Progress:</a:t>
            </a:r>
            <a:endParaRPr sz="3600"/>
          </a:p>
        </p:txBody>
      </p:sp>
      <p:sp>
        <p:nvSpPr>
          <p:cNvPr id="172" name="Google Shape;172;p24"/>
          <p:cNvSpPr txBox="1">
            <a:spLocks noGrp="1"/>
          </p:cNvSpPr>
          <p:nvPr>
            <p:ph type="body" idx="1"/>
          </p:nvPr>
        </p:nvSpPr>
        <p:spPr>
          <a:xfrm>
            <a:off x="1499525" y="1404350"/>
            <a:ext cx="9606300" cy="42600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SzPts val="3000"/>
              <a:buChar char="●"/>
            </a:pPr>
            <a:r>
              <a:rPr lang="en-US" sz="3000"/>
              <a:t>Need to review the impact of the intervention</a:t>
            </a:r>
            <a:endParaRPr sz="3000"/>
          </a:p>
          <a:p>
            <a:pPr marL="457200" lvl="0" indent="-419100" algn="l" rtl="0">
              <a:lnSpc>
                <a:spcPct val="90000"/>
              </a:lnSpc>
              <a:spcBef>
                <a:spcPts val="0"/>
              </a:spcBef>
              <a:spcAft>
                <a:spcPts val="0"/>
              </a:spcAft>
              <a:buSzPts val="3000"/>
              <a:buChar char="●"/>
            </a:pPr>
            <a:r>
              <a:rPr lang="en-US" sz="3000"/>
              <a:t>Need to write the outcome..did they miss or hit the mark?</a:t>
            </a:r>
            <a:endParaRPr sz="3000"/>
          </a:p>
          <a:p>
            <a:pPr marL="0" lvl="0" indent="0" algn="l" rtl="0">
              <a:lnSpc>
                <a:spcPct val="90000"/>
              </a:lnSpc>
              <a:spcBef>
                <a:spcPts val="0"/>
              </a:spcBef>
              <a:spcAft>
                <a:spcPts val="0"/>
              </a:spcAft>
              <a:buSzPts val="1800"/>
              <a:buNone/>
            </a:pPr>
            <a:r>
              <a:rPr lang="en-US" sz="3000"/>
              <a:t>         Ex. </a:t>
            </a:r>
            <a:endParaRPr sz="3000"/>
          </a:p>
          <a:p>
            <a:pPr marL="1600200" lvl="1" indent="-419100" algn="l" rtl="0">
              <a:lnSpc>
                <a:spcPct val="90000"/>
              </a:lnSpc>
              <a:spcBef>
                <a:spcPts val="0"/>
              </a:spcBef>
              <a:spcAft>
                <a:spcPts val="0"/>
              </a:spcAft>
              <a:buSzPts val="3000"/>
              <a:buChar char="○"/>
            </a:pPr>
            <a:r>
              <a:rPr lang="en-US" sz="3000"/>
              <a:t>Did the person learn something?</a:t>
            </a:r>
            <a:endParaRPr sz="3000"/>
          </a:p>
          <a:p>
            <a:pPr marL="1600200" lvl="1" indent="-419100" algn="l" rtl="0">
              <a:lnSpc>
                <a:spcPct val="90000"/>
              </a:lnSpc>
              <a:spcBef>
                <a:spcPts val="0"/>
              </a:spcBef>
              <a:spcAft>
                <a:spcPts val="0"/>
              </a:spcAft>
              <a:buSzPts val="3000"/>
              <a:buChar char="○"/>
            </a:pPr>
            <a:r>
              <a:rPr lang="en-US" sz="3000"/>
              <a:t>Did the person demonstrate something?</a:t>
            </a:r>
            <a:endParaRPr sz="3000"/>
          </a:p>
          <a:p>
            <a:pPr marL="1600200" lvl="1" indent="-419100" algn="l" rtl="0">
              <a:lnSpc>
                <a:spcPct val="90000"/>
              </a:lnSpc>
              <a:spcBef>
                <a:spcPts val="0"/>
              </a:spcBef>
              <a:spcAft>
                <a:spcPts val="0"/>
              </a:spcAft>
              <a:buSzPts val="3000"/>
              <a:buChar char="○"/>
            </a:pPr>
            <a:r>
              <a:rPr lang="en-US" sz="3000"/>
              <a:t>Did the person not get it despite repeated attempts?</a:t>
            </a:r>
            <a:endParaRPr sz="3000"/>
          </a:p>
          <a:p>
            <a:pPr marL="1600200" lvl="1" indent="-419100" algn="l" rtl="0">
              <a:lnSpc>
                <a:spcPct val="90000"/>
              </a:lnSpc>
              <a:spcBef>
                <a:spcPts val="0"/>
              </a:spcBef>
              <a:spcAft>
                <a:spcPts val="0"/>
              </a:spcAft>
              <a:buSzPts val="3000"/>
              <a:buChar char="○"/>
            </a:pPr>
            <a:r>
              <a:rPr lang="en-US" sz="3000"/>
              <a:t>Did the staff have to model the skill &amp; have the member repeat the steps, etc.? </a:t>
            </a:r>
            <a:endParaRPr sz="3000"/>
          </a:p>
          <a:p>
            <a:pPr marL="457200" lvl="0" indent="0" algn="l" rtl="0">
              <a:lnSpc>
                <a:spcPct val="90000"/>
              </a:lnSpc>
              <a:spcBef>
                <a:spcPts val="750"/>
              </a:spcBef>
              <a:spcAft>
                <a:spcPts val="0"/>
              </a:spcAft>
              <a:buSzPts val="1800"/>
              <a:buNone/>
            </a:pPr>
            <a:endParaRPr/>
          </a:p>
        </p:txBody>
      </p:sp>
      <p:pic>
        <p:nvPicPr>
          <p:cNvPr id="173" name="Google Shape;173;p24"/>
          <p:cNvPicPr preferRelativeResize="0"/>
          <p:nvPr/>
        </p:nvPicPr>
        <p:blipFill rotWithShape="1">
          <a:blip r:embed="rId3">
            <a:alphaModFix/>
          </a:blip>
          <a:srcRect/>
          <a:stretch/>
        </p:blipFill>
        <p:spPr>
          <a:xfrm>
            <a:off x="9424000" y="2364550"/>
            <a:ext cx="1763175" cy="1173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graphicFrame>
        <p:nvGraphicFramePr>
          <p:cNvPr id="179" name="Google Shape;179;p25"/>
          <p:cNvGraphicFramePr/>
          <p:nvPr/>
        </p:nvGraphicFramePr>
        <p:xfrm>
          <a:off x="211863" y="647650"/>
          <a:ext cx="3000000" cy="3000000"/>
        </p:xfrm>
        <a:graphic>
          <a:graphicData uri="http://schemas.openxmlformats.org/drawingml/2006/table">
            <a:tbl>
              <a:tblPr>
                <a:noFill/>
                <a:tableStyleId>{2CCBC85E-6AC8-4A48-BC94-D9AC626BE290}</a:tableStyleId>
              </a:tblPr>
              <a:tblGrid>
                <a:gridCol w="967200">
                  <a:extLst>
                    <a:ext uri="{9D8B030D-6E8A-4147-A177-3AD203B41FA5}">
                      <a16:colId xmlns:a16="http://schemas.microsoft.com/office/drawing/2014/main" val="20000"/>
                    </a:ext>
                  </a:extLst>
                </a:gridCol>
                <a:gridCol w="581375">
                  <a:extLst>
                    <a:ext uri="{9D8B030D-6E8A-4147-A177-3AD203B41FA5}">
                      <a16:colId xmlns:a16="http://schemas.microsoft.com/office/drawing/2014/main" val="20001"/>
                    </a:ext>
                  </a:extLst>
                </a:gridCol>
                <a:gridCol w="1417150">
                  <a:extLst>
                    <a:ext uri="{9D8B030D-6E8A-4147-A177-3AD203B41FA5}">
                      <a16:colId xmlns:a16="http://schemas.microsoft.com/office/drawing/2014/main" val="20002"/>
                    </a:ext>
                  </a:extLst>
                </a:gridCol>
                <a:gridCol w="2625325">
                  <a:extLst>
                    <a:ext uri="{9D8B030D-6E8A-4147-A177-3AD203B41FA5}">
                      <a16:colId xmlns:a16="http://schemas.microsoft.com/office/drawing/2014/main" val="20003"/>
                    </a:ext>
                  </a:extLst>
                </a:gridCol>
                <a:gridCol w="535975">
                  <a:extLst>
                    <a:ext uri="{9D8B030D-6E8A-4147-A177-3AD203B41FA5}">
                      <a16:colId xmlns:a16="http://schemas.microsoft.com/office/drawing/2014/main" val="20004"/>
                    </a:ext>
                  </a:extLst>
                </a:gridCol>
                <a:gridCol w="5641250">
                  <a:extLst>
                    <a:ext uri="{9D8B030D-6E8A-4147-A177-3AD203B41FA5}">
                      <a16:colId xmlns:a16="http://schemas.microsoft.com/office/drawing/2014/main" val="20005"/>
                    </a:ext>
                  </a:extLst>
                </a:gridCol>
              </a:tblGrid>
              <a:tr h="1911875">
                <a:tc>
                  <a:txBody>
                    <a:bodyPr/>
                    <a:lstStyle/>
                    <a:p>
                      <a:pPr marL="0" marR="0" lvl="0" indent="0" algn="just" rtl="0">
                        <a:lnSpc>
                          <a:spcPct val="115000"/>
                        </a:lnSpc>
                        <a:spcBef>
                          <a:spcPts val="0"/>
                        </a:spcBef>
                        <a:spcAft>
                          <a:spcPts val="0"/>
                        </a:spcAft>
                        <a:buClr>
                          <a:srgbClr val="000000"/>
                        </a:buClr>
                        <a:buSzPts val="1100"/>
                        <a:buFont typeface="Arial"/>
                        <a:buNone/>
                      </a:pPr>
                      <a:r>
                        <a:rPr lang="en-US" sz="1100" b="1" u="none" strike="noStrike" cap="none"/>
                        <a:t>1.</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Staff</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(verb)-what did you do/action you took.</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(skill Choices)</a:t>
                      </a:r>
                      <a:endParaRPr sz="1100" b="1"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a:t>
                      </a:r>
                      <a:r>
                        <a:rPr lang="en-US" sz="700" u="none" strike="noStrike" cap="none">
                          <a:latin typeface="Times New Roman"/>
                          <a:ea typeface="Times New Roman"/>
                          <a:cs typeface="Times New Roman"/>
                          <a:sym typeface="Times New Roman"/>
                        </a:rPr>
                        <a:t>        </a:t>
                      </a:r>
                      <a:r>
                        <a:rPr lang="en-US" sz="1100" b="1" u="none" strike="noStrike" cap="none"/>
                        <a:t>Adaptive living skill</a:t>
                      </a:r>
                      <a:endParaRPr sz="1100" b="1"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a:t>
                      </a:r>
                      <a:r>
                        <a:rPr lang="en-US" sz="700" u="none" strike="noStrike" cap="none">
                          <a:latin typeface="Times New Roman"/>
                          <a:ea typeface="Times New Roman"/>
                          <a:cs typeface="Times New Roman"/>
                          <a:sym typeface="Times New Roman"/>
                        </a:rPr>
                        <a:t>        </a:t>
                      </a:r>
                      <a:r>
                        <a:rPr lang="en-US" sz="1100" b="1" u="none" strike="noStrike" cap="none"/>
                        <a:t>Community Inclusion &amp; Transportation,</a:t>
                      </a:r>
                      <a:endParaRPr sz="1100" b="1"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a:t>
                      </a:r>
                      <a:r>
                        <a:rPr lang="en-US" sz="700" u="none" strike="noStrike" cap="none">
                          <a:latin typeface="Times New Roman"/>
                          <a:ea typeface="Times New Roman"/>
                          <a:cs typeface="Times New Roman"/>
                          <a:sym typeface="Times New Roman"/>
                        </a:rPr>
                        <a:t>        </a:t>
                      </a:r>
                      <a:r>
                        <a:rPr lang="en-US" sz="1100" b="1" u="none" strike="noStrike" cap="none"/>
                        <a:t>Leisure &amp; Social</a:t>
                      </a:r>
                      <a:endParaRPr sz="1100" b="1"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a:t>
                      </a:r>
                      <a:r>
                        <a:rPr lang="en-US" sz="700" u="none" strike="noStrike" cap="none">
                          <a:latin typeface="Times New Roman"/>
                          <a:ea typeface="Times New Roman"/>
                          <a:cs typeface="Times New Roman"/>
                          <a:sym typeface="Times New Roman"/>
                        </a:rPr>
                        <a:t>        </a:t>
                      </a:r>
                      <a:r>
                        <a:rPr lang="en-US" sz="1100" b="1" u="none" strike="noStrike" cap="none"/>
                        <a:t>Activities of Daily Living (ADL)</a:t>
                      </a:r>
                      <a:endParaRPr sz="1100" b="1" u="none" strike="noStrike" cap="none"/>
                    </a:p>
                    <a:p>
                      <a:pPr marL="0" marR="0" lvl="0" indent="0" algn="l" rtl="0">
                        <a:lnSpc>
                          <a:spcPct val="115000"/>
                        </a:lnSpc>
                        <a:spcBef>
                          <a:spcPts val="0"/>
                        </a:spcBef>
                        <a:spcAft>
                          <a:spcPts val="0"/>
                        </a:spcAft>
                        <a:buClr>
                          <a:srgbClr val="000000"/>
                        </a:buClr>
                        <a:buSzPts val="1100"/>
                        <a:buFont typeface="Arial"/>
                        <a:buNone/>
                      </a:pPr>
                      <a:r>
                        <a:rPr lang="en-US" sz="1100" u="none" strike="noStrike" cap="none"/>
                        <a:t>·</a:t>
                      </a:r>
                      <a:r>
                        <a:rPr lang="en-US" sz="700" u="none" strike="noStrike" cap="none">
                          <a:latin typeface="Times New Roman"/>
                          <a:ea typeface="Times New Roman"/>
                          <a:cs typeface="Times New Roman"/>
                          <a:sym typeface="Times New Roman"/>
                        </a:rPr>
                        <a:t>        </a:t>
                      </a:r>
                      <a:r>
                        <a:rPr lang="en-US" sz="1100" b="1" u="none" strike="noStrike" cap="none"/>
                        <a:t>Personal Care</a:t>
                      </a:r>
                      <a:endParaRPr sz="1100" b="1" u="none" strike="noStrike" cap="none"/>
                    </a:p>
                    <a:p>
                      <a:pPr marL="0" marR="0" lvl="0" indent="0" algn="l" rtl="0">
                        <a:lnSpc>
                          <a:spcPct val="115000"/>
                        </a:lnSpc>
                        <a:spcBef>
                          <a:spcPts val="0"/>
                        </a:spcBef>
                        <a:spcAft>
                          <a:spcPts val="0"/>
                        </a:spcAft>
                        <a:buClr>
                          <a:srgbClr val="000000"/>
                        </a:buClr>
                        <a:buSzPts val="1100"/>
                        <a:buFont typeface="Arial"/>
                        <a:buNone/>
                      </a:pPr>
                      <a:r>
                        <a:rPr lang="en-US" sz="1100" b="1" u="none" strike="noStrike" cap="none"/>
                        <a:t> </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by</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(action steps)</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extLst>
                  <a:ext uri="{0D108BD9-81ED-4DB2-BD59-A6C34878D82A}">
                    <a16:rowId xmlns:a16="http://schemas.microsoft.com/office/drawing/2014/main" val="10000"/>
                  </a:ext>
                </a:extLst>
              </a:tr>
              <a:tr h="418200">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2.</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Client</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responded</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to this skill teaching</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by</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(reason or explanation)</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extLst>
                  <a:ext uri="{0D108BD9-81ED-4DB2-BD59-A6C34878D82A}">
                    <a16:rowId xmlns:a16="http://schemas.microsoft.com/office/drawing/2014/main" val="10001"/>
                  </a:ext>
                </a:extLst>
              </a:tr>
              <a:tr h="631575">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3.</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Client</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(Did or did not make)</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progress on the above objective (___ obj.)</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b/c or by</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tc>
                  <a:txBody>
                    <a:bodyPr/>
                    <a:lstStyle/>
                    <a:p>
                      <a:pPr marL="0" marR="0" lvl="0" indent="0" algn="l" rtl="0">
                        <a:lnSpc>
                          <a:spcPct val="115000"/>
                        </a:lnSpc>
                        <a:spcBef>
                          <a:spcPts val="0"/>
                        </a:spcBef>
                        <a:spcAft>
                          <a:spcPts val="0"/>
                        </a:spcAft>
                        <a:buClr>
                          <a:srgbClr val="000000"/>
                        </a:buClr>
                        <a:buSzPts val="1100"/>
                        <a:buFont typeface="Arial"/>
                        <a:buNone/>
                      </a:pPr>
                      <a:r>
                        <a:rPr lang="en-US" sz="1100" b="1" u="none" strike="noStrike" cap="none"/>
                        <a:t>(reason or explanation)</a:t>
                      </a:r>
                      <a:endParaRPr sz="1100" b="1"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DEEAF6"/>
                    </a:solidFill>
                  </a:tcPr>
                </a:tc>
                <a:extLst>
                  <a:ext uri="{0D108BD9-81ED-4DB2-BD59-A6C34878D82A}">
                    <a16:rowId xmlns:a16="http://schemas.microsoft.com/office/drawing/2014/main" val="10002"/>
                  </a:ext>
                </a:extLst>
              </a:tr>
              <a:tr h="759600">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1</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Staff</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modeled</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a social skill</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by</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engaging Sally in a conversation around her weekend outing with her family.</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759600">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2</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Sally</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responded</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to this teaching skill</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by</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Openly sharing about a funny experience she had in a restaurant when her dad misunderstand what the waitress asked him.</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extLst>
                  <a:ext uri="{0D108BD9-81ED-4DB2-BD59-A6C34878D82A}">
                    <a16:rowId xmlns:a16="http://schemas.microsoft.com/office/drawing/2014/main" val="10004"/>
                  </a:ext>
                </a:extLst>
              </a:tr>
              <a:tr h="759600">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3</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Sally</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Made</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Progress on the above objective</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by</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u="none" strike="noStrike" cap="none"/>
                        <a:t>Being willing share her feelings when asked and being open to communicate to others and not withdraw from social interactions.</a:t>
                      </a:r>
                      <a:endParaRPr sz="1400" u="none" strike="noStrike" cap="none"/>
                    </a:p>
                  </a:txBody>
                  <a:tcPr marL="68575" marR="68575" marT="91425" marB="91425">
                    <a:lnL w="12675" cap="flat" cmpd="sng">
                      <a:solidFill>
                        <a:srgbClr val="000000"/>
                      </a:solidFill>
                      <a:prstDash val="solid"/>
                      <a:round/>
                      <a:headEnd type="none" w="sm" len="sm"/>
                      <a:tailEnd type="none" w="sm" len="sm"/>
                    </a:lnL>
                    <a:lnR w="12675" cap="flat" cmpd="sng">
                      <a:solidFill>
                        <a:srgbClr val="000000"/>
                      </a:solidFill>
                      <a:prstDash val="solid"/>
                      <a:round/>
                      <a:headEnd type="none" w="sm" len="sm"/>
                      <a:tailEnd type="none" w="sm" len="sm"/>
                    </a:lnR>
                    <a:lnT w="12675" cap="flat" cmpd="sng">
                      <a:solidFill>
                        <a:srgbClr val="000000"/>
                      </a:solidFill>
                      <a:prstDash val="solid"/>
                      <a:round/>
                      <a:headEnd type="none" w="sm" len="sm"/>
                      <a:tailEnd type="none" w="sm" len="sm"/>
                    </a:lnT>
                    <a:lnB w="12675" cap="flat" cmpd="sng">
                      <a:solidFill>
                        <a:srgbClr val="000000"/>
                      </a:solidFill>
                      <a:prstDash val="solid"/>
                      <a:round/>
                      <a:headEnd type="none" w="sm" len="sm"/>
                      <a:tailEnd type="none" w="sm" len="sm"/>
                    </a:lnB>
                    <a:solidFill>
                      <a:srgbClr val="FFE59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775275" y="239277"/>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Support Goals/Objectives:	</a:t>
            </a:r>
            <a:endParaRPr/>
          </a:p>
        </p:txBody>
      </p:sp>
      <p:sp>
        <p:nvSpPr>
          <p:cNvPr id="186" name="Google Shape;186;p26"/>
          <p:cNvSpPr txBox="1">
            <a:spLocks noGrp="1"/>
          </p:cNvSpPr>
          <p:nvPr>
            <p:ph type="body" idx="1"/>
          </p:nvPr>
        </p:nvSpPr>
        <p:spPr>
          <a:xfrm>
            <a:off x="775275" y="1185975"/>
            <a:ext cx="10864500" cy="4770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n-US" sz="3000"/>
              <a:t>There needs to be documentation of supports provided throughout a shift/day. </a:t>
            </a:r>
            <a:endParaRPr sz="3000"/>
          </a:p>
          <a:p>
            <a:pPr marL="914400" lvl="0" indent="-419100" algn="l" rtl="0">
              <a:lnSpc>
                <a:spcPct val="90000"/>
              </a:lnSpc>
              <a:spcBef>
                <a:spcPts val="750"/>
              </a:spcBef>
              <a:spcAft>
                <a:spcPts val="0"/>
              </a:spcAft>
              <a:buSzPts val="3000"/>
              <a:buChar char="●"/>
            </a:pPr>
            <a:r>
              <a:rPr lang="en-US" sz="3000"/>
              <a:t>Past Practices: </a:t>
            </a:r>
            <a:r>
              <a:rPr lang="en-US" sz="3000" i="1"/>
              <a:t>Support Note</a:t>
            </a:r>
            <a:endParaRPr sz="3000" i="1"/>
          </a:p>
          <a:p>
            <a:pPr marL="1371600" lvl="1" indent="-419100" algn="l" rtl="0">
              <a:lnSpc>
                <a:spcPct val="90000"/>
              </a:lnSpc>
              <a:spcBef>
                <a:spcPts val="0"/>
              </a:spcBef>
              <a:spcAft>
                <a:spcPts val="0"/>
              </a:spcAft>
              <a:buSzPts val="3000"/>
              <a:buChar char="○"/>
            </a:pPr>
            <a:r>
              <a:rPr lang="en-US" sz="3000"/>
              <a:t>Summarized note that documented all support provided throughout a shift/day</a:t>
            </a:r>
            <a:endParaRPr sz="1200"/>
          </a:p>
          <a:p>
            <a:pPr marL="914400" lvl="0" indent="0" algn="l" rtl="0">
              <a:lnSpc>
                <a:spcPct val="90000"/>
              </a:lnSpc>
              <a:spcBef>
                <a:spcPts val="750"/>
              </a:spcBef>
              <a:spcAft>
                <a:spcPts val="0"/>
              </a:spcAft>
              <a:buSzPts val="1800"/>
              <a:buNone/>
            </a:pPr>
            <a:endParaRPr sz="1200"/>
          </a:p>
          <a:p>
            <a:pPr marL="914400" lvl="0" indent="-419100" algn="l" rtl="0">
              <a:lnSpc>
                <a:spcPct val="90000"/>
              </a:lnSpc>
              <a:spcBef>
                <a:spcPts val="750"/>
              </a:spcBef>
              <a:spcAft>
                <a:spcPts val="0"/>
              </a:spcAft>
              <a:buSzPts val="3000"/>
              <a:buChar char="●"/>
            </a:pPr>
            <a:r>
              <a:rPr lang="en-US" sz="3000"/>
              <a:t>Current Recommendation: </a:t>
            </a:r>
            <a:r>
              <a:rPr lang="en-US" sz="3000" i="1"/>
              <a:t>Supports have a Goal/Objective association. </a:t>
            </a:r>
            <a:endParaRPr sz="3000" i="1"/>
          </a:p>
          <a:p>
            <a:pPr marL="1371600" lvl="1" indent="-419100" algn="l" rtl="0">
              <a:lnSpc>
                <a:spcPct val="90000"/>
              </a:lnSpc>
              <a:spcBef>
                <a:spcPts val="0"/>
              </a:spcBef>
              <a:spcAft>
                <a:spcPts val="0"/>
              </a:spcAft>
              <a:buSzPts val="3000"/>
              <a:buChar char="○"/>
            </a:pPr>
            <a:r>
              <a:rPr lang="en-US" sz="3000"/>
              <a:t>Can be a maintenance style goals/objective</a:t>
            </a:r>
            <a:endParaRPr sz="3000"/>
          </a:p>
          <a:p>
            <a:pPr marL="1371600" lvl="1" indent="-419100" algn="l" rtl="0">
              <a:lnSpc>
                <a:spcPct val="90000"/>
              </a:lnSpc>
              <a:spcBef>
                <a:spcPts val="0"/>
              </a:spcBef>
              <a:spcAft>
                <a:spcPts val="0"/>
              </a:spcAft>
              <a:buSzPts val="3000"/>
              <a:buChar char="○"/>
            </a:pPr>
            <a:r>
              <a:rPr lang="en-US" sz="3000"/>
              <a:t>Multiple supports can be linked to one Goal </a:t>
            </a:r>
            <a:endParaRPr sz="3000"/>
          </a:p>
          <a:p>
            <a:pPr marL="1828800" lvl="0" indent="0" algn="l" rtl="0">
              <a:lnSpc>
                <a:spcPct val="90000"/>
              </a:lnSpc>
              <a:spcBef>
                <a:spcPts val="750"/>
              </a:spcBef>
              <a:spcAft>
                <a:spcPts val="0"/>
              </a:spcAft>
              <a:buSzPts val="1800"/>
              <a:buNone/>
            </a:pPr>
            <a:r>
              <a:rPr lang="en-US" sz="3000"/>
              <a:t>“I will remain safe in my home” </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838200" y="403001"/>
            <a:ext cx="10515600" cy="95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600"/>
              <a:t>Documentation needs to be:</a:t>
            </a:r>
            <a:endParaRPr sz="3600"/>
          </a:p>
        </p:txBody>
      </p:sp>
      <p:sp>
        <p:nvSpPr>
          <p:cNvPr id="193" name="Google Shape;193;p27"/>
          <p:cNvSpPr txBox="1">
            <a:spLocks noGrp="1"/>
          </p:cNvSpPr>
          <p:nvPr>
            <p:ph type="body" idx="1"/>
          </p:nvPr>
        </p:nvSpPr>
        <p:spPr>
          <a:xfrm>
            <a:off x="642325" y="1570400"/>
            <a:ext cx="11247900" cy="3750900"/>
          </a:xfrm>
          <a:prstGeom prst="rect">
            <a:avLst/>
          </a:prstGeom>
          <a:noFill/>
          <a:ln>
            <a:noFill/>
          </a:ln>
        </p:spPr>
        <p:txBody>
          <a:bodyPr spcFirstLastPara="1" wrap="square" lIns="91425" tIns="45700" rIns="91425" bIns="45700" anchor="t" anchorCtr="0">
            <a:noAutofit/>
          </a:bodyPr>
          <a:lstStyle/>
          <a:p>
            <a:pPr marL="914400" marR="0" lvl="0" indent="-476250" algn="l" rtl="0">
              <a:lnSpc>
                <a:spcPct val="90000"/>
              </a:lnSpc>
              <a:spcBef>
                <a:spcPts val="0"/>
              </a:spcBef>
              <a:spcAft>
                <a:spcPts val="0"/>
              </a:spcAft>
              <a:buClr>
                <a:schemeClr val="dk1"/>
              </a:buClr>
              <a:buSzPts val="3000"/>
              <a:buFont typeface="Arial"/>
              <a:buChar char="●"/>
            </a:pPr>
            <a:r>
              <a:rPr lang="en-US" sz="3000"/>
              <a:t>Finalized/Signed AFTER the service is provided </a:t>
            </a:r>
            <a:endParaRPr sz="3000"/>
          </a:p>
          <a:p>
            <a:pPr marL="914400" marR="0" lvl="0" indent="-476250" algn="l" rtl="0">
              <a:lnSpc>
                <a:spcPct val="90000"/>
              </a:lnSpc>
              <a:spcBef>
                <a:spcPts val="0"/>
              </a:spcBef>
              <a:spcAft>
                <a:spcPts val="0"/>
              </a:spcAft>
              <a:buClr>
                <a:schemeClr val="dk1"/>
              </a:buClr>
              <a:buSzPts val="3000"/>
              <a:buFont typeface="Arial"/>
              <a:buChar char="●"/>
            </a:pPr>
            <a:r>
              <a:rPr lang="en-US" sz="3000"/>
              <a:t>Individualized &amp; unique. Don’t cut &amp; paste.</a:t>
            </a:r>
            <a:endParaRPr sz="3000"/>
          </a:p>
          <a:p>
            <a:pPr marL="914400" marR="0" lvl="0" indent="-476250" algn="l" rtl="0">
              <a:lnSpc>
                <a:spcPct val="90000"/>
              </a:lnSpc>
              <a:spcBef>
                <a:spcPts val="0"/>
              </a:spcBef>
              <a:spcAft>
                <a:spcPts val="0"/>
              </a:spcAft>
              <a:buClr>
                <a:schemeClr val="dk1"/>
              </a:buClr>
              <a:buSzPts val="3000"/>
              <a:buFont typeface="Arial"/>
              <a:buChar char="●"/>
            </a:pPr>
            <a:r>
              <a:rPr lang="en-US" sz="3000"/>
              <a:t>Respectful</a:t>
            </a:r>
            <a:endParaRPr sz="3000"/>
          </a:p>
          <a:p>
            <a:pPr marL="914400" marR="0" lvl="0" indent="-476250" algn="l" rtl="0">
              <a:lnSpc>
                <a:spcPct val="90000"/>
              </a:lnSpc>
              <a:spcBef>
                <a:spcPts val="0"/>
              </a:spcBef>
              <a:spcAft>
                <a:spcPts val="0"/>
              </a:spcAft>
              <a:buClr>
                <a:schemeClr val="dk1"/>
              </a:buClr>
              <a:buSzPts val="3000"/>
              <a:buFont typeface="Arial"/>
              <a:buChar char="●"/>
            </a:pPr>
            <a:r>
              <a:rPr lang="en-US" sz="3000"/>
              <a:t>Completed w/in 24 hours of providing the service as best practice</a:t>
            </a:r>
            <a:endParaRPr sz="3000"/>
          </a:p>
          <a:p>
            <a:pPr marL="914400" marR="0" lvl="0" indent="-476250" algn="l" rtl="0">
              <a:lnSpc>
                <a:spcPct val="90000"/>
              </a:lnSpc>
              <a:spcBef>
                <a:spcPts val="0"/>
              </a:spcBef>
              <a:spcAft>
                <a:spcPts val="0"/>
              </a:spcAft>
              <a:buClr>
                <a:schemeClr val="dk1"/>
              </a:buClr>
              <a:buSzPts val="3000"/>
              <a:buFont typeface="Arial"/>
              <a:buChar char="●"/>
            </a:pPr>
            <a:r>
              <a:rPr lang="en-US" sz="3000"/>
              <a:t>Written in a way that allows data to be easily gathered.</a:t>
            </a:r>
            <a:endParaRPr sz="3000"/>
          </a:p>
          <a:p>
            <a:pPr marL="914400" marR="0" lvl="0" indent="-476250" algn="l" rtl="0">
              <a:lnSpc>
                <a:spcPct val="90000"/>
              </a:lnSpc>
              <a:spcBef>
                <a:spcPts val="0"/>
              </a:spcBef>
              <a:spcAft>
                <a:spcPts val="0"/>
              </a:spcAft>
              <a:buClr>
                <a:schemeClr val="dk1"/>
              </a:buClr>
              <a:buSzPts val="3000"/>
              <a:buFont typeface="Arial"/>
              <a:buChar char="●"/>
            </a:pPr>
            <a:r>
              <a:rPr lang="en-US" sz="3000"/>
              <a:t>Succinct, yet comprehensive (no need to weather report)</a:t>
            </a:r>
            <a:endParaRPr sz="3000"/>
          </a:p>
          <a:p>
            <a:pPr marL="914400" marR="0" lvl="0" indent="0" algn="l" rtl="0">
              <a:lnSpc>
                <a:spcPct val="90000"/>
              </a:lnSpc>
              <a:spcBef>
                <a:spcPts val="0"/>
              </a:spcBef>
              <a:spcAft>
                <a:spcPts val="0"/>
              </a:spcAft>
              <a:buSzPts val="1800"/>
              <a:buNone/>
            </a:pPr>
            <a:endParaRPr sz="3000"/>
          </a:p>
          <a:p>
            <a:pPr marL="457200" lvl="0" indent="0" algn="l" rtl="0">
              <a:lnSpc>
                <a:spcPct val="90000"/>
              </a:lnSpc>
              <a:spcBef>
                <a:spcPts val="750"/>
              </a:spcBef>
              <a:spcAft>
                <a:spcPts val="0"/>
              </a:spcAft>
              <a:buSzPts val="1800"/>
              <a:buNone/>
            </a:pPr>
            <a:endParaRPr/>
          </a:p>
        </p:txBody>
      </p:sp>
      <p:pic>
        <p:nvPicPr>
          <p:cNvPr id="194" name="Google Shape;194;p27"/>
          <p:cNvPicPr preferRelativeResize="0"/>
          <p:nvPr/>
        </p:nvPicPr>
        <p:blipFill rotWithShape="1">
          <a:blip r:embed="rId3">
            <a:alphaModFix/>
          </a:blip>
          <a:srcRect/>
          <a:stretch/>
        </p:blipFill>
        <p:spPr>
          <a:xfrm>
            <a:off x="9210663" y="666963"/>
            <a:ext cx="2143125" cy="2143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8436250" y="78950"/>
            <a:ext cx="2112300" cy="50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Example 1</a:t>
            </a:r>
            <a:endParaRPr/>
          </a:p>
        </p:txBody>
      </p:sp>
      <p:sp>
        <p:nvSpPr>
          <p:cNvPr id="201" name="Google Shape;201;p28"/>
          <p:cNvSpPr txBox="1">
            <a:spLocks noGrp="1"/>
          </p:cNvSpPr>
          <p:nvPr>
            <p:ph type="body" idx="1"/>
          </p:nvPr>
        </p:nvSpPr>
        <p:spPr>
          <a:xfrm>
            <a:off x="552600" y="769800"/>
            <a:ext cx="10982700" cy="513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n-US" sz="1800"/>
              <a:t>Goal: I want to become independent in taking my medications.</a:t>
            </a:r>
            <a:endParaRPr sz="1800"/>
          </a:p>
          <a:p>
            <a:pPr marL="0" lvl="0" indent="0" algn="l" rtl="0">
              <a:lnSpc>
                <a:spcPct val="90000"/>
              </a:lnSpc>
              <a:spcBef>
                <a:spcPts val="750"/>
              </a:spcBef>
              <a:spcAft>
                <a:spcPts val="0"/>
              </a:spcAft>
              <a:buSzPts val="1800"/>
              <a:buNone/>
            </a:pPr>
            <a:r>
              <a:rPr lang="en-US" sz="1800">
                <a:solidFill>
                  <a:srgbClr val="FF0000"/>
                </a:solidFill>
              </a:rPr>
              <a:t>Barriers:  Client’s diagnosis includes ADHD, RAD, &amp; Mild ID, as a result, he has functional limitations associated with medication management. He is unable to identify what his medications are, why he is taking them, &amp; how often he takes them. He requires staff assistance to learn this information. Without assistance, he is at risk of medical attention due to the inability to take medications correctly.</a:t>
            </a:r>
            <a:endParaRPr sz="1800">
              <a:solidFill>
                <a:srgbClr val="FF0000"/>
              </a:solidFill>
            </a:endParaRPr>
          </a:p>
          <a:p>
            <a:pPr marL="0" lvl="0" indent="0" algn="l" rtl="0">
              <a:lnSpc>
                <a:spcPct val="90000"/>
              </a:lnSpc>
              <a:spcBef>
                <a:spcPts val="750"/>
              </a:spcBef>
              <a:spcAft>
                <a:spcPts val="0"/>
              </a:spcAft>
              <a:buSzPts val="1800"/>
              <a:buNone/>
            </a:pPr>
            <a:r>
              <a:rPr lang="en-US" sz="1800"/>
              <a:t>Objective: To work on the skill of medication management, during each scheduled medication administration, I will name every  medication I am taking without staff assistance for 10 consecutive schedule medication administration times. </a:t>
            </a:r>
            <a:endParaRPr sz="1800"/>
          </a:p>
          <a:p>
            <a:pPr marL="457200" lvl="0" indent="0" algn="l" rtl="0">
              <a:lnSpc>
                <a:spcPct val="90000"/>
              </a:lnSpc>
              <a:spcBef>
                <a:spcPts val="750"/>
              </a:spcBef>
              <a:spcAft>
                <a:spcPts val="0"/>
              </a:spcAft>
              <a:buSzPts val="1800"/>
              <a:buNone/>
            </a:pPr>
            <a:r>
              <a:rPr lang="en-US" sz="1800">
                <a:solidFill>
                  <a:srgbClr val="38761D"/>
                </a:solidFill>
              </a:rPr>
              <a:t>Interventions: </a:t>
            </a:r>
            <a:endParaRPr sz="1800">
              <a:solidFill>
                <a:srgbClr val="38761D"/>
              </a:solidFill>
            </a:endParaRPr>
          </a:p>
          <a:p>
            <a:pPr marL="1828800" lvl="0" indent="-342900" algn="l" rtl="0">
              <a:lnSpc>
                <a:spcPct val="90000"/>
              </a:lnSpc>
              <a:spcBef>
                <a:spcPts val="750"/>
              </a:spcBef>
              <a:spcAft>
                <a:spcPts val="0"/>
              </a:spcAft>
              <a:buClr>
                <a:srgbClr val="38761D"/>
              </a:buClr>
              <a:buSzPts val="1800"/>
              <a:buAutoNum type="arabicPeriod"/>
            </a:pPr>
            <a:r>
              <a:rPr lang="en-US" sz="1800">
                <a:solidFill>
                  <a:srgbClr val="38761D"/>
                </a:solidFill>
              </a:rPr>
              <a:t>Staff will ask Sam to identify each of his meds by name, dosage, &amp; use. For any meds he can’t identify, staff will tell him all this information, having him repeat this information on at least 1 medication he can’t identify at each med pass. </a:t>
            </a:r>
            <a:endParaRPr sz="1800">
              <a:solidFill>
                <a:srgbClr val="38761D"/>
              </a:solidFill>
            </a:endParaRPr>
          </a:p>
          <a:p>
            <a:pPr marL="1828800" lvl="0" indent="-342900" algn="l" rtl="0">
              <a:lnSpc>
                <a:spcPct val="90000"/>
              </a:lnSpc>
              <a:spcBef>
                <a:spcPts val="0"/>
              </a:spcBef>
              <a:spcAft>
                <a:spcPts val="0"/>
              </a:spcAft>
              <a:buClr>
                <a:srgbClr val="38761D"/>
              </a:buClr>
              <a:buSzPts val="1800"/>
              <a:buAutoNum type="arabicPeriod"/>
            </a:pPr>
            <a:r>
              <a:rPr lang="en-US" sz="1800">
                <a:solidFill>
                  <a:srgbClr val="38761D"/>
                </a:solidFill>
              </a:rPr>
              <a:t>Staff will track in the progress the number of meds he can id and note medications he struggles to remember. </a:t>
            </a:r>
            <a:endParaRPr sz="1800">
              <a:solidFill>
                <a:srgbClr val="38761D"/>
              </a:solidFill>
            </a:endParaRPr>
          </a:p>
          <a:p>
            <a:pPr marL="1828800" lvl="0" indent="-342900" algn="l" rtl="0">
              <a:lnSpc>
                <a:spcPct val="90000"/>
              </a:lnSpc>
              <a:spcBef>
                <a:spcPts val="0"/>
              </a:spcBef>
              <a:spcAft>
                <a:spcPts val="0"/>
              </a:spcAft>
              <a:buClr>
                <a:srgbClr val="38761D"/>
              </a:buClr>
              <a:buSzPts val="1800"/>
              <a:buAutoNum type="arabicPeriod"/>
            </a:pPr>
            <a:r>
              <a:rPr lang="en-US" sz="1800">
                <a:solidFill>
                  <a:srgbClr val="38761D"/>
                </a:solidFill>
              </a:rPr>
              <a:t>Staff will provide encouragement throughout the process, reminding Sam of his progress and give reasons for learning his medications. </a:t>
            </a:r>
            <a:endParaRPr sz="1800">
              <a:solidFill>
                <a:srgbClr val="38761D"/>
              </a:solidFill>
            </a:endParaRPr>
          </a:p>
          <a:p>
            <a:pPr marL="0" lvl="0" indent="0" algn="l" rtl="0">
              <a:lnSpc>
                <a:spcPct val="90000"/>
              </a:lnSpc>
              <a:spcBef>
                <a:spcPts val="750"/>
              </a:spcBef>
              <a:spcAft>
                <a:spcPts val="0"/>
              </a:spcAft>
              <a:buSzPts val="1800"/>
              <a:buNone/>
            </a:pPr>
            <a:endParaRPr sz="1800">
              <a:solidFill>
                <a:srgbClr val="38761D"/>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body" idx="1"/>
          </p:nvPr>
        </p:nvSpPr>
        <p:spPr>
          <a:xfrm>
            <a:off x="1094975" y="537675"/>
            <a:ext cx="10725600" cy="537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sz="2400" b="1"/>
              <a:t>Documentation: </a:t>
            </a:r>
            <a:endParaRPr sz="2400" b="1"/>
          </a:p>
          <a:p>
            <a:pPr marL="571500" lvl="0" indent="0" algn="l" rtl="0">
              <a:lnSpc>
                <a:spcPct val="90000"/>
              </a:lnSpc>
              <a:spcBef>
                <a:spcPts val="0"/>
              </a:spcBef>
              <a:spcAft>
                <a:spcPts val="0"/>
              </a:spcAft>
              <a:buClr>
                <a:schemeClr val="dk1"/>
              </a:buClr>
              <a:buSzPts val="1100"/>
              <a:buFont typeface="Arial"/>
              <a:buNone/>
            </a:pPr>
            <a:r>
              <a:rPr lang="en-US" sz="2400" b="1" i="1"/>
              <a:t>Staff supported Sam in his medication management skill </a:t>
            </a:r>
            <a:r>
              <a:rPr lang="en-US" sz="2400" b="1" i="1">
                <a:solidFill>
                  <a:srgbClr val="FF0000"/>
                </a:solidFill>
              </a:rPr>
              <a:t>by</a:t>
            </a:r>
            <a:r>
              <a:rPr lang="en-US" sz="2400" b="1" i="1"/>
              <a:t> </a:t>
            </a:r>
            <a:r>
              <a:rPr lang="en-US" sz="2400" i="1"/>
              <a:t>reminding him when it was time to take his meds, and then asking him to review each med as staff took it out of the bottle. </a:t>
            </a:r>
            <a:r>
              <a:rPr lang="en-US" sz="2400" b="1" i="1"/>
              <a:t>Staff reminded</a:t>
            </a:r>
            <a:r>
              <a:rPr lang="en-US" sz="2400" i="1"/>
              <a:t> Sam to look at its shape, size, and color to help him identify the medication. </a:t>
            </a:r>
            <a:r>
              <a:rPr lang="en-US" sz="2400" b="1" i="1">
                <a:solidFill>
                  <a:srgbClr val="1F9F1D"/>
                </a:solidFill>
              </a:rPr>
              <a:t>Sam responded to this skill training</a:t>
            </a:r>
            <a:r>
              <a:rPr lang="en-US" sz="2400" b="1" i="1">
                <a:solidFill>
                  <a:srgbClr val="38761D"/>
                </a:solidFill>
              </a:rPr>
              <a:t> </a:t>
            </a:r>
            <a:r>
              <a:rPr lang="en-US" sz="2400" b="1" i="1">
                <a:solidFill>
                  <a:srgbClr val="FF0000"/>
                </a:solidFill>
              </a:rPr>
              <a:t>by</a:t>
            </a:r>
            <a:r>
              <a:rPr lang="en-US" sz="2400" i="1"/>
              <a:t> asking questions about meds he didn’t easily identify and by carefully looking at each med before taking it. </a:t>
            </a:r>
            <a:r>
              <a:rPr lang="en-US" sz="2400" b="1" i="1">
                <a:solidFill>
                  <a:srgbClr val="0000FF"/>
                </a:solidFill>
              </a:rPr>
              <a:t>Sam did not meet this objective today of naming all of his meds, but</a:t>
            </a:r>
            <a:r>
              <a:rPr lang="en-US" sz="2400" i="1">
                <a:solidFill>
                  <a:srgbClr val="0000FF"/>
                </a:solidFill>
              </a:rPr>
              <a:t> </a:t>
            </a:r>
            <a:r>
              <a:rPr lang="en-US" sz="2400" b="1" i="1">
                <a:solidFill>
                  <a:srgbClr val="0000FF"/>
                </a:solidFill>
              </a:rPr>
              <a:t>his progress was apparent in his ability to identify 3 </a:t>
            </a:r>
            <a:r>
              <a:rPr lang="en-US" sz="2400" b="1" i="1"/>
              <a:t> (</a:t>
            </a:r>
            <a:r>
              <a:rPr lang="en-US" sz="2400" i="1"/>
              <a:t>Lyrica, levothyroxine and hydrochlorothiazide</a:t>
            </a:r>
            <a:r>
              <a:rPr lang="en-US" sz="2400" b="1" i="1"/>
              <a:t>) </a:t>
            </a:r>
            <a:r>
              <a:rPr lang="en-US" sz="2400" b="1" i="1">
                <a:solidFill>
                  <a:srgbClr val="0000FF"/>
                </a:solidFill>
              </a:rPr>
              <a:t>of his 6 meds </a:t>
            </a:r>
            <a:r>
              <a:rPr lang="en-US" sz="2400" i="1"/>
              <a:t>at this am med pass without support from staff.  </a:t>
            </a:r>
            <a:r>
              <a:rPr lang="en-US" sz="2400" b="1" i="1"/>
              <a:t>Staff provided further medication management skills training </a:t>
            </a:r>
            <a:r>
              <a:rPr lang="en-US" sz="2400" b="1" i="1">
                <a:solidFill>
                  <a:srgbClr val="FF0000"/>
                </a:solidFill>
              </a:rPr>
              <a:t>by</a:t>
            </a:r>
            <a:r>
              <a:rPr lang="en-US" sz="2400" b="1" i="1"/>
              <a:t> </a:t>
            </a:r>
            <a:r>
              <a:rPr lang="en-US" sz="2400" i="1"/>
              <a:t>naming and explaining the reason for the 3 meds he missed and then having him repeat that information back to staff. </a:t>
            </a:r>
            <a:r>
              <a:rPr lang="en-US" sz="2400" b="1" i="1">
                <a:solidFill>
                  <a:srgbClr val="1F9F1D"/>
                </a:solidFill>
              </a:rPr>
              <a:t>Sam responded </a:t>
            </a:r>
            <a:r>
              <a:rPr lang="en-US" sz="2400" i="1">
                <a:solidFill>
                  <a:srgbClr val="FF0000"/>
                </a:solidFill>
              </a:rPr>
              <a:t>by</a:t>
            </a:r>
            <a:r>
              <a:rPr lang="en-US" sz="2400" i="1"/>
              <a:t> reiterating the meds back to staff.  Staff reinforced Sam’s learning and  progress by praising him for knowing 3 of 6. </a:t>
            </a:r>
            <a:endParaRPr sz="2400" i="1"/>
          </a:p>
          <a:p>
            <a:pPr marL="0" lvl="0" indent="0" algn="l" rtl="0">
              <a:lnSpc>
                <a:spcPct val="90000"/>
              </a:lnSpc>
              <a:spcBef>
                <a:spcPts val="750"/>
              </a:spcBef>
              <a:spcAft>
                <a:spcPts val="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a:off x="7962625" y="0"/>
            <a:ext cx="2664900" cy="601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Example 2: </a:t>
            </a:r>
            <a:endParaRPr/>
          </a:p>
        </p:txBody>
      </p:sp>
      <p:sp>
        <p:nvSpPr>
          <p:cNvPr id="214" name="Google Shape;214;p30"/>
          <p:cNvSpPr txBox="1">
            <a:spLocks noGrp="1"/>
          </p:cNvSpPr>
          <p:nvPr>
            <p:ph type="body" idx="1"/>
          </p:nvPr>
        </p:nvSpPr>
        <p:spPr>
          <a:xfrm>
            <a:off x="640850" y="661225"/>
            <a:ext cx="10515600" cy="508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n-US" sz="1800"/>
              <a:t>Goal: I want to learn skills that will help me live more independently.</a:t>
            </a:r>
            <a:endParaRPr sz="1800"/>
          </a:p>
          <a:p>
            <a:pPr marL="0" lvl="0" indent="0" algn="l" rtl="0">
              <a:lnSpc>
                <a:spcPct val="90000"/>
              </a:lnSpc>
              <a:spcBef>
                <a:spcPts val="750"/>
              </a:spcBef>
              <a:spcAft>
                <a:spcPts val="0"/>
              </a:spcAft>
              <a:buSzPts val="1800"/>
              <a:buNone/>
            </a:pPr>
            <a:r>
              <a:rPr lang="en-US" sz="1800">
                <a:solidFill>
                  <a:srgbClr val="FF0000"/>
                </a:solidFill>
              </a:rPr>
              <a:t>Barriers: Due to Mickey’s mental health diagnosis of schizophrenia, he struggles completing daily &amp; adaptive living skills.  He shows extreme anxiety &amp; difficulty with comprehension, due in part to the active auditory hallucinations he experiences. Mickey needs staff to instruct him step by step with things like stirring, making a sandwich, getting dressed, completing hygiene activities, as well as most activities of daily living.  </a:t>
            </a:r>
            <a:endParaRPr sz="1800">
              <a:solidFill>
                <a:srgbClr val="FF0000"/>
              </a:solidFill>
            </a:endParaRPr>
          </a:p>
          <a:p>
            <a:pPr marL="0" lvl="0" indent="0" algn="l" rtl="0">
              <a:lnSpc>
                <a:spcPct val="90000"/>
              </a:lnSpc>
              <a:spcBef>
                <a:spcPts val="750"/>
              </a:spcBef>
              <a:spcAft>
                <a:spcPts val="0"/>
              </a:spcAft>
              <a:buSzPts val="1800"/>
              <a:buNone/>
            </a:pPr>
            <a:r>
              <a:rPr lang="en-US" sz="1800"/>
              <a:t>Objective: To improve my adaptive living skills,</a:t>
            </a:r>
            <a:r>
              <a:rPr lang="en-US" sz="1800" i="1"/>
              <a:t> I</a:t>
            </a:r>
            <a:r>
              <a:rPr lang="en-US" sz="1800"/>
              <a:t> will make &amp; pack into my lunch box a sandwich, a fruit or vegetable, a drink &amp; at least 1 other item of my choosing daily 4 of out 5 days a week , for at least 19 of 26 weeks.</a:t>
            </a:r>
            <a:endParaRPr sz="1800"/>
          </a:p>
          <a:p>
            <a:pPr marL="914400" lvl="0" indent="0" algn="l" rtl="0">
              <a:lnSpc>
                <a:spcPct val="90000"/>
              </a:lnSpc>
              <a:spcBef>
                <a:spcPts val="750"/>
              </a:spcBef>
              <a:spcAft>
                <a:spcPts val="0"/>
              </a:spcAft>
              <a:buSzPts val="1800"/>
              <a:buNone/>
            </a:pPr>
            <a:r>
              <a:rPr lang="en-US" sz="1800">
                <a:solidFill>
                  <a:srgbClr val="38761D"/>
                </a:solidFill>
              </a:rPr>
              <a:t>Intervention: Staff will assist Mickey in identifying &amp; gathering needed food items, giving reminders on what needs to be in the lunch, &amp; providing physical assistance as needed. Staff will educate Mickey on healthy food options. Staff will also assist Mickey with getting to the store &amp; making purchases necessary for this objective. At the store, staff will give guidance, education, &amp; support as needed. If mental health symptoms are active during any events, staff will re-assure Mickey of his safety &amp; review his coping tools to minimize symptoms.</a:t>
            </a:r>
            <a:endParaRPr sz="1800">
              <a:solidFill>
                <a:srgbClr val="38761D"/>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body" idx="1"/>
          </p:nvPr>
        </p:nvSpPr>
        <p:spPr>
          <a:xfrm>
            <a:off x="723550" y="650150"/>
            <a:ext cx="11148300" cy="5458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n-US" sz="2400" b="1"/>
              <a:t>Documentation:</a:t>
            </a:r>
            <a:endParaRPr sz="2400" b="1"/>
          </a:p>
          <a:p>
            <a:pPr marL="971550" lvl="0" indent="0" algn="l" rtl="0">
              <a:lnSpc>
                <a:spcPct val="90000"/>
              </a:lnSpc>
              <a:spcBef>
                <a:spcPts val="750"/>
              </a:spcBef>
              <a:spcAft>
                <a:spcPts val="0"/>
              </a:spcAft>
              <a:buSzPts val="1800"/>
              <a:buNone/>
            </a:pPr>
            <a:r>
              <a:rPr lang="en-US" sz="2400" b="1"/>
              <a:t>Staff supported Mickey </a:t>
            </a:r>
            <a:r>
              <a:rPr lang="en-US" sz="2400"/>
              <a:t>in his adaptive living skill of learning how to pack his lunch for the day </a:t>
            </a:r>
            <a:r>
              <a:rPr lang="en-US" sz="2400">
                <a:solidFill>
                  <a:srgbClr val="FF0000"/>
                </a:solidFill>
              </a:rPr>
              <a:t>by </a:t>
            </a:r>
            <a:r>
              <a:rPr lang="en-US" sz="2400">
                <a:solidFill>
                  <a:srgbClr val="000000"/>
                </a:solidFill>
              </a:rPr>
              <a:t>i</a:t>
            </a:r>
            <a:r>
              <a:rPr lang="en-US" sz="2400"/>
              <a:t>dentifying with Mickey what he wanted to bring, </a:t>
            </a:r>
            <a:r>
              <a:rPr lang="en-US" sz="2400" b="1"/>
              <a:t>then assisting</a:t>
            </a:r>
            <a:r>
              <a:rPr lang="en-US" sz="2400"/>
              <a:t> him </a:t>
            </a:r>
            <a:r>
              <a:rPr lang="en-US" sz="2400" b="1"/>
              <a:t>through verbal reminders and gesturing</a:t>
            </a:r>
            <a:r>
              <a:rPr lang="en-US" sz="2400"/>
              <a:t> to locate his needed food items. </a:t>
            </a:r>
            <a:r>
              <a:rPr lang="en-US" sz="2400" b="1">
                <a:solidFill>
                  <a:srgbClr val="1F9F1D"/>
                </a:solidFill>
              </a:rPr>
              <a:t>Mickey responded</a:t>
            </a:r>
            <a:r>
              <a:rPr lang="en-US" sz="2400"/>
              <a:t> </a:t>
            </a:r>
            <a:r>
              <a:rPr lang="en-US" sz="2400">
                <a:solidFill>
                  <a:srgbClr val="FF0000"/>
                </a:solidFill>
              </a:rPr>
              <a:t>by</a:t>
            </a:r>
            <a:r>
              <a:rPr lang="en-US" sz="2400"/>
              <a:t> gathering his food items in under 5 minutes. He decided on a ham and cheese sandwich, an apple, a juice box, and a bag of chips. </a:t>
            </a:r>
            <a:r>
              <a:rPr lang="en-US" sz="2400" b="1"/>
              <a:t>Staff modeled </a:t>
            </a:r>
            <a:r>
              <a:rPr lang="en-US" sz="2400"/>
              <a:t>for Mickey how to put his sandwich together and then into a storage bag. </a:t>
            </a:r>
            <a:r>
              <a:rPr lang="en-US" sz="2400" b="1"/>
              <a:t>Staff provided verbal cues and gestures</a:t>
            </a:r>
            <a:r>
              <a:rPr lang="en-US" sz="2400"/>
              <a:t> to Mickey on how to best put this meal in his lunch bag so that items wouldn’t get smashed and so that cold items stayed closest to his ice pack. </a:t>
            </a:r>
            <a:r>
              <a:rPr lang="en-US" sz="2400" b="1">
                <a:solidFill>
                  <a:srgbClr val="1F9F1D"/>
                </a:solidFill>
              </a:rPr>
              <a:t>Mickey responded </a:t>
            </a:r>
            <a:r>
              <a:rPr lang="en-US" sz="2400">
                <a:solidFill>
                  <a:srgbClr val="FF0000"/>
                </a:solidFill>
              </a:rPr>
              <a:t>by</a:t>
            </a:r>
            <a:r>
              <a:rPr lang="en-US" sz="2400"/>
              <a:t> following staff’s suggestions. </a:t>
            </a:r>
            <a:r>
              <a:rPr lang="en-US" sz="2400" b="1"/>
              <a:t>Staff provided </a:t>
            </a:r>
            <a:r>
              <a:rPr lang="en-US" sz="2400"/>
              <a:t>praise and encouragement throughout this activity so Mickey knew when he was making good independent decisions. </a:t>
            </a:r>
            <a:r>
              <a:rPr lang="en-US" sz="2400" b="1">
                <a:solidFill>
                  <a:srgbClr val="0000FF"/>
                </a:solidFill>
              </a:rPr>
              <a:t>Mickey made progress </a:t>
            </a:r>
            <a:r>
              <a:rPr lang="en-US" sz="2400"/>
              <a:t>today </a:t>
            </a:r>
            <a:r>
              <a:rPr lang="en-US" sz="2400">
                <a:solidFill>
                  <a:srgbClr val="FF0000"/>
                </a:solidFill>
              </a:rPr>
              <a:t>by </a:t>
            </a:r>
            <a:r>
              <a:rPr lang="en-US" sz="2400"/>
              <a:t>successfully assembling his lunch with all the identified items in his objective.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2"/>
          <p:cNvSpPr txBox="1">
            <a:spLocks noGrp="1"/>
          </p:cNvSpPr>
          <p:nvPr>
            <p:ph type="title"/>
          </p:nvPr>
        </p:nvSpPr>
        <p:spPr>
          <a:xfrm>
            <a:off x="7962625" y="0"/>
            <a:ext cx="2664900" cy="601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Example 3: </a:t>
            </a:r>
            <a:endParaRPr/>
          </a:p>
        </p:txBody>
      </p:sp>
      <p:sp>
        <p:nvSpPr>
          <p:cNvPr id="227" name="Google Shape;227;p32"/>
          <p:cNvSpPr txBox="1">
            <a:spLocks noGrp="1"/>
          </p:cNvSpPr>
          <p:nvPr>
            <p:ph type="body" idx="1"/>
          </p:nvPr>
        </p:nvSpPr>
        <p:spPr>
          <a:xfrm>
            <a:off x="640850" y="661225"/>
            <a:ext cx="10515600" cy="508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n-US" sz="1800"/>
              <a:t>Goal: I want to manage my Mental Health symptoms so I can remain living in my own apartment.</a:t>
            </a:r>
            <a:endParaRPr sz="1800"/>
          </a:p>
          <a:p>
            <a:pPr marL="0" lvl="0" indent="0" algn="l" rtl="0">
              <a:lnSpc>
                <a:spcPct val="90000"/>
              </a:lnSpc>
              <a:spcBef>
                <a:spcPts val="750"/>
              </a:spcBef>
              <a:spcAft>
                <a:spcPts val="0"/>
              </a:spcAft>
              <a:buSzPts val="1800"/>
              <a:buNone/>
            </a:pPr>
            <a:r>
              <a:rPr lang="en-US" sz="1800">
                <a:solidFill>
                  <a:srgbClr val="FF0000"/>
                </a:solidFill>
              </a:rPr>
              <a:t>Barriers: Due to Jo Jo’s  mental health diagnosis of major depression, he struggles completing daily &amp; adaptive living skills.  He experiences difficulty with comprehension, organization &amp; concentration. The depression when active usually results in him avoiding others, sleeping excessively &amp; not eating or managing hygiene regularly. </a:t>
            </a:r>
            <a:endParaRPr sz="1800">
              <a:solidFill>
                <a:srgbClr val="FF0000"/>
              </a:solidFill>
            </a:endParaRPr>
          </a:p>
          <a:p>
            <a:pPr marL="0" lvl="0" indent="0" algn="l" rtl="0">
              <a:lnSpc>
                <a:spcPct val="90000"/>
              </a:lnSpc>
              <a:spcBef>
                <a:spcPts val="750"/>
              </a:spcBef>
              <a:spcAft>
                <a:spcPts val="0"/>
              </a:spcAft>
              <a:buSzPts val="1800"/>
              <a:buNone/>
            </a:pPr>
            <a:r>
              <a:rPr lang="en-US" sz="1800"/>
              <a:t>Objective: I</a:t>
            </a:r>
            <a:r>
              <a:rPr lang="en-US" sz="1800" i="1"/>
              <a:t> </a:t>
            </a:r>
            <a:r>
              <a:rPr lang="en-US" sz="1800"/>
              <a:t>will work on my  adaptive living skill of hygiene by showering at least 3 days between Monday thru Sunday for 15 of 26 weeks.</a:t>
            </a:r>
            <a:endParaRPr sz="1800"/>
          </a:p>
          <a:p>
            <a:pPr marL="914400" lvl="0" indent="0" algn="l" rtl="0">
              <a:lnSpc>
                <a:spcPct val="90000"/>
              </a:lnSpc>
              <a:spcBef>
                <a:spcPts val="750"/>
              </a:spcBef>
              <a:spcAft>
                <a:spcPts val="0"/>
              </a:spcAft>
              <a:buSzPts val="1800"/>
              <a:buNone/>
            </a:pPr>
            <a:r>
              <a:rPr lang="en-US" sz="1800">
                <a:solidFill>
                  <a:srgbClr val="38761D"/>
                </a:solidFill>
              </a:rPr>
              <a:t>Intervention: Staff will monitor the number of days &amp; which days that JoJo showers during their drop in support. Staff will ensure that JoJo marks his shower days on his tracking calendar &amp; reviews what days are left in the week to be successful at this objective. Staff will do a MH wellness check-in to review if his symptoms are barriers to his success, &amp; provide a review of or suggestion for coping tools he can use to improve his recovery steps. If JoJo has not showered for more than 2 days, staff will encourage him to take the shower while staff are present, if JoJo complies following the shower staff will ask JoJo the impact this action has taken on his overall feeling of wellness &amp; discuss this in terms of how personal care can aide in feeling better. </a:t>
            </a:r>
            <a:endParaRPr sz="1800">
              <a:solidFill>
                <a:srgbClr val="38761D"/>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8200" y="573276"/>
            <a:ext cx="10515600" cy="95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Role of Service Documentation</a:t>
            </a:r>
            <a:endParaRPr/>
          </a:p>
        </p:txBody>
      </p:sp>
      <p:sp>
        <p:nvSpPr>
          <p:cNvPr id="102" name="Google Shape;102;p15"/>
          <p:cNvSpPr txBox="1">
            <a:spLocks noGrp="1"/>
          </p:cNvSpPr>
          <p:nvPr>
            <p:ph type="body" idx="1"/>
          </p:nvPr>
        </p:nvSpPr>
        <p:spPr>
          <a:xfrm>
            <a:off x="838200" y="1361550"/>
            <a:ext cx="10515600" cy="47685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sz="2800"/>
              <a:t>Written documentation that:</a:t>
            </a:r>
            <a:endParaRPr sz="2800"/>
          </a:p>
          <a:p>
            <a:pPr marL="914400" lvl="1" indent="-406400" algn="l" rtl="0">
              <a:lnSpc>
                <a:spcPct val="90000"/>
              </a:lnSpc>
              <a:spcBef>
                <a:spcPts val="0"/>
              </a:spcBef>
              <a:spcAft>
                <a:spcPts val="0"/>
              </a:spcAft>
              <a:buSzPts val="2800"/>
              <a:buChar char="○"/>
            </a:pPr>
            <a:r>
              <a:rPr lang="en-US" sz="2800"/>
              <a:t>gives the </a:t>
            </a:r>
            <a:r>
              <a:rPr lang="en-US" sz="2800" b="1"/>
              <a:t>person served &amp; their team </a:t>
            </a:r>
            <a:r>
              <a:rPr lang="en-US" sz="2800"/>
              <a:t>the data to track progress on goals &amp; objectives.</a:t>
            </a:r>
            <a:endParaRPr sz="2800"/>
          </a:p>
          <a:p>
            <a:pPr marL="914400" lvl="1" indent="-406400" algn="l" rtl="0">
              <a:lnSpc>
                <a:spcPct val="90000"/>
              </a:lnSpc>
              <a:spcBef>
                <a:spcPts val="0"/>
              </a:spcBef>
              <a:spcAft>
                <a:spcPts val="0"/>
              </a:spcAft>
              <a:buSzPts val="2800"/>
              <a:buChar char="○"/>
            </a:pPr>
            <a:r>
              <a:rPr lang="en-US" sz="2800"/>
              <a:t>gives an </a:t>
            </a:r>
            <a:r>
              <a:rPr lang="en-US" sz="2800" b="1"/>
              <a:t>agency</a:t>
            </a:r>
            <a:r>
              <a:rPr lang="en-US" sz="2800"/>
              <a:t> information to track if staff are providing high quality services.</a:t>
            </a:r>
            <a:endParaRPr sz="2800"/>
          </a:p>
          <a:p>
            <a:pPr marL="914400" lvl="1" indent="-406400" algn="l" rtl="0">
              <a:lnSpc>
                <a:spcPct val="90000"/>
              </a:lnSpc>
              <a:spcBef>
                <a:spcPts val="0"/>
              </a:spcBef>
              <a:spcAft>
                <a:spcPts val="0"/>
              </a:spcAft>
              <a:buSzPts val="2800"/>
              <a:buChar char="○"/>
            </a:pPr>
            <a:r>
              <a:rPr lang="en-US" sz="2800"/>
              <a:t>gives </a:t>
            </a:r>
            <a:r>
              <a:rPr lang="en-US" sz="2800" b="1"/>
              <a:t>funding sources (MCO’s)</a:t>
            </a:r>
            <a:r>
              <a:rPr lang="en-US" sz="2800"/>
              <a:t> information to support billed claims.</a:t>
            </a:r>
            <a:endParaRPr sz="2800"/>
          </a:p>
          <a:p>
            <a:pPr marL="0" lvl="0" indent="0" algn="l" rtl="0">
              <a:lnSpc>
                <a:spcPct val="90000"/>
              </a:lnSpc>
              <a:spcBef>
                <a:spcPts val="1000"/>
              </a:spcBef>
              <a:spcAft>
                <a:spcPts val="0"/>
              </a:spcAft>
              <a:buSzPts val="1800"/>
              <a:buNone/>
            </a:pPr>
            <a:endParaRPr sz="2800"/>
          </a:p>
          <a:p>
            <a:pPr marL="0" lvl="0" indent="0" algn="l" rtl="0">
              <a:lnSpc>
                <a:spcPct val="90000"/>
              </a:lnSpc>
              <a:spcBef>
                <a:spcPts val="1000"/>
              </a:spcBef>
              <a:spcAft>
                <a:spcPts val="0"/>
              </a:spcAft>
              <a:buSzPts val="1800"/>
              <a:buNone/>
            </a:pPr>
            <a:endParaRPr sz="2800"/>
          </a:p>
          <a:p>
            <a:pPr marL="0" lvl="0" indent="0" algn="l" rtl="0">
              <a:lnSpc>
                <a:spcPct val="90000"/>
              </a:lnSpc>
              <a:spcBef>
                <a:spcPts val="750"/>
              </a:spcBef>
              <a:spcAft>
                <a:spcPts val="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body" idx="1"/>
          </p:nvPr>
        </p:nvSpPr>
        <p:spPr>
          <a:xfrm>
            <a:off x="817925" y="397825"/>
            <a:ext cx="11166000" cy="5570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n-US" sz="2400" b="1"/>
              <a:t>Documentation:</a:t>
            </a:r>
            <a:endParaRPr sz="2400" b="1"/>
          </a:p>
          <a:p>
            <a:pPr marL="971550" lvl="0" indent="0" algn="l" rtl="0">
              <a:lnSpc>
                <a:spcPct val="90000"/>
              </a:lnSpc>
              <a:spcBef>
                <a:spcPts val="750"/>
              </a:spcBef>
              <a:spcAft>
                <a:spcPts val="0"/>
              </a:spcAft>
              <a:buSzPts val="1800"/>
              <a:buNone/>
            </a:pPr>
            <a:r>
              <a:rPr lang="en-US" sz="2300"/>
              <a:t>Upon arriving at JoJo’s apartment, </a:t>
            </a:r>
            <a:r>
              <a:rPr lang="en-US" sz="2300" b="1"/>
              <a:t>staff assisted JoJo with his adaptive living skill of showering </a:t>
            </a:r>
            <a:r>
              <a:rPr lang="en-US" sz="2300" b="1">
                <a:solidFill>
                  <a:srgbClr val="FF0000"/>
                </a:solidFill>
              </a:rPr>
              <a:t>by</a:t>
            </a:r>
            <a:r>
              <a:rPr lang="en-US" sz="2300" b="1"/>
              <a:t> </a:t>
            </a:r>
            <a:r>
              <a:rPr lang="en-US" sz="2300"/>
              <a:t>first reviewing with him which days he has showered so far this week. Since today was Friday </a:t>
            </a:r>
            <a:r>
              <a:rPr lang="en-US" sz="2300" b="1"/>
              <a:t>staff discussed </a:t>
            </a:r>
            <a:r>
              <a:rPr lang="en-US" sz="2300"/>
              <a:t>Jo Jo’s  objective of wanting to shower 3 times from Sunday to Monday. </a:t>
            </a:r>
            <a:r>
              <a:rPr lang="en-US" sz="2300" b="1">
                <a:solidFill>
                  <a:srgbClr val="1F9F1D"/>
                </a:solidFill>
              </a:rPr>
              <a:t>JoJo responded</a:t>
            </a:r>
            <a:r>
              <a:rPr lang="en-US" sz="2300" b="1"/>
              <a:t> </a:t>
            </a:r>
            <a:r>
              <a:rPr lang="en-US" sz="2300"/>
              <a:t>to this </a:t>
            </a:r>
            <a:r>
              <a:rPr lang="en-US" sz="2300">
                <a:solidFill>
                  <a:srgbClr val="FF0000"/>
                </a:solidFill>
              </a:rPr>
              <a:t>by</a:t>
            </a:r>
            <a:r>
              <a:rPr lang="en-US" sz="2300"/>
              <a:t> showing staff his showering chart of having taken a shower on Monday and Wednesday of this week. Staff noticed no body odor, his hair appeared non-greasy, and his clothes were clean. </a:t>
            </a:r>
            <a:r>
              <a:rPr lang="en-US" sz="2300" b="1"/>
              <a:t>Staff praised</a:t>
            </a:r>
            <a:r>
              <a:rPr lang="en-US" sz="2300"/>
              <a:t> JoJo for this success and then together they talked about how to meet this objective since he needed one more shower. JoJo agreed to shower on Saturday. </a:t>
            </a:r>
            <a:r>
              <a:rPr lang="en-US" sz="2300" b="1"/>
              <a:t>Staff assisted</a:t>
            </a:r>
            <a:r>
              <a:rPr lang="en-US" sz="2300"/>
              <a:t> JoJo by talking to him about how his showering impacts his mental health. </a:t>
            </a:r>
            <a:r>
              <a:rPr lang="en-US" sz="2300" b="1">
                <a:solidFill>
                  <a:srgbClr val="1F9F1D"/>
                </a:solidFill>
              </a:rPr>
              <a:t>JoJo responded stating</a:t>
            </a:r>
            <a:r>
              <a:rPr lang="en-US" sz="2300">
                <a:solidFill>
                  <a:srgbClr val="1F9F1D"/>
                </a:solidFill>
              </a:rPr>
              <a:t> </a:t>
            </a:r>
            <a:r>
              <a:rPr lang="en-US" sz="2300"/>
              <a:t>“I feel better” and rated his MH at a 7 on a 1-10 scale (10 being good). </a:t>
            </a:r>
            <a:r>
              <a:rPr lang="en-US" sz="2300" b="1"/>
              <a:t>Staff encouraged</a:t>
            </a:r>
            <a:r>
              <a:rPr lang="en-US" sz="2300"/>
              <a:t> JoJo to keep up the good work </a:t>
            </a:r>
            <a:r>
              <a:rPr lang="en-US" sz="2300" b="1"/>
              <a:t>and reminded</a:t>
            </a:r>
            <a:r>
              <a:rPr lang="en-US" sz="2300"/>
              <a:t> him to continue to pay attention to his wellness. </a:t>
            </a:r>
            <a:r>
              <a:rPr lang="en-US" sz="2300" b="1">
                <a:solidFill>
                  <a:srgbClr val="0000FF"/>
                </a:solidFill>
              </a:rPr>
              <a:t>JoJo made progress on his objective </a:t>
            </a:r>
            <a:r>
              <a:rPr lang="en-US" sz="2300" b="1">
                <a:solidFill>
                  <a:srgbClr val="FF0000"/>
                </a:solidFill>
              </a:rPr>
              <a:t>by</a:t>
            </a:r>
            <a:r>
              <a:rPr lang="en-US" sz="2300" b="1"/>
              <a:t> </a:t>
            </a:r>
            <a:r>
              <a:rPr lang="en-US" sz="2300"/>
              <a:t>showering 2x in the week and making plans to shower a 3rd time before Sunday. </a:t>
            </a:r>
            <a:endParaRPr sz="2300"/>
          </a:p>
          <a:p>
            <a:pPr marL="0" lvl="0" indent="0" algn="l" rtl="0">
              <a:lnSpc>
                <a:spcPct val="90000"/>
              </a:lnSpc>
              <a:spcBef>
                <a:spcPts val="750"/>
              </a:spcBef>
              <a:spcAft>
                <a:spcPts val="0"/>
              </a:spcAft>
              <a:buSzPts val="1800"/>
              <a:buNone/>
            </a:pP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title"/>
          </p:nvPr>
        </p:nvSpPr>
        <p:spPr>
          <a:xfrm>
            <a:off x="7962625" y="0"/>
            <a:ext cx="2664900" cy="601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Example 4: </a:t>
            </a:r>
            <a:endParaRPr/>
          </a:p>
        </p:txBody>
      </p:sp>
      <p:sp>
        <p:nvSpPr>
          <p:cNvPr id="240" name="Google Shape;240;p34"/>
          <p:cNvSpPr txBox="1">
            <a:spLocks noGrp="1"/>
          </p:cNvSpPr>
          <p:nvPr>
            <p:ph type="body" idx="1"/>
          </p:nvPr>
        </p:nvSpPr>
        <p:spPr>
          <a:xfrm>
            <a:off x="640850" y="661225"/>
            <a:ext cx="10515600" cy="508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n-US" sz="1800"/>
              <a:t>Goal: I want to keep my community job working at Banner’s Grocery. </a:t>
            </a:r>
            <a:endParaRPr sz="1800"/>
          </a:p>
          <a:p>
            <a:pPr marL="0" lvl="0" indent="0" algn="l" rtl="0">
              <a:lnSpc>
                <a:spcPct val="90000"/>
              </a:lnSpc>
              <a:spcBef>
                <a:spcPts val="750"/>
              </a:spcBef>
              <a:spcAft>
                <a:spcPts val="0"/>
              </a:spcAft>
              <a:buSzPts val="1800"/>
              <a:buNone/>
            </a:pPr>
            <a:r>
              <a:rPr lang="en-US" sz="1800">
                <a:solidFill>
                  <a:srgbClr val="FF0000"/>
                </a:solidFill>
              </a:rPr>
              <a:t>Barriers: Due to Jo Jo’s  mental health symptoms relating to his diagnosis of major depression, he experiences difficulty with comprehension, organization &amp; concentration. The depression when active usually results in him avoiding others, sleeping excessively &amp; struggling to get up and get to work. When at work his focus can be limited and he will attempt to isolate and avoid interactions with others.  </a:t>
            </a:r>
            <a:endParaRPr sz="1800">
              <a:solidFill>
                <a:srgbClr val="FF0000"/>
              </a:solidFill>
            </a:endParaRPr>
          </a:p>
          <a:p>
            <a:pPr marL="0" lvl="0" indent="0" algn="l" rtl="0">
              <a:lnSpc>
                <a:spcPct val="90000"/>
              </a:lnSpc>
              <a:spcBef>
                <a:spcPts val="750"/>
              </a:spcBef>
              <a:spcAft>
                <a:spcPts val="0"/>
              </a:spcAft>
              <a:buSzPts val="1800"/>
              <a:buNone/>
            </a:pPr>
            <a:r>
              <a:rPr lang="en-US" sz="1800"/>
              <a:t>Objective: I will complete job duties, staying on task with 6 or less reminders per shift in hopes to decrease reminders by 50%. </a:t>
            </a:r>
            <a:endParaRPr sz="1800"/>
          </a:p>
          <a:p>
            <a:pPr marL="914400" lvl="0" indent="0" algn="l" rtl="0">
              <a:lnSpc>
                <a:spcPct val="90000"/>
              </a:lnSpc>
              <a:spcBef>
                <a:spcPts val="750"/>
              </a:spcBef>
              <a:spcAft>
                <a:spcPts val="0"/>
              </a:spcAft>
              <a:buSzPts val="1800"/>
              <a:buNone/>
            </a:pPr>
            <a:r>
              <a:rPr lang="en-US" sz="1800">
                <a:solidFill>
                  <a:srgbClr val="38761D"/>
                </a:solidFill>
              </a:rPr>
              <a:t>Intervention: Staff will remind, prompt and encourage JoJo as needed to assist in courtesy in more than one area/checker. Staff will remind and encourage JoJo to use 2 hands when picking up items, putting items into bags and the cart. Staff will provide reassurance during frustrations and provide emotional supports as needed through discussion, role playing/modeling etc. situations with JoJo. Staff will complete and help JoJo to use and learn down time list of things to complete i.e. facing, putting things away.  Staff will provide and or help JoJo  to set up transportation as needed to and from work. Employment Specialist will follow up with employer and relay information to the team. JoJo  is successful when he is able to complete job duties with 6 or less reminders per shift. </a:t>
            </a:r>
            <a:endParaRPr sz="1800">
              <a:solidFill>
                <a:srgbClr val="38761D"/>
              </a:solidFill>
            </a:endParaRPr>
          </a:p>
          <a:p>
            <a:pPr marL="914400" lvl="0" indent="0" algn="l" rtl="0">
              <a:lnSpc>
                <a:spcPct val="90000"/>
              </a:lnSpc>
              <a:spcBef>
                <a:spcPts val="750"/>
              </a:spcBef>
              <a:spcAft>
                <a:spcPts val="0"/>
              </a:spcAft>
              <a:buSzPts val="1800"/>
              <a:buNone/>
            </a:pPr>
            <a:endParaRPr sz="1800">
              <a:solidFill>
                <a:srgbClr val="38761D"/>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5"/>
          <p:cNvSpPr txBox="1">
            <a:spLocks noGrp="1"/>
          </p:cNvSpPr>
          <p:nvPr>
            <p:ph type="body" idx="1"/>
          </p:nvPr>
        </p:nvSpPr>
        <p:spPr>
          <a:xfrm>
            <a:off x="849375" y="404075"/>
            <a:ext cx="10948200" cy="555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n-US" b="1"/>
              <a:t>Documentation:</a:t>
            </a:r>
            <a:endParaRPr b="1"/>
          </a:p>
          <a:p>
            <a:pPr marL="857250" lvl="0" indent="0" algn="l" rtl="0">
              <a:lnSpc>
                <a:spcPct val="90000"/>
              </a:lnSpc>
              <a:spcBef>
                <a:spcPts val="750"/>
              </a:spcBef>
              <a:spcAft>
                <a:spcPts val="0"/>
              </a:spcAft>
              <a:buSzPts val="1800"/>
              <a:buNone/>
            </a:pPr>
            <a:r>
              <a:rPr lang="en-US" b="1"/>
              <a:t>Staff supported </a:t>
            </a:r>
            <a:r>
              <a:rPr lang="en-US"/>
              <a:t>JoJo today </a:t>
            </a:r>
            <a:r>
              <a:rPr lang="en-US">
                <a:solidFill>
                  <a:srgbClr val="FF0000"/>
                </a:solidFill>
              </a:rPr>
              <a:t>by </a:t>
            </a:r>
            <a:r>
              <a:rPr lang="en-US" b="1"/>
              <a:t>monitoring</a:t>
            </a:r>
            <a:r>
              <a:rPr lang="en-US"/>
              <a:t> his verbal and nonverbal behaviors g</a:t>
            </a:r>
            <a:r>
              <a:rPr lang="en-US" b="1"/>
              <a:t>iving feedback </a:t>
            </a:r>
            <a:r>
              <a:rPr lang="en-US"/>
              <a:t>when symptoms became more evident and </a:t>
            </a:r>
            <a:r>
              <a:rPr lang="en-US">
                <a:solidFill>
                  <a:srgbClr val="FF0000"/>
                </a:solidFill>
              </a:rPr>
              <a:t>by</a:t>
            </a:r>
            <a:r>
              <a:rPr lang="en-US"/>
              <a:t> </a:t>
            </a:r>
            <a:r>
              <a:rPr lang="en-US" b="1"/>
              <a:t>giving praise </a:t>
            </a:r>
            <a:r>
              <a:rPr lang="en-US"/>
              <a:t>for behaviors that met his employment objectives. At 1pm, JoJo was off task for several minutes talking with a friend he saw in the store, so s</a:t>
            </a:r>
            <a:r>
              <a:rPr lang="en-US" b="1"/>
              <a:t>taff gave non-verbal cues and then a verbal redirection</a:t>
            </a:r>
            <a:r>
              <a:rPr lang="en-US"/>
              <a:t> to JoJo. </a:t>
            </a:r>
            <a:r>
              <a:rPr lang="en-US" b="1">
                <a:solidFill>
                  <a:srgbClr val="1F9F1D"/>
                </a:solidFill>
              </a:rPr>
              <a:t>JoJo responded</a:t>
            </a:r>
            <a:r>
              <a:rPr lang="en-US"/>
              <a:t> quickly to the verbal reminder and refocused on his shelf stacking task within 2 minutes. At 2pm, JoJo started talking to himself, reducing his eye contact, and using a louder tone of voice (typical signs of increased stress) so </a:t>
            </a:r>
            <a:r>
              <a:rPr lang="en-US" b="1"/>
              <a:t>staff reviewed JoJo’s list of coping tools.</a:t>
            </a:r>
            <a:r>
              <a:rPr lang="en-US"/>
              <a:t> </a:t>
            </a:r>
            <a:r>
              <a:rPr lang="en-US" b="1">
                <a:solidFill>
                  <a:srgbClr val="1F9F1D"/>
                </a:solidFill>
              </a:rPr>
              <a:t>JoJo responded</a:t>
            </a:r>
            <a:r>
              <a:rPr lang="en-US" b="1">
                <a:solidFill>
                  <a:schemeClr val="accent1"/>
                </a:solidFill>
              </a:rPr>
              <a:t> </a:t>
            </a:r>
            <a:r>
              <a:rPr lang="en-US"/>
              <a:t>to this intervention </a:t>
            </a:r>
            <a:r>
              <a:rPr lang="en-US">
                <a:solidFill>
                  <a:srgbClr val="FF0000"/>
                </a:solidFill>
              </a:rPr>
              <a:t>by </a:t>
            </a:r>
            <a:r>
              <a:rPr lang="en-US"/>
              <a:t>picking a deep breathing exercise.  </a:t>
            </a:r>
            <a:r>
              <a:rPr lang="en-US" b="1"/>
              <a:t>Staff modeled</a:t>
            </a:r>
            <a:r>
              <a:rPr lang="en-US"/>
              <a:t> this for JoJo. </a:t>
            </a:r>
            <a:r>
              <a:rPr lang="en-US" b="1">
                <a:solidFill>
                  <a:srgbClr val="1F9F1D"/>
                </a:solidFill>
              </a:rPr>
              <a:t>JoJo responded by mirroring staff’s breathing. </a:t>
            </a:r>
            <a:r>
              <a:rPr lang="en-US">
                <a:solidFill>
                  <a:srgbClr val="1F9F1D"/>
                </a:solidFill>
              </a:rPr>
              <a:t> </a:t>
            </a:r>
            <a:r>
              <a:rPr lang="en-US"/>
              <a:t>JoJo symptoms stopped after this activity. </a:t>
            </a:r>
            <a:r>
              <a:rPr lang="en-US" b="1"/>
              <a:t>Staff gave feedback to JoJo about the change they saw in his ability to focus. </a:t>
            </a:r>
            <a:r>
              <a:rPr lang="en-US"/>
              <a:t>Throughout the rest of the time together </a:t>
            </a:r>
            <a:r>
              <a:rPr lang="en-US" b="1"/>
              <a:t>staff gave verbal encouragement and praise </a:t>
            </a:r>
            <a:r>
              <a:rPr lang="en-US"/>
              <a:t>for doing steps expected of him at work. </a:t>
            </a:r>
            <a:r>
              <a:rPr lang="en-US" b="1">
                <a:solidFill>
                  <a:schemeClr val="accent1"/>
                </a:solidFill>
              </a:rPr>
              <a:t>Staff were available for 3 hours today and in that time, staff needed to intervene with verbal redirection cues only twice. JoJo made progress as this met his objective.</a:t>
            </a:r>
            <a:r>
              <a:rPr lang="en-US"/>
              <a:t>  </a:t>
            </a:r>
            <a:r>
              <a:rPr lang="en-US" b="1">
                <a:solidFill>
                  <a:srgbClr val="1F9F1D"/>
                </a:solidFill>
              </a:rPr>
              <a:t>Staff completed their support by transporting</a:t>
            </a:r>
            <a:r>
              <a:rPr lang="en-US"/>
              <a:t> JoJo back to his home after work.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6"/>
          <p:cNvSpPr txBox="1">
            <a:spLocks noGrp="1"/>
          </p:cNvSpPr>
          <p:nvPr>
            <p:ph type="title"/>
          </p:nvPr>
        </p:nvSpPr>
        <p:spPr>
          <a:xfrm>
            <a:off x="838200" y="365126"/>
            <a:ext cx="10515600" cy="848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Takeaways	</a:t>
            </a:r>
            <a:endParaRPr/>
          </a:p>
        </p:txBody>
      </p:sp>
      <p:sp>
        <p:nvSpPr>
          <p:cNvPr id="253" name="Google Shape;253;p36"/>
          <p:cNvSpPr txBox="1">
            <a:spLocks noGrp="1"/>
          </p:cNvSpPr>
          <p:nvPr>
            <p:ph type="body" idx="1"/>
          </p:nvPr>
        </p:nvSpPr>
        <p:spPr>
          <a:xfrm>
            <a:off x="838200" y="1213850"/>
            <a:ext cx="10894500" cy="4689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n-US" sz="3000"/>
              <a:t>Documentation needs to be written so that you can:</a:t>
            </a:r>
            <a:endParaRPr sz="3000"/>
          </a:p>
          <a:p>
            <a:pPr marL="971550" lvl="0" indent="-190500" algn="l" rtl="0">
              <a:lnSpc>
                <a:spcPct val="90000"/>
              </a:lnSpc>
              <a:spcBef>
                <a:spcPts val="750"/>
              </a:spcBef>
              <a:spcAft>
                <a:spcPts val="0"/>
              </a:spcAft>
              <a:buSzPts val="3000"/>
              <a:buAutoNum type="arabicPeriod"/>
            </a:pPr>
            <a:r>
              <a:rPr lang="en-US" sz="3000"/>
              <a:t>Easily see the full scope or explanation of the support &amp; services being providing. </a:t>
            </a:r>
            <a:endParaRPr sz="3000"/>
          </a:p>
          <a:p>
            <a:pPr marL="971550" lvl="0" indent="-190500" algn="l" rtl="0">
              <a:lnSpc>
                <a:spcPct val="90000"/>
              </a:lnSpc>
              <a:spcBef>
                <a:spcPts val="0"/>
              </a:spcBef>
              <a:spcAft>
                <a:spcPts val="0"/>
              </a:spcAft>
              <a:buSzPts val="3000"/>
              <a:buAutoNum type="arabicPeriod"/>
            </a:pPr>
            <a:r>
              <a:rPr lang="en-US" sz="3000"/>
              <a:t>Easily see how the person served is responding the interventions</a:t>
            </a:r>
            <a:endParaRPr sz="3000"/>
          </a:p>
          <a:p>
            <a:pPr marL="971550" lvl="0" indent="-190500" algn="l" rtl="0">
              <a:lnSpc>
                <a:spcPct val="90000"/>
              </a:lnSpc>
              <a:spcBef>
                <a:spcPts val="0"/>
              </a:spcBef>
              <a:spcAft>
                <a:spcPts val="0"/>
              </a:spcAft>
              <a:buSzPts val="3000"/>
              <a:buAutoNum type="arabicPeriod"/>
            </a:pPr>
            <a:r>
              <a:rPr lang="en-US" sz="3000"/>
              <a:t>Easily see the person’s served progress to that staff intervention/action</a:t>
            </a:r>
            <a:endParaRPr sz="3000"/>
          </a:p>
          <a:p>
            <a:pPr marL="1943100" lvl="0" indent="0" algn="l" rtl="0">
              <a:lnSpc>
                <a:spcPct val="90000"/>
              </a:lnSpc>
              <a:spcBef>
                <a:spcPts val="750"/>
              </a:spcBef>
              <a:spcAft>
                <a:spcPts val="0"/>
              </a:spcAft>
              <a:buSzPts val="1800"/>
              <a:buNone/>
            </a:pPr>
            <a:r>
              <a:rPr lang="en-US" sz="3000" b="1"/>
              <a:t>Notes= proof of work well done, so upon an audit your agency gets to keep their $. Take credit for a job well done. </a:t>
            </a:r>
            <a:endParaRPr sz="3000" b="1"/>
          </a:p>
          <a:p>
            <a:pPr marL="0" lvl="0" indent="0" algn="l" rtl="0">
              <a:lnSpc>
                <a:spcPct val="90000"/>
              </a:lnSpc>
              <a:spcBef>
                <a:spcPts val="750"/>
              </a:spcBef>
              <a:spcAft>
                <a:spcPts val="0"/>
              </a:spcAft>
              <a:buSzPts val="1800"/>
              <a:buNone/>
            </a:pPr>
            <a:endParaRPr sz="3000"/>
          </a:p>
          <a:p>
            <a:pPr marL="0" lvl="0" indent="0" algn="l" rtl="0">
              <a:lnSpc>
                <a:spcPct val="90000"/>
              </a:lnSpc>
              <a:spcBef>
                <a:spcPts val="750"/>
              </a:spcBef>
              <a:spcAft>
                <a:spcPts val="0"/>
              </a:spcAft>
              <a:buSzPts val="18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37"/>
          <p:cNvPicPr preferRelativeResize="0"/>
          <p:nvPr/>
        </p:nvPicPr>
        <p:blipFill rotWithShape="1">
          <a:blip r:embed="rId3">
            <a:alphaModFix/>
          </a:blip>
          <a:srcRect/>
          <a:stretch/>
        </p:blipFill>
        <p:spPr>
          <a:xfrm>
            <a:off x="2620975" y="678775"/>
            <a:ext cx="6950050" cy="46333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886950" y="498376"/>
            <a:ext cx="10418100" cy="976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600"/>
              <a:t>Elements to Service Documentation</a:t>
            </a:r>
            <a:endParaRPr sz="3600"/>
          </a:p>
        </p:txBody>
      </p:sp>
      <p:sp>
        <p:nvSpPr>
          <p:cNvPr id="109" name="Google Shape;109;p16"/>
          <p:cNvSpPr txBox="1">
            <a:spLocks noGrp="1"/>
          </p:cNvSpPr>
          <p:nvPr>
            <p:ph type="body" idx="1"/>
          </p:nvPr>
        </p:nvSpPr>
        <p:spPr>
          <a:xfrm>
            <a:off x="1866550" y="1366625"/>
            <a:ext cx="9851400" cy="4578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750"/>
              </a:spcBef>
              <a:spcAft>
                <a:spcPts val="0"/>
              </a:spcAft>
              <a:buSzPts val="3000"/>
              <a:buChar char="•"/>
            </a:pPr>
            <a:r>
              <a:rPr lang="en-US" sz="3000"/>
              <a:t>Date &amp; Time</a:t>
            </a:r>
            <a:endParaRPr sz="3000"/>
          </a:p>
          <a:p>
            <a:pPr marL="457200" lvl="0" indent="-419100" algn="l" rtl="0">
              <a:lnSpc>
                <a:spcPct val="90000"/>
              </a:lnSpc>
              <a:spcBef>
                <a:spcPts val="0"/>
              </a:spcBef>
              <a:spcAft>
                <a:spcPts val="0"/>
              </a:spcAft>
              <a:buSzPts val="3000"/>
              <a:buChar char="•"/>
            </a:pPr>
            <a:r>
              <a:rPr lang="en-US" sz="3000"/>
              <a:t># of Units Provided</a:t>
            </a:r>
            <a:endParaRPr sz="3000"/>
          </a:p>
          <a:p>
            <a:pPr marL="457200" lvl="0" indent="-419100" algn="l" rtl="0">
              <a:lnSpc>
                <a:spcPct val="90000"/>
              </a:lnSpc>
              <a:spcBef>
                <a:spcPts val="0"/>
              </a:spcBef>
              <a:spcAft>
                <a:spcPts val="0"/>
              </a:spcAft>
              <a:buSzPts val="3000"/>
              <a:buChar char="•"/>
            </a:pPr>
            <a:r>
              <a:rPr lang="en-US" sz="3000"/>
              <a:t>Service Code/Level of Care</a:t>
            </a:r>
            <a:endParaRPr sz="3000"/>
          </a:p>
          <a:p>
            <a:pPr marL="457200" lvl="0" indent="-419100" algn="l" rtl="0">
              <a:lnSpc>
                <a:spcPct val="90000"/>
              </a:lnSpc>
              <a:spcBef>
                <a:spcPts val="0"/>
              </a:spcBef>
              <a:spcAft>
                <a:spcPts val="0"/>
              </a:spcAft>
              <a:buSzPts val="3000"/>
              <a:buChar char="•"/>
            </a:pPr>
            <a:r>
              <a:rPr lang="en-US" sz="3000"/>
              <a:t>Staff name, title, &amp; signature (can be electronic)</a:t>
            </a:r>
            <a:endParaRPr sz="3000"/>
          </a:p>
          <a:p>
            <a:pPr marL="457200" lvl="0" indent="-419100" algn="l" rtl="0">
              <a:lnSpc>
                <a:spcPct val="90000"/>
              </a:lnSpc>
              <a:spcBef>
                <a:spcPts val="0"/>
              </a:spcBef>
              <a:spcAft>
                <a:spcPts val="0"/>
              </a:spcAft>
              <a:buSzPts val="3000"/>
              <a:buChar char="•"/>
            </a:pPr>
            <a:r>
              <a:rPr lang="en-US" sz="3000"/>
              <a:t>Place of Service</a:t>
            </a:r>
            <a:endParaRPr sz="3000"/>
          </a:p>
          <a:p>
            <a:pPr marL="457200" lvl="0" indent="-419100" algn="l" rtl="0">
              <a:lnSpc>
                <a:spcPct val="90000"/>
              </a:lnSpc>
              <a:spcBef>
                <a:spcPts val="0"/>
              </a:spcBef>
              <a:spcAft>
                <a:spcPts val="0"/>
              </a:spcAft>
              <a:buSzPts val="3000"/>
              <a:buChar char="•"/>
            </a:pPr>
            <a:r>
              <a:rPr lang="en-US" sz="3000"/>
              <a:t>Name, Dosage, and Route of  meds administered as part of a service (can reference MAR in note for this).</a:t>
            </a:r>
            <a:endParaRPr sz="3000"/>
          </a:p>
          <a:p>
            <a:pPr marL="457200" lvl="0" indent="-419100" algn="l" rtl="0">
              <a:lnSpc>
                <a:spcPct val="90000"/>
              </a:lnSpc>
              <a:spcBef>
                <a:spcPts val="0"/>
              </a:spcBef>
              <a:spcAft>
                <a:spcPts val="0"/>
              </a:spcAft>
              <a:buSzPts val="3000"/>
              <a:buChar char="•"/>
            </a:pPr>
            <a:r>
              <a:rPr lang="en-US" sz="3000"/>
              <a:t>Description of the specific component </a:t>
            </a:r>
            <a:endParaRPr sz="3000"/>
          </a:p>
          <a:p>
            <a:pPr marL="457200" lvl="0" indent="-419100" algn="l" rtl="0">
              <a:lnSpc>
                <a:spcPct val="90000"/>
              </a:lnSpc>
              <a:spcBef>
                <a:spcPts val="0"/>
              </a:spcBef>
              <a:spcAft>
                <a:spcPts val="0"/>
              </a:spcAft>
              <a:buSzPts val="3000"/>
              <a:buChar char="•"/>
            </a:pPr>
            <a:r>
              <a:rPr lang="en-US" sz="3000"/>
              <a:t>Goal, Objective, Interventions</a:t>
            </a:r>
            <a:endParaRPr sz="3000"/>
          </a:p>
          <a:p>
            <a:pPr marL="457200" lvl="0" indent="-419100" algn="l" rtl="0">
              <a:lnSpc>
                <a:spcPct val="90000"/>
              </a:lnSpc>
              <a:spcBef>
                <a:spcPts val="0"/>
              </a:spcBef>
              <a:spcAft>
                <a:spcPts val="0"/>
              </a:spcAft>
              <a:buSzPts val="3000"/>
              <a:buChar char="•"/>
            </a:pPr>
            <a:r>
              <a:rPr lang="en-US" sz="3000"/>
              <a:t>Narrative of Intervention &amp; Progress</a:t>
            </a:r>
            <a:endParaRPr sz="3000"/>
          </a:p>
          <a:p>
            <a:pPr marL="457200" lvl="0" indent="0" algn="l" rtl="0">
              <a:lnSpc>
                <a:spcPct val="90000"/>
              </a:lnSpc>
              <a:spcBef>
                <a:spcPts val="750"/>
              </a:spcBef>
              <a:spcAft>
                <a:spcPts val="0"/>
              </a:spcAft>
              <a:buSzPts val="1800"/>
              <a:buNone/>
            </a:pP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body" idx="1"/>
          </p:nvPr>
        </p:nvSpPr>
        <p:spPr>
          <a:xfrm>
            <a:off x="601925" y="667800"/>
            <a:ext cx="11111100" cy="5282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300"/>
              <a:buFont typeface="Calibri"/>
              <a:buNone/>
            </a:pPr>
            <a:r>
              <a:rPr lang="en-US" sz="3600"/>
              <a:t>Service Code/Level of Care</a:t>
            </a:r>
            <a:endParaRPr sz="3600"/>
          </a:p>
          <a:p>
            <a:pPr marL="457200" lvl="0" indent="0" algn="l" rtl="0">
              <a:lnSpc>
                <a:spcPct val="90000"/>
              </a:lnSpc>
              <a:spcBef>
                <a:spcPts val="1000"/>
              </a:spcBef>
              <a:spcAft>
                <a:spcPts val="0"/>
              </a:spcAft>
              <a:buSzPts val="1800"/>
              <a:buNone/>
            </a:pPr>
            <a:r>
              <a:rPr lang="en-US" sz="2800"/>
              <a:t>Service Code: Ex. H2016</a:t>
            </a:r>
            <a:endParaRPr sz="2800"/>
          </a:p>
          <a:p>
            <a:pPr marL="457200" lvl="0" indent="0" algn="l" rtl="0">
              <a:lnSpc>
                <a:spcPct val="90000"/>
              </a:lnSpc>
              <a:spcBef>
                <a:spcPts val="1000"/>
              </a:spcBef>
              <a:spcAft>
                <a:spcPts val="0"/>
              </a:spcAft>
              <a:buSzPts val="1800"/>
              <a:buNone/>
            </a:pPr>
            <a:r>
              <a:rPr lang="en-US" sz="2800"/>
              <a:t>Level of Care=modifier: U8</a:t>
            </a:r>
            <a:endParaRPr sz="2800"/>
          </a:p>
          <a:p>
            <a:pPr marL="0" lvl="0" indent="0" algn="l" rtl="0">
              <a:lnSpc>
                <a:spcPct val="90000"/>
              </a:lnSpc>
              <a:spcBef>
                <a:spcPts val="1000"/>
              </a:spcBef>
              <a:spcAft>
                <a:spcPts val="0"/>
              </a:spcAft>
              <a:buSzPts val="1800"/>
              <a:buNone/>
            </a:pPr>
            <a:r>
              <a:rPr lang="en-US" sz="3600"/>
              <a:t>Place of Service</a:t>
            </a:r>
            <a:endParaRPr sz="3000"/>
          </a:p>
          <a:p>
            <a:pPr marL="1371600" lvl="0" indent="-419100" algn="l" rtl="0">
              <a:lnSpc>
                <a:spcPct val="90000"/>
              </a:lnSpc>
              <a:spcBef>
                <a:spcPts val="1000"/>
              </a:spcBef>
              <a:spcAft>
                <a:spcPts val="0"/>
              </a:spcAft>
              <a:buSzPts val="3000"/>
              <a:buChar char="•"/>
            </a:pPr>
            <a:r>
              <a:rPr lang="en-US" sz="3000"/>
              <a:t>Need to specify where the service was conducted. </a:t>
            </a:r>
            <a:endParaRPr sz="3000"/>
          </a:p>
          <a:p>
            <a:pPr marL="1371600" lvl="0" indent="-419100" algn="l" rtl="0">
              <a:lnSpc>
                <a:spcPct val="90000"/>
              </a:lnSpc>
              <a:spcBef>
                <a:spcPts val="0"/>
              </a:spcBef>
              <a:spcAft>
                <a:spcPts val="0"/>
              </a:spcAft>
              <a:buSzPts val="3000"/>
              <a:buChar char="•"/>
            </a:pPr>
            <a:r>
              <a:rPr lang="en-US" sz="3000"/>
              <a:t>If more than 1 place is the same in a community (ex. 2 Casey’s) you need to specify the address. Some agencies always want address, just follow your practices. </a:t>
            </a:r>
            <a:endParaRPr sz="3000"/>
          </a:p>
          <a:p>
            <a:pPr marL="1371600" lvl="0" indent="-419100" algn="l" rtl="0">
              <a:lnSpc>
                <a:spcPct val="90000"/>
              </a:lnSpc>
              <a:spcBef>
                <a:spcPts val="0"/>
              </a:spcBef>
              <a:spcAft>
                <a:spcPts val="0"/>
              </a:spcAft>
              <a:buSzPts val="3000"/>
              <a:buChar char="•"/>
            </a:pPr>
            <a:r>
              <a:rPr lang="en-US" sz="3000"/>
              <a:t>The “member’s home” is sufficient for services provided in the home. </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title"/>
          </p:nvPr>
        </p:nvSpPr>
        <p:spPr>
          <a:xfrm>
            <a:off x="838200" y="551100"/>
            <a:ext cx="10515600" cy="896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Specific Components (Medicaid Payable Skill)</a:t>
            </a:r>
            <a:endParaRPr/>
          </a:p>
        </p:txBody>
      </p:sp>
      <p:sp>
        <p:nvSpPr>
          <p:cNvPr id="121" name="Google Shape;121;p18"/>
          <p:cNvSpPr txBox="1">
            <a:spLocks noGrp="1"/>
          </p:cNvSpPr>
          <p:nvPr>
            <p:ph type="body" idx="1"/>
          </p:nvPr>
        </p:nvSpPr>
        <p:spPr>
          <a:xfrm>
            <a:off x="1272925" y="1447800"/>
            <a:ext cx="10420200" cy="450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n-US" sz="2400"/>
              <a:t>This should be included in the documentation..</a:t>
            </a:r>
            <a:endParaRPr sz="2400"/>
          </a:p>
          <a:p>
            <a:pPr marL="457200" lvl="0" indent="-381000" algn="l" rtl="0">
              <a:lnSpc>
                <a:spcPct val="90000"/>
              </a:lnSpc>
              <a:spcBef>
                <a:spcPts val="750"/>
              </a:spcBef>
              <a:spcAft>
                <a:spcPts val="0"/>
              </a:spcAft>
              <a:buSzPts val="2400"/>
              <a:buChar char="●"/>
            </a:pPr>
            <a:r>
              <a:rPr lang="en-US" sz="2400"/>
              <a:t>Could be identified in the Objective, Interventions &amp;/or the Service Documentation.</a:t>
            </a:r>
            <a:endParaRPr sz="2400"/>
          </a:p>
          <a:p>
            <a:pPr marL="914400" lvl="0" indent="-381000" algn="l" rtl="0">
              <a:lnSpc>
                <a:spcPct val="90000"/>
              </a:lnSpc>
              <a:spcBef>
                <a:spcPts val="1000"/>
              </a:spcBef>
              <a:spcAft>
                <a:spcPts val="0"/>
              </a:spcAft>
              <a:buSzPts val="2400"/>
              <a:buChar char="●"/>
            </a:pPr>
            <a:r>
              <a:rPr lang="en-US" sz="2400"/>
              <a:t>Ex in Objective:  </a:t>
            </a:r>
            <a:r>
              <a:rPr lang="en-US" sz="2400" i="1"/>
              <a:t>To improve on my </a:t>
            </a:r>
            <a:r>
              <a:rPr lang="en-US" sz="2400" i="1" u="sng">
                <a:highlight>
                  <a:srgbClr val="00FF00"/>
                </a:highlight>
              </a:rPr>
              <a:t>adaptive living skill</a:t>
            </a:r>
            <a:r>
              <a:rPr lang="en-US" sz="2400" i="1"/>
              <a:t> of doing laundry, I will wash &amp; dry all my dirty clothes once a week, completing the task in 1 day prior to 7pm, for at least 30 of the next 52 weeks.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aphicFrame>
        <p:nvGraphicFramePr>
          <p:cNvPr id="127" name="Google Shape;127;p19"/>
          <p:cNvGraphicFramePr/>
          <p:nvPr/>
        </p:nvGraphicFramePr>
        <p:xfrm>
          <a:off x="581250" y="566300"/>
          <a:ext cx="3000000" cy="3000000"/>
        </p:xfrm>
        <a:graphic>
          <a:graphicData uri="http://schemas.openxmlformats.org/drawingml/2006/table">
            <a:tbl>
              <a:tblPr>
                <a:noFill/>
                <a:tableStyleId>{9FC0DB3F-6ECD-4286-853A-019EDB9B62E0}</a:tableStyleId>
              </a:tblPr>
              <a:tblGrid>
                <a:gridCol w="3552750">
                  <a:extLst>
                    <a:ext uri="{9D8B030D-6E8A-4147-A177-3AD203B41FA5}">
                      <a16:colId xmlns:a16="http://schemas.microsoft.com/office/drawing/2014/main" val="20000"/>
                    </a:ext>
                  </a:extLst>
                </a:gridCol>
                <a:gridCol w="3552750">
                  <a:extLst>
                    <a:ext uri="{9D8B030D-6E8A-4147-A177-3AD203B41FA5}">
                      <a16:colId xmlns:a16="http://schemas.microsoft.com/office/drawing/2014/main" val="20001"/>
                    </a:ext>
                  </a:extLst>
                </a:gridCol>
                <a:gridCol w="3552750">
                  <a:extLst>
                    <a:ext uri="{9D8B030D-6E8A-4147-A177-3AD203B41FA5}">
                      <a16:colId xmlns:a16="http://schemas.microsoft.com/office/drawing/2014/main" val="20002"/>
                    </a:ext>
                  </a:extLst>
                </a:gridCol>
              </a:tblGrid>
              <a:tr h="547275">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Home Based Hab</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SCL-ID Daily</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Day Habilitation</a:t>
                      </a:r>
                      <a:endParaRPr sz="1400" u="none" strike="noStrike" cap="none"/>
                    </a:p>
                  </a:txBody>
                  <a:tcPr marL="91425" marR="91425" marT="91425" marB="91425"/>
                </a:tc>
                <a:extLst>
                  <a:ext uri="{0D108BD9-81ED-4DB2-BD59-A6C34878D82A}">
                    <a16:rowId xmlns:a16="http://schemas.microsoft.com/office/drawing/2014/main" val="10000"/>
                  </a:ext>
                </a:extLst>
              </a:tr>
              <a:tr h="4891525">
                <a:tc>
                  <a:txBody>
                    <a:bodyPr/>
                    <a:lstStyle/>
                    <a:p>
                      <a:pPr marL="457200" marR="0" lvl="0" indent="-317500" algn="l" rtl="0">
                        <a:lnSpc>
                          <a:spcPct val="90000"/>
                        </a:lnSpc>
                        <a:spcBef>
                          <a:spcPts val="0"/>
                        </a:spcBef>
                        <a:spcAft>
                          <a:spcPts val="0"/>
                        </a:spcAft>
                        <a:buClr>
                          <a:schemeClr val="dk1"/>
                        </a:buClr>
                        <a:buSzPts val="1400"/>
                        <a:buFont typeface="Calibri"/>
                        <a:buChar char="●"/>
                      </a:pPr>
                      <a:r>
                        <a:rPr lang="en-US" sz="1400" u="none" strike="noStrike" cap="none">
                          <a:solidFill>
                            <a:schemeClr val="dk1"/>
                          </a:solidFill>
                          <a:latin typeface="Calibri"/>
                          <a:ea typeface="Calibri"/>
                          <a:cs typeface="Calibri"/>
                          <a:sym typeface="Calibri"/>
                        </a:rPr>
                        <a:t>Adaptive skill development</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Calibri"/>
                        <a:buChar char="●"/>
                      </a:pPr>
                      <a:r>
                        <a:rPr lang="en-US" sz="1400" u="none" strike="noStrike" cap="none">
                          <a:solidFill>
                            <a:schemeClr val="dk1"/>
                          </a:solidFill>
                          <a:latin typeface="Calibri"/>
                          <a:ea typeface="Calibri"/>
                          <a:cs typeface="Calibri"/>
                          <a:sym typeface="Calibri"/>
                        </a:rPr>
                        <a:t>Assistance with activities of daily living</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Calibri"/>
                        <a:buChar char="●"/>
                      </a:pPr>
                      <a:r>
                        <a:rPr lang="en-US" sz="1400" u="none" strike="noStrike" cap="none">
                          <a:solidFill>
                            <a:schemeClr val="dk1"/>
                          </a:solidFill>
                          <a:latin typeface="Calibri"/>
                          <a:ea typeface="Calibri"/>
                          <a:cs typeface="Calibri"/>
                          <a:sym typeface="Calibri"/>
                        </a:rPr>
                        <a:t>Community inclusion</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Calibri"/>
                        <a:buChar char="●"/>
                      </a:pPr>
                      <a:r>
                        <a:rPr lang="en-US" sz="1400" u="none" strike="noStrike" cap="none">
                          <a:solidFill>
                            <a:schemeClr val="dk1"/>
                          </a:solidFill>
                          <a:latin typeface="Calibri"/>
                          <a:ea typeface="Calibri"/>
                          <a:cs typeface="Calibri"/>
                          <a:sym typeface="Calibri"/>
                        </a:rPr>
                        <a:t>Transportation (except to &amp; from a day program)</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Calibri"/>
                        <a:buChar char="●"/>
                      </a:pPr>
                      <a:r>
                        <a:rPr lang="en-US" sz="1400" u="none" strike="noStrike" cap="none">
                          <a:solidFill>
                            <a:schemeClr val="dk1"/>
                          </a:solidFill>
                          <a:latin typeface="Calibri"/>
                          <a:ea typeface="Calibri"/>
                          <a:cs typeface="Calibri"/>
                          <a:sym typeface="Calibri"/>
                        </a:rPr>
                        <a:t>Adult educational supports</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Calibri"/>
                        <a:buChar char="●"/>
                      </a:pPr>
                      <a:r>
                        <a:rPr lang="en-US" sz="1400" u="none" strike="noStrike" cap="none">
                          <a:solidFill>
                            <a:schemeClr val="dk1"/>
                          </a:solidFill>
                          <a:latin typeface="Calibri"/>
                          <a:ea typeface="Calibri"/>
                          <a:cs typeface="Calibri"/>
                          <a:sym typeface="Calibri"/>
                        </a:rPr>
                        <a:t>Social &amp; leisure skill development</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Calibri"/>
                        <a:buChar char="●"/>
                      </a:pPr>
                      <a:r>
                        <a:rPr lang="en-US" sz="1400" u="none" strike="noStrike" cap="none">
                          <a:solidFill>
                            <a:schemeClr val="dk1"/>
                          </a:solidFill>
                          <a:latin typeface="Calibri"/>
                          <a:ea typeface="Calibri"/>
                          <a:cs typeface="Calibri"/>
                          <a:sym typeface="Calibri"/>
                        </a:rPr>
                        <a:t>Personal care</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Calibri"/>
                        <a:buChar char="●"/>
                      </a:pPr>
                      <a:r>
                        <a:rPr lang="en-US" sz="1400" u="none" strike="noStrike" cap="none">
                          <a:solidFill>
                            <a:schemeClr val="dk1"/>
                          </a:solidFill>
                          <a:latin typeface="Calibri"/>
                          <a:ea typeface="Calibri"/>
                          <a:cs typeface="Calibri"/>
                          <a:sym typeface="Calibri"/>
                        </a:rPr>
                        <a:t>Protective oversight &amp; supervision</a:t>
                      </a:r>
                      <a:endParaRPr sz="1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457200" marR="0" lvl="0" indent="-317500" algn="l" rtl="0">
                        <a:lnSpc>
                          <a:spcPct val="115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Community Skills Training</a:t>
                      </a:r>
                      <a:endParaRPr sz="1400" u="none" strike="noStrike" cap="none">
                        <a:solidFill>
                          <a:schemeClr val="dk1"/>
                        </a:solidFill>
                        <a:latin typeface="Calibri"/>
                        <a:ea typeface="Calibri"/>
                        <a:cs typeface="Calibri"/>
                        <a:sym typeface="Calibri"/>
                      </a:endParaRPr>
                    </a:p>
                    <a:p>
                      <a:pPr marL="914400" marR="0" lvl="1" indent="-317500" algn="l" rtl="0">
                        <a:lnSpc>
                          <a:spcPct val="115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Personal Mgmt Skills ($, meal prep, community integration, select food at grocery store, etc.</a:t>
                      </a:r>
                      <a:endParaRPr sz="1400" u="none" strike="noStrike" cap="none">
                        <a:solidFill>
                          <a:schemeClr val="dk1"/>
                        </a:solidFill>
                        <a:latin typeface="Calibri"/>
                        <a:ea typeface="Calibri"/>
                        <a:cs typeface="Calibri"/>
                        <a:sym typeface="Calibri"/>
                      </a:endParaRPr>
                    </a:p>
                    <a:p>
                      <a:pPr marL="914400" marR="0" lvl="1" indent="-317500" algn="l" rtl="0">
                        <a:lnSpc>
                          <a:spcPct val="115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Socialization</a:t>
                      </a:r>
                      <a:endParaRPr sz="1400" u="none" strike="noStrike" cap="none">
                        <a:solidFill>
                          <a:schemeClr val="dk1"/>
                        </a:solidFill>
                        <a:latin typeface="Calibri"/>
                        <a:ea typeface="Calibri"/>
                        <a:cs typeface="Calibri"/>
                        <a:sym typeface="Calibri"/>
                      </a:endParaRPr>
                    </a:p>
                    <a:p>
                      <a:pPr marL="914400" marR="0" lvl="1" indent="-317500" algn="l" rtl="0">
                        <a:lnSpc>
                          <a:spcPct val="115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Communication Skills</a:t>
                      </a:r>
                      <a:endParaRPr sz="1400" u="none" strike="noStrike" cap="none">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Personal Environment support svcs-help person do things that keep them in least restrictive environment</a:t>
                      </a:r>
                      <a:endParaRPr sz="1400" u="none" strike="noStrike" cap="none">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Transportation</a:t>
                      </a:r>
                      <a:endParaRPr sz="1400" u="none" strike="noStrike" cap="none">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Activities of Daily Living (ADL)</a:t>
                      </a:r>
                      <a:endParaRPr sz="1400" u="none" strike="noStrike" cap="none">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Individual Advocacy</a:t>
                      </a:r>
                      <a:endParaRPr sz="1400" u="none" strike="noStrike" cap="none">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Physiological Txmt (med mgmt.)</a:t>
                      </a:r>
                      <a:endParaRPr sz="1400" u="none" strike="noStrike" cap="none">
                        <a:solidFill>
                          <a:schemeClr val="dk1"/>
                        </a:solidFill>
                        <a:latin typeface="Calibri"/>
                        <a:ea typeface="Calibri"/>
                        <a:cs typeface="Calibri"/>
                        <a:sym typeface="Calibri"/>
                      </a:endParaRPr>
                    </a:p>
                    <a:p>
                      <a:pPr marL="457200" marR="0" lvl="0" indent="-317500" algn="l" rtl="0">
                        <a:lnSpc>
                          <a:spcPct val="115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Psychotherapeutic txmt (assist w/ behaviors, beliefs, emotions, etc)</a:t>
                      </a:r>
                      <a:endParaRPr sz="1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a:txBody>
                    <a:bodyPr/>
                    <a:lstStyle/>
                    <a:p>
                      <a:pPr marL="457200" marR="0" lvl="0" indent="-317500" algn="l" rtl="0">
                        <a:lnSpc>
                          <a:spcPct val="90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Intellectual functioning.</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Physical &amp; emotional health &amp; development.</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Language &amp; communication development.</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Cognitive functioning.</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Socialization &amp; community integration.</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Functional skill development.</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Behavior management.</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Responsibility &amp; self-direction.</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Daily living activities.</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Self-advocacy skills.</a:t>
                      </a:r>
                      <a:endParaRPr sz="1400" u="none" strike="noStrike" cap="none">
                        <a:solidFill>
                          <a:schemeClr val="dk1"/>
                        </a:solidFill>
                        <a:latin typeface="Calibri"/>
                        <a:ea typeface="Calibri"/>
                        <a:cs typeface="Calibri"/>
                        <a:sym typeface="Calibri"/>
                      </a:endParaRPr>
                    </a:p>
                    <a:p>
                      <a:pPr marL="457200" marR="0" lvl="0" indent="-317500" algn="l" rtl="0">
                        <a:lnSpc>
                          <a:spcPct val="90000"/>
                        </a:lnSpc>
                        <a:spcBef>
                          <a:spcPts val="0"/>
                        </a:spcBef>
                        <a:spcAft>
                          <a:spcPts val="0"/>
                        </a:spcAft>
                        <a:buClr>
                          <a:schemeClr val="dk1"/>
                        </a:buClr>
                        <a:buSzPts val="1400"/>
                        <a:buFont typeface="Arial"/>
                        <a:buChar char="●"/>
                      </a:pPr>
                      <a:r>
                        <a:rPr lang="en-US" sz="1400" u="none" strike="noStrike" cap="none">
                          <a:solidFill>
                            <a:schemeClr val="dk1"/>
                          </a:solidFill>
                          <a:latin typeface="Calibri"/>
                          <a:ea typeface="Calibri"/>
                          <a:cs typeface="Calibri"/>
                          <a:sym typeface="Calibri"/>
                        </a:rPr>
                        <a:t>Mobility.</a:t>
                      </a:r>
                      <a:endParaRPr sz="1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838200" y="304026"/>
            <a:ext cx="10515600" cy="96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300"/>
              <a:buFont typeface="Calibri"/>
              <a:buNone/>
            </a:pPr>
            <a:r>
              <a:rPr lang="en-US"/>
              <a:t>Narratives should...	</a:t>
            </a:r>
            <a:endParaRPr/>
          </a:p>
        </p:txBody>
      </p:sp>
      <p:sp>
        <p:nvSpPr>
          <p:cNvPr id="133" name="Google Shape;133;p20"/>
          <p:cNvSpPr txBox="1">
            <a:spLocks noGrp="1"/>
          </p:cNvSpPr>
          <p:nvPr>
            <p:ph type="body" idx="1"/>
          </p:nvPr>
        </p:nvSpPr>
        <p:spPr>
          <a:xfrm>
            <a:off x="1121700" y="972600"/>
            <a:ext cx="10232100" cy="49128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1800"/>
              <a:buNone/>
            </a:pPr>
            <a:endParaRPr/>
          </a:p>
          <a:p>
            <a:pPr marL="800100" lvl="0" indent="-361950" algn="l" rtl="0">
              <a:lnSpc>
                <a:spcPct val="90000"/>
              </a:lnSpc>
              <a:spcBef>
                <a:spcPts val="0"/>
              </a:spcBef>
              <a:spcAft>
                <a:spcPts val="0"/>
              </a:spcAft>
              <a:buSzPts val="3000"/>
              <a:buAutoNum type="arabicPeriod"/>
            </a:pPr>
            <a:r>
              <a:rPr lang="en-US" sz="3000"/>
              <a:t>Reflect a reasonable amount of information to support the time being billed. </a:t>
            </a:r>
            <a:endParaRPr sz="3000"/>
          </a:p>
          <a:p>
            <a:pPr marL="1371600" lvl="0" indent="0" algn="l" rtl="0">
              <a:lnSpc>
                <a:spcPct val="90000"/>
              </a:lnSpc>
              <a:spcBef>
                <a:spcPts val="0"/>
              </a:spcBef>
              <a:spcAft>
                <a:spcPts val="0"/>
              </a:spcAft>
              <a:buSzPts val="1800"/>
              <a:buNone/>
            </a:pPr>
            <a:r>
              <a:rPr lang="en-US" sz="3000"/>
              <a:t>*Daily Services: If doc. time is the shift time, it is recommended to write the actual time you are working on a specific skill w/in the note. </a:t>
            </a:r>
            <a:endParaRPr sz="3000"/>
          </a:p>
          <a:p>
            <a:pPr marL="914400" lvl="0" indent="-419100" algn="l" rtl="0">
              <a:lnSpc>
                <a:spcPct val="90000"/>
              </a:lnSpc>
              <a:spcBef>
                <a:spcPts val="0"/>
              </a:spcBef>
              <a:spcAft>
                <a:spcPts val="0"/>
              </a:spcAft>
              <a:buSzPts val="3000"/>
              <a:buAutoNum type="arabicPeriod"/>
            </a:pPr>
            <a:r>
              <a:rPr lang="en-US" sz="3000"/>
              <a:t>Show that support is being provided throughout a billed timeframe </a:t>
            </a:r>
            <a:endParaRPr sz="3000"/>
          </a:p>
          <a:p>
            <a:pPr marL="914400" lvl="0" indent="-419100" algn="l" rtl="0">
              <a:lnSpc>
                <a:spcPct val="90000"/>
              </a:lnSpc>
              <a:spcBef>
                <a:spcPts val="0"/>
              </a:spcBef>
              <a:spcAft>
                <a:spcPts val="0"/>
              </a:spcAft>
              <a:buSzPts val="3000"/>
              <a:buAutoNum type="arabicPeriod"/>
            </a:pPr>
            <a:r>
              <a:rPr lang="en-US" sz="3000"/>
              <a:t>Contain relevant information, NOT a book of every single action/event that occurred ex. </a:t>
            </a:r>
            <a:r>
              <a:rPr lang="en-US" sz="3000" i="1"/>
              <a:t>He said.. I said</a:t>
            </a:r>
            <a:endParaRPr sz="3000" i="1"/>
          </a:p>
          <a:p>
            <a:pPr marL="457200" lvl="0" indent="0" algn="l" rtl="0">
              <a:lnSpc>
                <a:spcPct val="90000"/>
              </a:lnSpc>
              <a:spcBef>
                <a:spcPts val="0"/>
              </a:spcBef>
              <a:spcAft>
                <a:spcPts val="0"/>
              </a:spcAft>
              <a:buSzPts val="1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932525" y="543476"/>
            <a:ext cx="10515600" cy="95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3600"/>
              <a:t>High quality documentation needs to include...</a:t>
            </a:r>
            <a:endParaRPr sz="3600"/>
          </a:p>
        </p:txBody>
      </p:sp>
      <p:sp>
        <p:nvSpPr>
          <p:cNvPr id="140" name="Google Shape;140;p21"/>
          <p:cNvSpPr txBox="1">
            <a:spLocks noGrp="1"/>
          </p:cNvSpPr>
          <p:nvPr>
            <p:ph type="body" idx="1"/>
          </p:nvPr>
        </p:nvSpPr>
        <p:spPr>
          <a:xfrm>
            <a:off x="1600200" y="1404350"/>
            <a:ext cx="9600000" cy="4260000"/>
          </a:xfrm>
          <a:prstGeom prst="rect">
            <a:avLst/>
          </a:prstGeom>
          <a:noFill/>
          <a:ln>
            <a:noFill/>
          </a:ln>
        </p:spPr>
        <p:txBody>
          <a:bodyPr spcFirstLastPara="1" wrap="square" lIns="91425" tIns="45700" rIns="91425" bIns="45700" anchor="t" anchorCtr="0">
            <a:noAutofit/>
          </a:bodyPr>
          <a:lstStyle/>
          <a:p>
            <a:pPr marL="742950" lvl="0" indent="-457200" algn="l" rtl="0">
              <a:lnSpc>
                <a:spcPct val="90000"/>
              </a:lnSpc>
              <a:spcBef>
                <a:spcPts val="750"/>
              </a:spcBef>
              <a:spcAft>
                <a:spcPts val="0"/>
              </a:spcAft>
              <a:buSzPts val="3600"/>
              <a:buAutoNum type="arabicPeriod"/>
            </a:pPr>
            <a:r>
              <a:rPr lang="en-US" sz="3600"/>
              <a:t>Intervention/Action of staff</a:t>
            </a:r>
            <a:endParaRPr sz="3600"/>
          </a:p>
          <a:p>
            <a:pPr marL="800100" lvl="0" indent="-457200" algn="l" rtl="0">
              <a:lnSpc>
                <a:spcPct val="90000"/>
              </a:lnSpc>
              <a:spcBef>
                <a:spcPts val="0"/>
              </a:spcBef>
              <a:spcAft>
                <a:spcPts val="0"/>
              </a:spcAft>
              <a:buSzPts val="3600"/>
              <a:buAutoNum type="arabicPeriod"/>
            </a:pPr>
            <a:r>
              <a:rPr lang="en-US" sz="3600"/>
              <a:t>Person’s response to this intervention/action</a:t>
            </a:r>
            <a:endParaRPr sz="3600"/>
          </a:p>
          <a:p>
            <a:pPr marL="800100" lvl="0" indent="-457200" algn="l" rtl="0">
              <a:lnSpc>
                <a:spcPct val="90000"/>
              </a:lnSpc>
              <a:spcBef>
                <a:spcPts val="0"/>
              </a:spcBef>
              <a:spcAft>
                <a:spcPts val="0"/>
              </a:spcAft>
              <a:buSzPts val="3600"/>
              <a:buAutoNum type="arabicPeriod"/>
            </a:pPr>
            <a:r>
              <a:rPr lang="en-US" sz="3600"/>
              <a:t>Person’s progress</a:t>
            </a:r>
            <a:endParaRPr sz="3600"/>
          </a:p>
        </p:txBody>
      </p:sp>
      <p:grpSp>
        <p:nvGrpSpPr>
          <p:cNvPr id="141" name="Google Shape;141;p21"/>
          <p:cNvGrpSpPr/>
          <p:nvPr/>
        </p:nvGrpSpPr>
        <p:grpSpPr>
          <a:xfrm>
            <a:off x="8153307" y="2584233"/>
            <a:ext cx="2349893" cy="1900232"/>
            <a:chOff x="3718099" y="534437"/>
            <a:chExt cx="2166000" cy="2166000"/>
          </a:xfrm>
        </p:grpSpPr>
        <p:sp>
          <p:nvSpPr>
            <p:cNvPr id="142" name="Google Shape;142;p21"/>
            <p:cNvSpPr/>
            <p:nvPr/>
          </p:nvSpPr>
          <p:spPr>
            <a:xfrm>
              <a:off x="3718099" y="534437"/>
              <a:ext cx="2166000" cy="2166000"/>
            </a:xfrm>
            <a:prstGeom prst="ellipse">
              <a:avLst/>
            </a:prstGeom>
            <a:solidFill>
              <a:srgbClr val="FF00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1"/>
            <p:cNvSpPr txBox="1"/>
            <p:nvPr/>
          </p:nvSpPr>
          <p:spPr>
            <a:xfrm>
              <a:off x="4053050" y="1003595"/>
              <a:ext cx="1496100" cy="7029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a:ea typeface="Roboto"/>
                  <a:cs typeface="Roboto"/>
                  <a:sym typeface="Roboto"/>
                </a:rPr>
                <a:t>Staff’s Action</a:t>
              </a:r>
              <a:endParaRPr sz="1400" b="0" i="0" u="none" strike="noStrike" cap="none">
                <a:solidFill>
                  <a:srgbClr val="FFFFFF"/>
                </a:solidFill>
                <a:latin typeface="Roboto"/>
                <a:ea typeface="Roboto"/>
                <a:cs typeface="Roboto"/>
                <a:sym typeface="Roboto"/>
              </a:endParaRPr>
            </a:p>
          </p:txBody>
        </p:sp>
      </p:grpSp>
      <p:grpSp>
        <p:nvGrpSpPr>
          <p:cNvPr id="144" name="Google Shape;144;p21"/>
          <p:cNvGrpSpPr/>
          <p:nvPr/>
        </p:nvGrpSpPr>
        <p:grpSpPr>
          <a:xfrm>
            <a:off x="9173300" y="3865750"/>
            <a:ext cx="2170755" cy="2037743"/>
            <a:chOff x="4562263" y="2032868"/>
            <a:chExt cx="2206500" cy="2279100"/>
          </a:xfrm>
        </p:grpSpPr>
        <p:sp>
          <p:nvSpPr>
            <p:cNvPr id="145" name="Google Shape;145;p21"/>
            <p:cNvSpPr/>
            <p:nvPr/>
          </p:nvSpPr>
          <p:spPr>
            <a:xfrm>
              <a:off x="4562263" y="2032868"/>
              <a:ext cx="2206500" cy="2279100"/>
            </a:xfrm>
            <a:prstGeom prst="ellipse">
              <a:avLst/>
            </a:prstGeom>
            <a:solidFill>
              <a:srgbClr val="8E7CC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1"/>
            <p:cNvSpPr txBox="1"/>
            <p:nvPr/>
          </p:nvSpPr>
          <p:spPr>
            <a:xfrm>
              <a:off x="4897218" y="2764414"/>
              <a:ext cx="1676100" cy="860100"/>
            </a:xfrm>
            <a:prstGeom prst="rect">
              <a:avLst/>
            </a:prstGeom>
            <a:solidFill>
              <a:srgbClr val="8E7CC3"/>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a:ea typeface="Roboto"/>
                  <a:cs typeface="Roboto"/>
                  <a:sym typeface="Roboto"/>
                </a:rPr>
                <a:t>Client’s Response</a:t>
              </a:r>
              <a:endParaRPr sz="1400" b="0" i="0" u="none" strike="noStrike" cap="none">
                <a:solidFill>
                  <a:srgbClr val="FFFFFF"/>
                </a:solidFill>
                <a:latin typeface="Roboto"/>
                <a:ea typeface="Roboto"/>
                <a:cs typeface="Roboto"/>
                <a:sym typeface="Roboto"/>
              </a:endParaRPr>
            </a:p>
          </p:txBody>
        </p:sp>
      </p:grpSp>
      <p:grpSp>
        <p:nvGrpSpPr>
          <p:cNvPr id="147" name="Google Shape;147;p21"/>
          <p:cNvGrpSpPr/>
          <p:nvPr/>
        </p:nvGrpSpPr>
        <p:grpSpPr>
          <a:xfrm>
            <a:off x="7256577" y="3764594"/>
            <a:ext cx="2170765" cy="2138925"/>
            <a:chOff x="2702876" y="2032864"/>
            <a:chExt cx="2166000" cy="2166000"/>
          </a:xfrm>
        </p:grpSpPr>
        <p:sp>
          <p:nvSpPr>
            <p:cNvPr id="148" name="Google Shape;148;p21"/>
            <p:cNvSpPr/>
            <p:nvPr/>
          </p:nvSpPr>
          <p:spPr>
            <a:xfrm>
              <a:off x="2702876" y="2032864"/>
              <a:ext cx="2166000" cy="2166000"/>
            </a:xfrm>
            <a:prstGeom prst="ellipse">
              <a:avLst/>
            </a:prstGeom>
            <a:solidFill>
              <a:srgbClr val="6AA84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1"/>
            <p:cNvSpPr txBox="1"/>
            <p:nvPr/>
          </p:nvSpPr>
          <p:spPr>
            <a:xfrm>
              <a:off x="2998894" y="2650202"/>
              <a:ext cx="1535100" cy="800400"/>
            </a:xfrm>
            <a:prstGeom prst="rect">
              <a:avLst/>
            </a:prstGeom>
            <a:solidFill>
              <a:srgbClr val="6AA84F"/>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Roboto"/>
                  <a:ea typeface="Roboto"/>
                  <a:cs typeface="Roboto"/>
                  <a:sym typeface="Roboto"/>
                </a:rPr>
                <a:t>Client’s Progress</a:t>
              </a:r>
              <a:endParaRPr sz="1400" b="0" i="0" u="none" strike="noStrike" cap="none">
                <a:solidFill>
                  <a:srgbClr val="FFFFFF"/>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838200" y="392851"/>
            <a:ext cx="10515600" cy="956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a:t>1. Intervention/Action of Staff</a:t>
            </a:r>
            <a:endParaRPr/>
          </a:p>
        </p:txBody>
      </p:sp>
      <p:sp>
        <p:nvSpPr>
          <p:cNvPr id="156" name="Google Shape;156;p22"/>
          <p:cNvSpPr txBox="1">
            <a:spLocks noGrp="1"/>
          </p:cNvSpPr>
          <p:nvPr>
            <p:ph type="body" idx="1"/>
          </p:nvPr>
        </p:nvSpPr>
        <p:spPr>
          <a:xfrm>
            <a:off x="838200" y="1150600"/>
            <a:ext cx="10515600" cy="4768500"/>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90000"/>
              </a:lnSpc>
              <a:spcBef>
                <a:spcPts val="750"/>
              </a:spcBef>
              <a:spcAft>
                <a:spcPts val="0"/>
              </a:spcAft>
              <a:buSzPts val="1800"/>
              <a:buNone/>
            </a:pPr>
            <a:r>
              <a:rPr lang="en-US" sz="2800" dirty="0"/>
              <a:t>Notes need to answer questions like…</a:t>
            </a:r>
            <a:endParaRPr sz="2800" dirty="0"/>
          </a:p>
          <a:p>
            <a:pPr marL="0" lvl="0" indent="457200" algn="l" rtl="0">
              <a:lnSpc>
                <a:spcPct val="90000"/>
              </a:lnSpc>
              <a:spcBef>
                <a:spcPts val="750"/>
              </a:spcBef>
              <a:spcAft>
                <a:spcPts val="0"/>
              </a:spcAft>
              <a:buSzPts val="1800"/>
              <a:buNone/>
            </a:pPr>
            <a:r>
              <a:rPr lang="en-US" sz="2800" dirty="0"/>
              <a:t>What intervention or support did they provide?</a:t>
            </a:r>
            <a:endParaRPr sz="2800" dirty="0"/>
          </a:p>
          <a:p>
            <a:pPr marL="0" lvl="0" indent="457200" algn="l" rtl="0">
              <a:lnSpc>
                <a:spcPct val="90000"/>
              </a:lnSpc>
              <a:spcBef>
                <a:spcPts val="750"/>
              </a:spcBef>
              <a:spcAft>
                <a:spcPts val="0"/>
              </a:spcAft>
              <a:buSzPts val="1800"/>
              <a:buNone/>
            </a:pPr>
            <a:r>
              <a:rPr lang="en-US" sz="2800" dirty="0"/>
              <a:t>How often did they do it?</a:t>
            </a:r>
            <a:endParaRPr sz="2800" dirty="0"/>
          </a:p>
          <a:p>
            <a:pPr marL="0" lvl="0" indent="457200" algn="l" rtl="0">
              <a:lnSpc>
                <a:spcPct val="90000"/>
              </a:lnSpc>
              <a:spcBef>
                <a:spcPts val="750"/>
              </a:spcBef>
              <a:spcAft>
                <a:spcPts val="0"/>
              </a:spcAft>
              <a:buSzPts val="1800"/>
              <a:buNone/>
            </a:pPr>
            <a:r>
              <a:rPr lang="en-US" sz="2800" dirty="0"/>
              <a:t>When did they do it?	</a:t>
            </a:r>
            <a:endParaRPr sz="2800" dirty="0"/>
          </a:p>
          <a:p>
            <a:pPr marL="0" lvl="0" indent="457200" algn="l" rtl="0">
              <a:lnSpc>
                <a:spcPct val="90000"/>
              </a:lnSpc>
              <a:spcBef>
                <a:spcPts val="750"/>
              </a:spcBef>
              <a:spcAft>
                <a:spcPts val="0"/>
              </a:spcAft>
              <a:buSzPts val="1800"/>
              <a:buNone/>
            </a:pPr>
            <a:endParaRPr sz="2800" dirty="0"/>
          </a:p>
          <a:p>
            <a:pPr marL="0" lvl="0" indent="0" algn="l" rtl="0">
              <a:lnSpc>
                <a:spcPct val="90000"/>
              </a:lnSpc>
              <a:spcBef>
                <a:spcPts val="750"/>
              </a:spcBef>
              <a:spcAft>
                <a:spcPts val="0"/>
              </a:spcAft>
              <a:buSzPts val="1800"/>
              <a:buNone/>
            </a:pPr>
            <a:r>
              <a:rPr lang="en-US" sz="2800" dirty="0"/>
              <a:t>You need to write notes in a way that an auditor will look</a:t>
            </a:r>
            <a:endParaRPr sz="2800" dirty="0"/>
          </a:p>
          <a:p>
            <a:pPr marL="0" lvl="0" indent="0" algn="l" rtl="0">
              <a:lnSpc>
                <a:spcPct val="90000"/>
              </a:lnSpc>
              <a:spcBef>
                <a:spcPts val="750"/>
              </a:spcBef>
              <a:spcAft>
                <a:spcPts val="0"/>
              </a:spcAft>
              <a:buSzPts val="1800"/>
              <a:buNone/>
            </a:pPr>
            <a:r>
              <a:rPr lang="en-US" sz="2800" dirty="0"/>
              <a:t>at it and say… </a:t>
            </a:r>
            <a:r>
              <a:rPr lang="en-US" sz="2800" dirty="0">
                <a:solidFill>
                  <a:srgbClr val="FF0000"/>
                </a:solidFill>
              </a:rPr>
              <a:t>Wow! You worked hard today to support this person. You do awesome work. </a:t>
            </a:r>
            <a:endParaRPr sz="2800" dirty="0">
              <a:solidFill>
                <a:srgbClr val="FF0000"/>
              </a:solidFill>
            </a:endParaRPr>
          </a:p>
        </p:txBody>
      </p:sp>
      <p:pic>
        <p:nvPicPr>
          <p:cNvPr id="157" name="Google Shape;157;p22"/>
          <p:cNvPicPr preferRelativeResize="0"/>
          <p:nvPr/>
        </p:nvPicPr>
        <p:blipFill rotWithShape="1">
          <a:blip r:embed="rId3">
            <a:alphaModFix/>
          </a:blip>
          <a:srcRect/>
          <a:stretch/>
        </p:blipFill>
        <p:spPr>
          <a:xfrm>
            <a:off x="8545175" y="2013075"/>
            <a:ext cx="2808625" cy="1458324"/>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2948</Words>
  <Application>Microsoft Macintosh PowerPoint</Application>
  <PresentationFormat>Widescreen</PresentationFormat>
  <Paragraphs>225</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Arial</vt:lpstr>
      <vt:lpstr>Roboto</vt:lpstr>
      <vt:lpstr>Times New Roman</vt:lpstr>
      <vt:lpstr>Custom Design</vt:lpstr>
      <vt:lpstr>Writing Service Documentation</vt:lpstr>
      <vt:lpstr>Role of Service Documentation</vt:lpstr>
      <vt:lpstr>Elements to Service Documentation</vt:lpstr>
      <vt:lpstr>PowerPoint Presentation</vt:lpstr>
      <vt:lpstr>Specific Components (Medicaid Payable Skill)</vt:lpstr>
      <vt:lpstr>PowerPoint Presentation</vt:lpstr>
      <vt:lpstr>Narratives should... </vt:lpstr>
      <vt:lpstr>High quality documentation needs to include...</vt:lpstr>
      <vt:lpstr>1. Intervention/Action of Staff</vt:lpstr>
      <vt:lpstr>2. Person’s Response</vt:lpstr>
      <vt:lpstr>3. Progress:</vt:lpstr>
      <vt:lpstr>PowerPoint Presentation</vt:lpstr>
      <vt:lpstr>Support Goals/Objectives: </vt:lpstr>
      <vt:lpstr>Documentation needs to be:</vt:lpstr>
      <vt:lpstr>Example 1</vt:lpstr>
      <vt:lpstr>PowerPoint Presentation</vt:lpstr>
      <vt:lpstr>Example 2: </vt:lpstr>
      <vt:lpstr>PowerPoint Presentation</vt:lpstr>
      <vt:lpstr>Example 3: </vt:lpstr>
      <vt:lpstr>PowerPoint Presentation</vt:lpstr>
      <vt:lpstr>Example 4: </vt:lpstr>
      <vt:lpstr>PowerPoint Presentation</vt:lpstr>
      <vt:lpstr>Takeaways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Service Documentation</dc:title>
  <cp:lastModifiedBy>Brita Nelson</cp:lastModifiedBy>
  <cp:revision>2</cp:revision>
  <dcterms:modified xsi:type="dcterms:W3CDTF">2019-06-20T17:44:52Z</dcterms:modified>
</cp:coreProperties>
</file>