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93" d="100"/>
          <a:sy n="93" d="100"/>
        </p:scale>
        <p:origin x="-132" y="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1/23/2019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7965" y="277402"/>
            <a:ext cx="10703228" cy="1892198"/>
          </a:xfrm>
        </p:spPr>
        <p:txBody>
          <a:bodyPr>
            <a:noAutofit/>
          </a:bodyPr>
          <a:lstStyle/>
          <a:p>
            <a:pPr algn="ctr"/>
            <a:r>
              <a:rPr lang="en-US" sz="8800" b="1" dirty="0" smtClean="0"/>
              <a:t>Making the Grade</a:t>
            </a:r>
            <a:endParaRPr lang="en-US" sz="8800" b="1" dirty="0"/>
          </a:p>
        </p:txBody>
      </p:sp>
      <p:sp>
        <p:nvSpPr>
          <p:cNvPr id="3" name="Subtitle 2"/>
          <p:cNvSpPr>
            <a:spLocks noGrp="1"/>
          </p:cNvSpPr>
          <p:nvPr>
            <p:ph type="subTitle" idx="1"/>
          </p:nvPr>
        </p:nvSpPr>
        <p:spPr>
          <a:xfrm>
            <a:off x="1966913" y="2605679"/>
            <a:ext cx="8915399" cy="4112621"/>
          </a:xfrm>
        </p:spPr>
        <p:txBody>
          <a:bodyPr>
            <a:noAutofit/>
          </a:bodyPr>
          <a:lstStyle/>
          <a:p>
            <a:pPr algn="ctr"/>
            <a:r>
              <a:rPr lang="en-US" sz="3600" dirty="0" smtClean="0"/>
              <a:t>A collaborative effort brought to you by:</a:t>
            </a:r>
          </a:p>
          <a:p>
            <a:pPr algn="ctr"/>
            <a:endParaRPr lang="en-US" sz="3600" dirty="0" smtClean="0"/>
          </a:p>
          <a:p>
            <a:pPr algn="ctr"/>
            <a:r>
              <a:rPr lang="en-US" sz="2800" dirty="0" smtClean="0"/>
              <a:t>Iowa Vocational Rehabilitation </a:t>
            </a:r>
          </a:p>
          <a:p>
            <a:pPr algn="ctr"/>
            <a:r>
              <a:rPr lang="en-US" sz="2800" dirty="0" smtClean="0"/>
              <a:t>And</a:t>
            </a:r>
          </a:p>
          <a:p>
            <a:pPr algn="ctr"/>
            <a:r>
              <a:rPr lang="en-US" sz="2800" dirty="0" smtClean="0"/>
              <a:t>Hope Haven</a:t>
            </a:r>
            <a:endParaRPr lang="en-US" sz="2800" dirty="0"/>
          </a:p>
        </p:txBody>
      </p:sp>
      <p:pic>
        <p:nvPicPr>
          <p:cNvPr id="1026" name="Picture 2" descr="https://lh3.googleusercontent.com/BIlgCBkxbWz5nXzpyq6NRx4tycnWjbFMWBHbkT6YGOrfdQnzxOgP5dzLnG5Xaoifk2aePx1D0P6xdigE-1KltqVZZRKMqoiTt4CyHdDaL9OBUaxCzOgJJugY5PwRs5ob_d1wgK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4457" y="5070034"/>
            <a:ext cx="4001859" cy="1648266"/>
          </a:xfrm>
          <a:prstGeom prst="rect">
            <a:avLst/>
          </a:prstGeom>
          <a:noFill/>
          <a:ln w="44450">
            <a:solidFill>
              <a:schemeClr val="accent3">
                <a:alpha val="96000"/>
              </a:schemeClr>
            </a:solidFill>
          </a:ln>
          <a:effectLst>
            <a:softEdge rad="25400"/>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186" y="5101639"/>
            <a:ext cx="3588618" cy="1529575"/>
          </a:xfrm>
          <a:prstGeom prst="rect">
            <a:avLst/>
          </a:prstGeom>
        </p:spPr>
      </p:pic>
    </p:spTree>
    <p:extLst>
      <p:ext uri="{BB962C8B-B14F-4D97-AF65-F5344CB8AC3E}">
        <p14:creationId xmlns:p14="http://schemas.microsoft.com/office/powerpoint/2010/main" val="2911549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1612" y="221324"/>
            <a:ext cx="8915399" cy="876300"/>
          </a:xfrm>
        </p:spPr>
        <p:txBody>
          <a:bodyPr>
            <a:normAutofit fontScale="90000"/>
          </a:bodyPr>
          <a:lstStyle/>
          <a:p>
            <a:r>
              <a:rPr lang="en-US" dirty="0" smtClean="0">
                <a:solidFill>
                  <a:schemeClr val="bg2">
                    <a:lumMod val="25000"/>
                  </a:schemeClr>
                </a:solidFill>
                <a:latin typeface="+mn-lt"/>
              </a:rPr>
              <a:t>Establishing Creditability</a:t>
            </a:r>
            <a:endParaRPr lang="en-US" dirty="0">
              <a:solidFill>
                <a:schemeClr val="bg2">
                  <a:lumMod val="25000"/>
                </a:schemeClr>
              </a:solidFill>
              <a:latin typeface="+mn-lt"/>
            </a:endParaRPr>
          </a:p>
        </p:txBody>
      </p:sp>
      <p:sp>
        <p:nvSpPr>
          <p:cNvPr id="3" name="Subtitle 2"/>
          <p:cNvSpPr>
            <a:spLocks noGrp="1"/>
          </p:cNvSpPr>
          <p:nvPr>
            <p:ph type="subTitle" idx="1"/>
          </p:nvPr>
        </p:nvSpPr>
        <p:spPr>
          <a:xfrm>
            <a:off x="623995" y="1174537"/>
            <a:ext cx="9383712" cy="2260599"/>
          </a:xfrm>
        </p:spPr>
        <p:txBody>
          <a:bodyPr>
            <a:normAutofit fontScale="70000" lnSpcReduction="20000"/>
          </a:bodyPr>
          <a:lstStyle/>
          <a:p>
            <a:r>
              <a:rPr lang="en-US" sz="1900" dirty="0" smtClean="0">
                <a:solidFill>
                  <a:schemeClr val="tx1"/>
                </a:solidFill>
              </a:rPr>
              <a:t>“It </a:t>
            </a:r>
            <a:r>
              <a:rPr lang="en-US" sz="1900" dirty="0">
                <a:solidFill>
                  <a:schemeClr val="tx1"/>
                </a:solidFill>
              </a:rPr>
              <a:t>is extremely beneficial to have the </a:t>
            </a:r>
            <a:r>
              <a:rPr lang="en-US" sz="1900" dirty="0" smtClean="0">
                <a:solidFill>
                  <a:schemeClr val="tx1"/>
                </a:solidFill>
              </a:rPr>
              <a:t>IVRS/Making the grade personnel </a:t>
            </a:r>
            <a:r>
              <a:rPr lang="en-US" sz="1900" dirty="0">
                <a:solidFill>
                  <a:schemeClr val="tx1"/>
                </a:solidFill>
              </a:rPr>
              <a:t>in the building as much as they are.  Students enjoy working on the real world activities they bring, as well as see them as common adults in the building that they make connections with the same as day to day staff because of their accessibility in the schools.  Having them as part of the day to day team as much as possible helps students transition after high school because they have already built those relationships with those services they will access as adults.  At our school, the IVRS/Hope Haven staff are truly part of our team, who work side by side us to help students find success in and beyond school</a:t>
            </a:r>
            <a:r>
              <a:rPr lang="en-US" sz="1900" dirty="0" smtClean="0">
                <a:solidFill>
                  <a:schemeClr val="tx1"/>
                </a:solidFill>
              </a:rPr>
              <a:t>!”</a:t>
            </a:r>
          </a:p>
          <a:p>
            <a:r>
              <a:rPr lang="en-US" sz="1900" dirty="0" smtClean="0">
                <a:solidFill>
                  <a:schemeClr val="tx1"/>
                </a:solidFill>
              </a:rPr>
              <a:t> – Tracy Johnson, Spencer Community High School </a:t>
            </a:r>
            <a:endParaRPr lang="en-US" sz="1900" dirty="0">
              <a:solidFill>
                <a:schemeClr val="tx1"/>
              </a:solidFill>
            </a:endParaRPr>
          </a:p>
          <a:p>
            <a:r>
              <a:rPr lang="en-US" dirty="0"/>
              <a:t/>
            </a:r>
            <a:br>
              <a:rPr lang="en-US" dirty="0"/>
            </a:br>
            <a:endParaRPr lang="en-US" dirty="0"/>
          </a:p>
        </p:txBody>
      </p:sp>
      <p:sp>
        <p:nvSpPr>
          <p:cNvPr id="4" name="TextBox 3"/>
          <p:cNvSpPr txBox="1"/>
          <p:nvPr/>
        </p:nvSpPr>
        <p:spPr>
          <a:xfrm>
            <a:off x="4747324" y="2775775"/>
            <a:ext cx="6958806" cy="2262158"/>
          </a:xfrm>
          <a:prstGeom prst="rect">
            <a:avLst/>
          </a:prstGeom>
          <a:noFill/>
        </p:spPr>
        <p:txBody>
          <a:bodyPr wrap="square" rtlCol="0">
            <a:spAutoFit/>
          </a:bodyPr>
          <a:lstStyle/>
          <a:p>
            <a:r>
              <a:rPr lang="en-US" sz="1500" dirty="0"/>
              <a:t>"Working with Ryan through IVRS has opened doors and opportunities for our students this year within our community and school campus. Our students have learned how to prepare for a job, to be a good employee, to equip themselves with an employment skill set to maintain valuable and viable employment. My Choice has changed my students, they are more confident, self-starting and most importantly they have learned to empower themselves</a:t>
            </a:r>
            <a:r>
              <a:rPr lang="en-US" sz="1500" dirty="0" smtClean="0"/>
              <a:t>.“ </a:t>
            </a:r>
          </a:p>
          <a:p>
            <a:r>
              <a:rPr lang="en-US" sz="1500" dirty="0" smtClean="0"/>
              <a:t>-List </a:t>
            </a:r>
            <a:r>
              <a:rPr lang="en-US" sz="1500" dirty="0" err="1" smtClean="0"/>
              <a:t>Vanderwoude</a:t>
            </a:r>
            <a:r>
              <a:rPr lang="en-US" sz="1500" dirty="0" smtClean="0"/>
              <a:t>, Spirit Lake High School</a:t>
            </a:r>
            <a:endParaRPr lang="en-US" sz="1500" dirty="0"/>
          </a:p>
          <a:p>
            <a:r>
              <a:rPr lang="en-US" dirty="0"/>
              <a:t/>
            </a:r>
            <a:br>
              <a:rPr lang="en-US" dirty="0"/>
            </a:br>
            <a:endParaRPr lang="en-US" dirty="0"/>
          </a:p>
        </p:txBody>
      </p:sp>
      <p:sp>
        <p:nvSpPr>
          <p:cNvPr id="5" name="TextBox 4"/>
          <p:cNvSpPr txBox="1"/>
          <p:nvPr/>
        </p:nvSpPr>
        <p:spPr>
          <a:xfrm>
            <a:off x="1130300" y="5208150"/>
            <a:ext cx="11061700" cy="2031325"/>
          </a:xfrm>
          <a:prstGeom prst="rect">
            <a:avLst/>
          </a:prstGeom>
          <a:noFill/>
        </p:spPr>
        <p:txBody>
          <a:bodyPr wrap="square" rtlCol="0">
            <a:spAutoFit/>
          </a:bodyPr>
          <a:lstStyle/>
          <a:p>
            <a:r>
              <a:rPr lang="en-US" sz="1500" dirty="0" smtClean="0"/>
              <a:t>“Okoboji </a:t>
            </a:r>
            <a:r>
              <a:rPr lang="en-US" sz="1500" dirty="0"/>
              <a:t>High School has been honored to work with Ryan </a:t>
            </a:r>
            <a:r>
              <a:rPr lang="en-US" sz="1500" dirty="0" err="1"/>
              <a:t>Jenness</a:t>
            </a:r>
            <a:r>
              <a:rPr lang="en-US" sz="1500" dirty="0"/>
              <a:t> this year!  Having him here for scheduled visits every week, has been an amazing addition to our program.   His knowledge and expertise in the area of transition, and the discovery options that he makes possible for our students, has been extremely beneficial.  The students look forward to his weekly visits because they relate so well with him.   The addition of Ryan has impacted students, parents, and the staff at Okoboji High School.  We are very thankful for this partnership</a:t>
            </a:r>
            <a:r>
              <a:rPr lang="en-US" sz="1500" dirty="0" smtClean="0"/>
              <a:t>!”</a:t>
            </a:r>
          </a:p>
          <a:p>
            <a:r>
              <a:rPr lang="en-US" sz="1500" dirty="0" smtClean="0"/>
              <a:t> -</a:t>
            </a:r>
            <a:r>
              <a:rPr lang="en-US" sz="1500" dirty="0"/>
              <a:t>Cherie </a:t>
            </a:r>
            <a:r>
              <a:rPr lang="en-US" sz="1500" dirty="0" smtClean="0"/>
              <a:t>Harms, Okoboji High School</a:t>
            </a:r>
            <a:endParaRPr lang="en-US" sz="1500" dirty="0"/>
          </a:p>
          <a:p>
            <a:r>
              <a:rPr lang="en-US" dirty="0"/>
              <a:t/>
            </a:r>
            <a:br>
              <a:rPr lang="en-US" dirty="0"/>
            </a:br>
            <a:endParaRPr lang="en-US" dirty="0"/>
          </a:p>
        </p:txBody>
      </p:sp>
    </p:spTree>
    <p:extLst>
      <p:ext uri="{BB962C8B-B14F-4D97-AF65-F5344CB8AC3E}">
        <p14:creationId xmlns:p14="http://schemas.microsoft.com/office/powerpoint/2010/main" val="2705410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8391" y="71919"/>
            <a:ext cx="8915399" cy="1105088"/>
          </a:xfrm>
        </p:spPr>
        <p:txBody>
          <a:bodyPr>
            <a:normAutofit/>
          </a:bodyPr>
          <a:lstStyle/>
          <a:p>
            <a:r>
              <a:rPr lang="en-US" sz="4900" dirty="0" smtClean="0">
                <a:solidFill>
                  <a:schemeClr val="bg2">
                    <a:lumMod val="25000"/>
                  </a:schemeClr>
                </a:solidFill>
              </a:rPr>
              <a:t>Student Engagement</a:t>
            </a:r>
            <a:endParaRPr lang="en-US" sz="4900" dirty="0">
              <a:solidFill>
                <a:schemeClr val="bg2">
                  <a:lumMod val="25000"/>
                </a:schemeClr>
              </a:solidFill>
            </a:endParaRPr>
          </a:p>
        </p:txBody>
      </p:sp>
      <p:sp>
        <p:nvSpPr>
          <p:cNvPr id="3" name="Subtitle 2"/>
          <p:cNvSpPr>
            <a:spLocks noGrp="1"/>
          </p:cNvSpPr>
          <p:nvPr>
            <p:ph type="subTitle" idx="1"/>
          </p:nvPr>
        </p:nvSpPr>
        <p:spPr>
          <a:xfrm>
            <a:off x="2182813" y="1441988"/>
            <a:ext cx="8915399" cy="5382621"/>
          </a:xfrm>
        </p:spPr>
        <p:txBody>
          <a:bodyPr>
            <a:normAutofit/>
          </a:bodyPr>
          <a:lstStyle/>
          <a:p>
            <a:pPr marL="285750" indent="-285750">
              <a:buFont typeface="Arial" panose="020B0604020202020204" pitchFamily="34" charset="0"/>
              <a:buChar char="•"/>
            </a:pPr>
            <a:r>
              <a:rPr lang="en-US" sz="2000" dirty="0" smtClean="0"/>
              <a:t>Career Camps</a:t>
            </a:r>
          </a:p>
          <a:p>
            <a:pPr marL="285750" indent="-285750">
              <a:buFont typeface="Arial" panose="020B0604020202020204" pitchFamily="34" charset="0"/>
              <a:buChar char="•"/>
            </a:pPr>
            <a:r>
              <a:rPr lang="en-US" sz="2000" dirty="0" smtClean="0"/>
              <a:t>Job Shadows</a:t>
            </a:r>
          </a:p>
          <a:p>
            <a:pPr marL="285750" indent="-285750">
              <a:buFont typeface="Arial" panose="020B0604020202020204" pitchFamily="34" charset="0"/>
              <a:buChar char="•"/>
            </a:pPr>
            <a:r>
              <a:rPr lang="en-US" sz="2000" dirty="0" smtClean="0"/>
              <a:t>Group and Individual activities based around workplace situations</a:t>
            </a:r>
          </a:p>
          <a:p>
            <a:pPr marL="285750" indent="-285750">
              <a:buFont typeface="Arial" panose="020B0604020202020204" pitchFamily="34" charset="0"/>
              <a:buChar char="•"/>
            </a:pPr>
            <a:r>
              <a:rPr lang="en-US" sz="2000" dirty="0" smtClean="0"/>
              <a:t>Social Skills</a:t>
            </a:r>
          </a:p>
          <a:p>
            <a:pPr marL="285750" indent="-285750">
              <a:buFont typeface="Arial" panose="020B0604020202020204" pitchFamily="34" charset="0"/>
              <a:buChar char="•"/>
            </a:pPr>
            <a:r>
              <a:rPr lang="en-US" sz="2000" dirty="0" smtClean="0"/>
              <a:t>Mock Interviewing</a:t>
            </a:r>
          </a:p>
          <a:p>
            <a:pPr marL="285750" indent="-285750">
              <a:buFont typeface="Arial" panose="020B0604020202020204" pitchFamily="34" charset="0"/>
              <a:buChar char="•"/>
            </a:pPr>
            <a:r>
              <a:rPr lang="en-US" sz="2000" dirty="0" smtClean="0"/>
              <a:t>Team building</a:t>
            </a:r>
          </a:p>
          <a:p>
            <a:pPr marL="285750" indent="-285750">
              <a:buFont typeface="Arial" panose="020B0604020202020204" pitchFamily="34" charset="0"/>
              <a:buChar char="•"/>
            </a:pPr>
            <a:r>
              <a:rPr lang="en-US" sz="2000" dirty="0" smtClean="0"/>
              <a:t>Appropriate referrals</a:t>
            </a:r>
          </a:p>
          <a:p>
            <a:pPr marL="285750" indent="-285750">
              <a:buFont typeface="Arial" panose="020B0604020202020204" pitchFamily="34" charset="0"/>
              <a:buChar char="•"/>
            </a:pPr>
            <a:r>
              <a:rPr lang="en-US" sz="2000" dirty="0" smtClean="0"/>
              <a:t>Workplace and personal professionalism</a:t>
            </a:r>
          </a:p>
          <a:p>
            <a:pPr marL="285750" indent="-285750">
              <a:buFont typeface="Arial" panose="020B0604020202020204" pitchFamily="34" charset="0"/>
              <a:buChar char="•"/>
            </a:pPr>
            <a:r>
              <a:rPr lang="en-US" sz="2000" dirty="0" smtClean="0"/>
              <a:t>Workplace tours</a:t>
            </a:r>
          </a:p>
          <a:p>
            <a:pPr marL="285750" indent="-285750">
              <a:buFont typeface="Arial" panose="020B0604020202020204" pitchFamily="34" charset="0"/>
              <a:buChar char="•"/>
            </a:pPr>
            <a:r>
              <a:rPr lang="en-US" sz="2000" dirty="0" smtClean="0"/>
              <a:t>Reverse job fairs</a:t>
            </a:r>
          </a:p>
          <a:p>
            <a:pPr marL="285750" indent="-285750">
              <a:buFont typeface="Arial" panose="020B0604020202020204" pitchFamily="34" charset="0"/>
              <a:buChar char="•"/>
            </a:pPr>
            <a:r>
              <a:rPr lang="en-US" sz="2000" dirty="0" smtClean="0"/>
              <a:t>Financial literacy </a:t>
            </a:r>
          </a:p>
          <a:p>
            <a:pPr marL="285750" indent="-285750">
              <a:buFont typeface="Arial" panose="020B0604020202020204" pitchFamily="34" charset="0"/>
              <a:buChar char="•"/>
            </a:pPr>
            <a:r>
              <a:rPr lang="en-US" sz="2000" dirty="0" smtClean="0"/>
              <a:t>Paid employment work experiences</a:t>
            </a:r>
            <a:endParaRPr lang="en-US" sz="2000" dirty="0"/>
          </a:p>
        </p:txBody>
      </p:sp>
    </p:spTree>
    <p:extLst>
      <p:ext uri="{BB962C8B-B14F-4D97-AF65-F5344CB8AC3E}">
        <p14:creationId xmlns:p14="http://schemas.microsoft.com/office/powerpoint/2010/main" val="2605469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5262" y="441788"/>
            <a:ext cx="8911687" cy="1280890"/>
          </a:xfrm>
        </p:spPr>
        <p:txBody>
          <a:bodyPr>
            <a:normAutofit/>
          </a:bodyPr>
          <a:lstStyle/>
          <a:p>
            <a:r>
              <a:rPr lang="en-US" sz="6000" dirty="0" smtClean="0">
                <a:solidFill>
                  <a:schemeClr val="bg2">
                    <a:lumMod val="25000"/>
                  </a:schemeClr>
                </a:solidFill>
              </a:rPr>
              <a:t>Summer Career </a:t>
            </a:r>
            <a:r>
              <a:rPr lang="en-US" sz="6000" dirty="0" smtClean="0">
                <a:solidFill>
                  <a:schemeClr val="bg2">
                    <a:lumMod val="25000"/>
                  </a:schemeClr>
                </a:solidFill>
              </a:rPr>
              <a:t>Camps</a:t>
            </a:r>
            <a:endParaRPr lang="en-US" sz="6000" dirty="0">
              <a:solidFill>
                <a:schemeClr val="bg2">
                  <a:lumMod val="2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0616" y="2048283"/>
            <a:ext cx="5780980" cy="3584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3487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17913" y="-789214"/>
            <a:ext cx="8915399" cy="2262781"/>
          </a:xfrm>
        </p:spPr>
        <p:txBody>
          <a:bodyPr>
            <a:normAutofit/>
          </a:bodyPr>
          <a:lstStyle/>
          <a:p>
            <a:r>
              <a:rPr lang="en-US" sz="6000" dirty="0" smtClean="0"/>
              <a:t>Case 2.0</a:t>
            </a:r>
            <a:endParaRPr lang="en-US" sz="6000" dirty="0"/>
          </a:p>
        </p:txBody>
      </p:sp>
      <p:sp>
        <p:nvSpPr>
          <p:cNvPr id="3" name="Subtitle 2"/>
          <p:cNvSpPr>
            <a:spLocks noGrp="1"/>
          </p:cNvSpPr>
          <p:nvPr>
            <p:ph type="subTitle" idx="1"/>
          </p:nvPr>
        </p:nvSpPr>
        <p:spPr>
          <a:xfrm>
            <a:off x="5535613" y="10809879"/>
            <a:ext cx="8915399" cy="1126283"/>
          </a:xfrm>
        </p:spPr>
        <p:txBody>
          <a:bodyPr/>
          <a:lstStyle/>
          <a:p>
            <a:endParaRPr lang="en-US" dirty="0"/>
          </a:p>
        </p:txBody>
      </p:sp>
      <p:pic>
        <p:nvPicPr>
          <p:cNvPr id="1026" name="Picture 2" descr="https://lh6.googleusercontent.com/dX7R1vwcL3eC0gl1wCh3UrRoiLJuR6ZPkPsW8dHzzdyAqlSzls6lZMtc1Mp7eWeESepfxuWQ5rfEvjD-bgXuk3Dy-3Rh8zobgicRmylgaKjczUHcVeBg56W-CI_f3dVh6HucvKE-vM6CK1c1y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691" y="1548194"/>
            <a:ext cx="6864885" cy="5064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693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49601" y="190500"/>
            <a:ext cx="8264988" cy="903881"/>
          </a:xfrm>
        </p:spPr>
        <p:txBody>
          <a:bodyPr>
            <a:noAutofit/>
          </a:bodyPr>
          <a:lstStyle/>
          <a:p>
            <a:r>
              <a:rPr lang="en-US" sz="4900" dirty="0" smtClean="0">
                <a:solidFill>
                  <a:schemeClr val="bg2">
                    <a:lumMod val="25000"/>
                  </a:schemeClr>
                </a:solidFill>
              </a:rPr>
              <a:t>Connecting Students</a:t>
            </a:r>
            <a:endParaRPr lang="en-US" sz="4900" dirty="0">
              <a:solidFill>
                <a:schemeClr val="bg2">
                  <a:lumMod val="25000"/>
                </a:schemeClr>
              </a:solidFill>
            </a:endParaRPr>
          </a:p>
        </p:txBody>
      </p:sp>
      <p:sp>
        <p:nvSpPr>
          <p:cNvPr id="3" name="Subtitle 2"/>
          <p:cNvSpPr>
            <a:spLocks noGrp="1"/>
          </p:cNvSpPr>
          <p:nvPr>
            <p:ph type="subTitle" idx="1"/>
          </p:nvPr>
        </p:nvSpPr>
        <p:spPr>
          <a:xfrm>
            <a:off x="2387600" y="1272181"/>
            <a:ext cx="9345612" cy="2233019"/>
          </a:xfrm>
        </p:spPr>
        <p:txBody>
          <a:bodyPr>
            <a:normAutofit/>
          </a:bodyPr>
          <a:lstStyle/>
          <a:p>
            <a:r>
              <a:rPr lang="en-US" sz="2800" u="sng" dirty="0" smtClean="0"/>
              <a:t>To area businesses:</a:t>
            </a:r>
          </a:p>
          <a:p>
            <a:r>
              <a:rPr lang="en-US" sz="2000" dirty="0" smtClean="0"/>
              <a:t>Reverse job fairs</a:t>
            </a:r>
          </a:p>
          <a:p>
            <a:r>
              <a:rPr lang="en-US" sz="2000" dirty="0" smtClean="0"/>
              <a:t>Providing on the job trainings</a:t>
            </a:r>
          </a:p>
          <a:p>
            <a:r>
              <a:rPr lang="en-US" sz="2000" dirty="0" smtClean="0"/>
              <a:t>Work place readiness Assessments at no cost to employers</a:t>
            </a:r>
          </a:p>
          <a:p>
            <a:r>
              <a:rPr lang="en-US" dirty="0" smtClean="0"/>
              <a:t>Job coaching as needed</a:t>
            </a:r>
            <a:endParaRPr lang="en-US" dirty="0"/>
          </a:p>
        </p:txBody>
      </p:sp>
      <p:sp>
        <p:nvSpPr>
          <p:cNvPr id="4" name="TextBox 3"/>
          <p:cNvSpPr txBox="1"/>
          <p:nvPr/>
        </p:nvSpPr>
        <p:spPr>
          <a:xfrm>
            <a:off x="5675312" y="3797300"/>
            <a:ext cx="6313488" cy="1354217"/>
          </a:xfrm>
          <a:prstGeom prst="rect">
            <a:avLst/>
          </a:prstGeom>
          <a:noFill/>
        </p:spPr>
        <p:txBody>
          <a:bodyPr wrap="square" rtlCol="0">
            <a:spAutoFit/>
          </a:bodyPr>
          <a:lstStyle/>
          <a:p>
            <a:r>
              <a:rPr lang="en-US" sz="2800" u="sng" dirty="0" smtClean="0"/>
              <a:t>To opportunities in the area:</a:t>
            </a:r>
          </a:p>
          <a:p>
            <a:r>
              <a:rPr lang="en-US" dirty="0" smtClean="0"/>
              <a:t>College tours</a:t>
            </a:r>
          </a:p>
          <a:p>
            <a:r>
              <a:rPr lang="en-US" dirty="0" smtClean="0"/>
              <a:t>Iowa works</a:t>
            </a:r>
          </a:p>
          <a:p>
            <a:r>
              <a:rPr lang="en-US" dirty="0" smtClean="0"/>
              <a:t>Assistance with making connection to long term supports</a:t>
            </a:r>
            <a:endParaRPr lang="en-US" dirty="0"/>
          </a:p>
        </p:txBody>
      </p:sp>
    </p:spTree>
    <p:extLst>
      <p:ext uri="{BB962C8B-B14F-4D97-AF65-F5344CB8AC3E}">
        <p14:creationId xmlns:p14="http://schemas.microsoft.com/office/powerpoint/2010/main" val="650634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7587" y="359595"/>
            <a:ext cx="8657385" cy="1280890"/>
          </a:xfrm>
        </p:spPr>
        <p:txBody>
          <a:bodyPr>
            <a:normAutofit/>
          </a:bodyPr>
          <a:lstStyle/>
          <a:p>
            <a:r>
              <a:rPr lang="en-US" sz="4900" dirty="0" smtClean="0">
                <a:solidFill>
                  <a:schemeClr val="bg2">
                    <a:lumMod val="25000"/>
                  </a:schemeClr>
                </a:solidFill>
              </a:rPr>
              <a:t>Partnership Building</a:t>
            </a:r>
            <a:endParaRPr lang="en-US" sz="4900" dirty="0">
              <a:solidFill>
                <a:schemeClr val="bg2">
                  <a:lumMod val="25000"/>
                </a:schemeClr>
              </a:solidFill>
            </a:endParaRPr>
          </a:p>
        </p:txBody>
      </p:sp>
      <p:sp>
        <p:nvSpPr>
          <p:cNvPr id="3" name="Content Placeholder 2"/>
          <p:cNvSpPr>
            <a:spLocks noGrp="1"/>
          </p:cNvSpPr>
          <p:nvPr>
            <p:ph idx="1"/>
          </p:nvPr>
        </p:nvSpPr>
        <p:spPr>
          <a:xfrm>
            <a:off x="1435100" y="1945811"/>
            <a:ext cx="10477500" cy="1968500"/>
          </a:xfrm>
        </p:spPr>
        <p:txBody>
          <a:bodyPr>
            <a:normAutofit/>
          </a:bodyPr>
          <a:lstStyle/>
          <a:p>
            <a:r>
              <a:rPr lang="en-US" sz="2800" dirty="0" smtClean="0"/>
              <a:t>We are eager to build trust to establish more partnerships!</a:t>
            </a:r>
          </a:p>
          <a:p>
            <a:pPr marL="0" indent="0">
              <a:buNone/>
            </a:pPr>
            <a:endParaRPr lang="en-US" sz="2800" dirty="0" smtClean="0"/>
          </a:p>
          <a:p>
            <a:r>
              <a:rPr lang="en-US" sz="2800" dirty="0" smtClean="0"/>
              <a:t>What questions do you have that we can answer?</a:t>
            </a:r>
            <a:endParaRPr lang="en-US" sz="2800" dirty="0"/>
          </a:p>
        </p:txBody>
      </p:sp>
      <p:sp>
        <p:nvSpPr>
          <p:cNvPr id="4" name="TextBox 3"/>
          <p:cNvSpPr txBox="1"/>
          <p:nvPr/>
        </p:nvSpPr>
        <p:spPr>
          <a:xfrm>
            <a:off x="1863476" y="4933451"/>
            <a:ext cx="3733800" cy="923330"/>
          </a:xfrm>
          <a:prstGeom prst="rect">
            <a:avLst/>
          </a:prstGeom>
          <a:noFill/>
        </p:spPr>
        <p:txBody>
          <a:bodyPr wrap="square" rtlCol="0">
            <a:spAutoFit/>
          </a:bodyPr>
          <a:lstStyle/>
          <a:p>
            <a:r>
              <a:rPr lang="en-US" dirty="0" smtClean="0"/>
              <a:t>Molly </a:t>
            </a:r>
            <a:r>
              <a:rPr lang="en-US" dirty="0"/>
              <a:t>Giddings, Counselor</a:t>
            </a:r>
            <a:endParaRPr lang="en-US" dirty="0" smtClean="0"/>
          </a:p>
          <a:p>
            <a:r>
              <a:rPr lang="en-US" dirty="0" smtClean="0"/>
              <a:t>Iowa Vocational Rehabilitation, (515)326-4805</a:t>
            </a:r>
            <a:endParaRPr lang="en-US" dirty="0"/>
          </a:p>
        </p:txBody>
      </p:sp>
      <p:sp>
        <p:nvSpPr>
          <p:cNvPr id="5" name="TextBox 4"/>
          <p:cNvSpPr txBox="1"/>
          <p:nvPr/>
        </p:nvSpPr>
        <p:spPr>
          <a:xfrm>
            <a:off x="6562761" y="4995095"/>
            <a:ext cx="4483100" cy="923330"/>
          </a:xfrm>
          <a:prstGeom prst="rect">
            <a:avLst/>
          </a:prstGeom>
          <a:noFill/>
        </p:spPr>
        <p:txBody>
          <a:bodyPr wrap="square" rtlCol="0">
            <a:spAutoFit/>
          </a:bodyPr>
          <a:lstStyle/>
          <a:p>
            <a:r>
              <a:rPr lang="en-US" dirty="0" smtClean="0"/>
              <a:t>Ryan </a:t>
            </a:r>
            <a:r>
              <a:rPr lang="en-US" dirty="0" err="1" smtClean="0"/>
              <a:t>Jenness</a:t>
            </a:r>
            <a:r>
              <a:rPr lang="en-US" dirty="0"/>
              <a:t>, Transitional </a:t>
            </a:r>
            <a:r>
              <a:rPr lang="en-US" dirty="0" smtClean="0"/>
              <a:t>Specialist</a:t>
            </a:r>
          </a:p>
          <a:p>
            <a:r>
              <a:rPr lang="en-US" dirty="0" smtClean="0"/>
              <a:t>Making the grade, Hope Haven</a:t>
            </a:r>
          </a:p>
          <a:p>
            <a:r>
              <a:rPr lang="en-US" dirty="0" smtClean="0"/>
              <a:t>(712) 261-9107</a:t>
            </a:r>
            <a:endParaRPr lang="en-US" dirty="0"/>
          </a:p>
        </p:txBody>
      </p:sp>
    </p:spTree>
    <p:extLst>
      <p:ext uri="{BB962C8B-B14F-4D97-AF65-F5344CB8AC3E}">
        <p14:creationId xmlns:p14="http://schemas.microsoft.com/office/powerpoint/2010/main" val="182094450"/>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118</TotalTime>
  <Words>276</Words>
  <Application>Microsoft Office PowerPoint</Application>
  <PresentationFormat>Custom</PresentationFormat>
  <Paragraphs>50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Wisp</vt:lpstr>
      <vt:lpstr>Making the Grade</vt:lpstr>
      <vt:lpstr>Establishing Creditability</vt:lpstr>
      <vt:lpstr>Student Engagement</vt:lpstr>
      <vt:lpstr>Summer Career Camps</vt:lpstr>
      <vt:lpstr>Case 2.0</vt:lpstr>
      <vt:lpstr>Connecting Students</vt:lpstr>
      <vt:lpstr>Partnership Building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the Grade</dc:title>
  <dc:creator>Ross, Casee [DVRS]</dc:creator>
  <cp:lastModifiedBy>Amy</cp:lastModifiedBy>
  <cp:revision>34</cp:revision>
  <dcterms:created xsi:type="dcterms:W3CDTF">2019-01-09T21:20:57Z</dcterms:created>
  <dcterms:modified xsi:type="dcterms:W3CDTF">2019-01-24T00:50:47Z</dcterms:modified>
</cp:coreProperties>
</file>