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04" r:id="rId39"/>
    <p:sldId id="296" r:id="rId40"/>
    <p:sldId id="297" r:id="rId41"/>
    <p:sldId id="300" r:id="rId42"/>
    <p:sldId id="302" r:id="rId43"/>
    <p:sldId id="299" r:id="rId44"/>
    <p:sldId id="301" r:id="rId45"/>
    <p:sldId id="303" r:id="rId46"/>
  </p:sldIdLst>
  <p:sldSz cx="12192000" cy="6858000"/>
  <p:notesSz cx="7023100" cy="9309100"/>
  <p:embeddedFontLst>
    <p:embeddedFont>
      <p:font typeface="Calibri" panose="020F0502020204030204" pitchFamily="34" charset="0"/>
      <p:regular r:id="rId48"/>
      <p:bold r:id="rId49"/>
      <p:italic r:id="rId50"/>
      <p:boldItalic r:id="rId51"/>
    </p:embeddedFont>
    <p:embeddedFont>
      <p:font typeface="Helvetica" pitchFamily="2" charset="0"/>
      <p:regular r:id="rId52"/>
      <p:bold r:id="rId53"/>
      <p:italic r:id="rId54"/>
      <p:boldItalic r:id="rId55"/>
    </p:embeddedFont>
    <p:embeddedFont>
      <p:font typeface="Century Gothic" panose="020B0502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F9FF56-566E-4C45-86A0-9E51D14E6DB5}">
  <a:tblStyle styleId="{E0F9FF56-566E-4C45-86A0-9E51D14E6DB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311" autoAdjust="0"/>
    <p:restoredTop sz="71636" autoAdjust="0"/>
  </p:normalViewPr>
  <p:slideViewPr>
    <p:cSldViewPr snapToGrid="0">
      <p:cViewPr varScale="1">
        <p:scale>
          <a:sx n="74" d="100"/>
          <a:sy n="74" d="100"/>
        </p:scale>
        <p:origin x="81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43342" cy="467072"/>
          </a:xfrm>
          <a:prstGeom prst="rect">
            <a:avLst/>
          </a:prstGeom>
          <a:noFill/>
          <a:ln>
            <a:noFill/>
          </a:ln>
        </p:spPr>
        <p:txBody>
          <a:bodyPr spcFirstLastPara="1" wrap="square" lIns="93308" tIns="93308" rIns="93308" bIns="93308"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131" y="0"/>
            <a:ext cx="3043342" cy="467072"/>
          </a:xfrm>
          <a:prstGeom prst="rect">
            <a:avLst/>
          </a:prstGeom>
          <a:noFill/>
          <a:ln>
            <a:noFill/>
          </a:ln>
        </p:spPr>
        <p:txBody>
          <a:bodyPr spcFirstLastPara="1" wrap="square" lIns="93308" tIns="93308" rIns="93308" bIns="93308"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lstStyle>
            <a:lvl1pPr marL="457200" marR="0" lvl="0"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42029"/>
            <a:ext cx="3043342" cy="467070"/>
          </a:xfrm>
          <a:prstGeom prst="rect">
            <a:avLst/>
          </a:prstGeom>
          <a:noFill/>
          <a:ln>
            <a:noFill/>
          </a:ln>
        </p:spPr>
        <p:txBody>
          <a:bodyPr spcFirstLastPara="1" wrap="square" lIns="93308" tIns="93308" rIns="93308" bIns="93308"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131" y="8842029"/>
            <a:ext cx="3043342" cy="467070"/>
          </a:xfrm>
          <a:prstGeom prst="rect">
            <a:avLst/>
          </a:prstGeom>
          <a:noFill/>
          <a:ln>
            <a:noFill/>
          </a:ln>
        </p:spPr>
        <p:txBody>
          <a:bodyPr spcFirstLastPara="1" wrap="square" lIns="93308" tIns="46641" rIns="93308" bIns="46641" anchor="b" anchorCtr="0">
            <a:noAutofit/>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43813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roviders.amerigroup.com/ProviderDocuments/IAIA_CAID_HabilitationUtilizationManagementGuidelin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55600" y="709613"/>
            <a:ext cx="6311900" cy="3549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1" name="Shape 91"/>
          <p:cNvSpPr txBox="1">
            <a:spLocks noGrp="1"/>
          </p:cNvSpPr>
          <p:nvPr>
            <p:ph type="body" idx="1"/>
          </p:nvPr>
        </p:nvSpPr>
        <p:spPr>
          <a:xfrm>
            <a:off x="702311" y="4496166"/>
            <a:ext cx="5618479" cy="4258587"/>
          </a:xfrm>
          <a:prstGeom prst="rect">
            <a:avLst/>
          </a:prstGeom>
          <a:noFill/>
          <a:ln>
            <a:noFill/>
          </a:ln>
        </p:spPr>
        <p:txBody>
          <a:bodyPr spcFirstLastPara="1" wrap="square" lIns="93308" tIns="46641" rIns="93308" bIns="46641" anchor="t" anchorCtr="0">
            <a:noAutofit/>
          </a:bodyPr>
          <a:lstStyle/>
          <a:p>
            <a:pPr marL="0" indent="0">
              <a:buSzPts val="450"/>
            </a:pPr>
            <a:r>
              <a:rPr lang="en-US" sz="1800" dirty="0"/>
              <a:t>Slides	Presenter</a:t>
            </a:r>
          </a:p>
          <a:p>
            <a:pPr marL="0" indent="0">
              <a:buSzPts val="450"/>
            </a:pPr>
            <a:r>
              <a:rPr lang="en-US" sz="1800" dirty="0"/>
              <a:t>1-6	Emma</a:t>
            </a:r>
          </a:p>
          <a:p>
            <a:pPr marL="0" indent="0">
              <a:buSzPts val="450"/>
            </a:pPr>
            <a:r>
              <a:rPr lang="en-US" sz="1800" dirty="0"/>
              <a:t>7-17	Tricia</a:t>
            </a:r>
          </a:p>
          <a:p>
            <a:pPr marL="0" indent="0">
              <a:buSzPts val="450"/>
            </a:pPr>
            <a:r>
              <a:rPr lang="en-US" sz="1800" dirty="0"/>
              <a:t>18-21	Sara</a:t>
            </a:r>
          </a:p>
          <a:p>
            <a:pPr marL="0" indent="0">
              <a:buSzPts val="450"/>
            </a:pPr>
            <a:r>
              <a:rPr lang="en-US" sz="1800" dirty="0"/>
              <a:t>22 (MDR)	Tricia</a:t>
            </a:r>
          </a:p>
          <a:p>
            <a:pPr marL="0" indent="0">
              <a:buSzPts val="450"/>
            </a:pPr>
            <a:r>
              <a:rPr lang="en-US" sz="1800" dirty="0"/>
              <a:t>23-32	Emma</a:t>
            </a:r>
          </a:p>
          <a:p>
            <a:pPr marL="0" indent="0">
              <a:buSzPts val="450"/>
            </a:pPr>
            <a:r>
              <a:rPr lang="en-US" sz="1800" dirty="0"/>
              <a:t>33-38	Sara</a:t>
            </a:r>
          </a:p>
          <a:p>
            <a:pPr marL="0" indent="0">
              <a:buSzPts val="450"/>
            </a:pPr>
            <a:r>
              <a:rPr lang="en-US" sz="1800" dirty="0"/>
              <a:t>39 (example)</a:t>
            </a:r>
            <a:endParaRPr sz="1800" dirty="0"/>
          </a:p>
        </p:txBody>
      </p:sp>
      <p:sp>
        <p:nvSpPr>
          <p:cNvPr id="92" name="Shape 92"/>
          <p:cNvSpPr txBox="1"/>
          <p:nvPr/>
        </p:nvSpPr>
        <p:spPr>
          <a:xfrm>
            <a:off x="3978131" y="8989100"/>
            <a:ext cx="3043342" cy="473535"/>
          </a:xfrm>
          <a:prstGeom prst="rect">
            <a:avLst/>
          </a:prstGeom>
          <a:noFill/>
          <a:ln>
            <a:noFill/>
          </a:ln>
        </p:spPr>
        <p:txBody>
          <a:bodyPr spcFirstLastPara="1" wrap="square" lIns="93308" tIns="46641" rIns="93308" bIns="46641" anchor="b" anchorCtr="0">
            <a:noAutofit/>
          </a:bodyPr>
          <a:lstStyle/>
          <a:p>
            <a:pPr algn="r">
              <a:buSzPts val="300"/>
            </a:pPr>
            <a:fld id="{00000000-1234-1234-1234-123412341234}" type="slidenum">
              <a:rPr lang="en-US" sz="1200">
                <a:latin typeface="Calibri"/>
                <a:ea typeface="Calibri"/>
                <a:cs typeface="Calibri"/>
                <a:sym typeface="Calibri"/>
              </a:rPr>
              <a:pPr algn="r">
                <a:buSzPts val="300"/>
              </a:pPr>
              <a:t>1</a:t>
            </a:fld>
            <a:endParaRPr sz="1200">
              <a:latin typeface="Calibri"/>
              <a:ea typeface="Calibri"/>
              <a:cs typeface="Calibri"/>
              <a:sym typeface="Calibri"/>
            </a:endParaRPr>
          </a:p>
        </p:txBody>
      </p:sp>
    </p:spTree>
    <p:extLst>
      <p:ext uri="{BB962C8B-B14F-4D97-AF65-F5344CB8AC3E}">
        <p14:creationId xmlns:p14="http://schemas.microsoft.com/office/powerpoint/2010/main" val="1955929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673100" y="1182688"/>
            <a:ext cx="5676900" cy="3194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702310" y="4554670"/>
            <a:ext cx="5618480" cy="3726550"/>
          </a:xfrm>
          <a:prstGeom prst="rect">
            <a:avLst/>
          </a:prstGeom>
          <a:noFill/>
          <a:ln>
            <a:noFill/>
          </a:ln>
        </p:spPr>
        <p:txBody>
          <a:bodyPr spcFirstLastPara="1" wrap="square" lIns="93308" tIns="46641" rIns="93308" bIns="46641" anchor="t" anchorCtr="0">
            <a:noAutofit/>
          </a:bodyPr>
          <a:lstStyle/>
          <a:p>
            <a:pPr marL="0" indent="0"/>
            <a:r>
              <a:rPr lang="en-US"/>
              <a:t>Reference the Clinical and support needs listed in the IHH/CM plan as well as the assessment.  Can even say as identified in the InterRai or SIS.</a:t>
            </a:r>
            <a:endParaRPr/>
          </a:p>
        </p:txBody>
      </p:sp>
      <p:sp>
        <p:nvSpPr>
          <p:cNvPr id="164" name="Shape 164"/>
          <p:cNvSpPr txBox="1">
            <a:spLocks noGrp="1"/>
          </p:cNvSpPr>
          <p:nvPr>
            <p:ph type="sldNum" idx="12"/>
          </p:nvPr>
        </p:nvSpPr>
        <p:spPr>
          <a:xfrm>
            <a:off x="3978132" y="8989397"/>
            <a:ext cx="3043343" cy="474855"/>
          </a:xfrm>
          <a:prstGeom prst="rect">
            <a:avLst/>
          </a:prstGeom>
          <a:noFill/>
          <a:ln>
            <a:noFill/>
          </a:ln>
        </p:spPr>
        <p:txBody>
          <a:bodyPr spcFirstLastPara="1" wrap="square" lIns="93308" tIns="46641" rIns="93308" bIns="46641" anchor="b" anchorCtr="0">
            <a:noAutofit/>
          </a:bodyPr>
          <a:lstStyle/>
          <a:p>
            <a:pPr algn="r">
              <a:buClr>
                <a:schemeClr val="dk1"/>
              </a:buClr>
              <a:buSzPts val="1200"/>
            </a:pPr>
            <a:fld id="{00000000-1234-1234-1234-123412341234}" type="slidenum">
              <a:rPr lang="en-US" sz="1200">
                <a:solidFill>
                  <a:schemeClr val="dk1"/>
                </a:solidFill>
                <a:latin typeface="Calibri"/>
                <a:ea typeface="Calibri"/>
                <a:cs typeface="Calibri"/>
                <a:sym typeface="Calibri"/>
              </a:rPr>
              <a:pPr algn="r">
                <a:buClr>
                  <a:schemeClr val="dk1"/>
                </a:buClr>
                <a:buSzPts val="1200"/>
              </a:p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70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673100" y="1182688"/>
            <a:ext cx="5676900" cy="31940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702310" y="4554670"/>
            <a:ext cx="5618480" cy="3726550"/>
          </a:xfrm>
          <a:prstGeom prst="rect">
            <a:avLst/>
          </a:prstGeom>
          <a:noFill/>
          <a:ln>
            <a:noFill/>
          </a:ln>
        </p:spPr>
        <p:txBody>
          <a:bodyPr spcFirstLastPara="1" wrap="square" lIns="93308" tIns="46641" rIns="93308" bIns="46641" anchor="t" anchorCtr="0">
            <a:noAutofit/>
          </a:bodyPr>
          <a:lstStyle/>
          <a:p>
            <a:pPr marL="0" indent="0"/>
            <a:endParaRPr/>
          </a:p>
        </p:txBody>
      </p:sp>
      <p:sp>
        <p:nvSpPr>
          <p:cNvPr id="171" name="Shape 171"/>
          <p:cNvSpPr txBox="1">
            <a:spLocks noGrp="1"/>
          </p:cNvSpPr>
          <p:nvPr>
            <p:ph type="sldNum" idx="12"/>
          </p:nvPr>
        </p:nvSpPr>
        <p:spPr>
          <a:xfrm>
            <a:off x="3978132" y="8989397"/>
            <a:ext cx="3043343" cy="474855"/>
          </a:xfrm>
          <a:prstGeom prst="rect">
            <a:avLst/>
          </a:prstGeom>
          <a:noFill/>
          <a:ln>
            <a:noFill/>
          </a:ln>
        </p:spPr>
        <p:txBody>
          <a:bodyPr spcFirstLastPara="1" wrap="square" lIns="93308" tIns="46641" rIns="93308" bIns="46641" anchor="b" anchorCtr="0">
            <a:noAutofit/>
          </a:bodyPr>
          <a:lstStyle/>
          <a:p>
            <a:pPr algn="r">
              <a:buClr>
                <a:schemeClr val="dk1"/>
              </a:buClr>
              <a:buSzPts val="1200"/>
            </a:pPr>
            <a:fld id="{00000000-1234-1234-1234-123412341234}" type="slidenum">
              <a:rPr lang="en-US" sz="1200">
                <a:solidFill>
                  <a:schemeClr val="dk1"/>
                </a:solidFill>
                <a:latin typeface="Calibri"/>
                <a:ea typeface="Calibri"/>
                <a:cs typeface="Calibri"/>
                <a:sym typeface="Calibri"/>
              </a:rPr>
              <a:pPr algn="r">
                <a:buClr>
                  <a:schemeClr val="dk1"/>
                </a:buClr>
                <a:buSzPts val="1200"/>
              </a:p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982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pPr marL="0" indent="0"/>
            <a:endParaRPr/>
          </a:p>
        </p:txBody>
      </p:sp>
      <p:sp>
        <p:nvSpPr>
          <p:cNvPr id="178" name="Shape 178"/>
          <p:cNvSpPr txBox="1">
            <a:spLocks noGrp="1"/>
          </p:cNvSpPr>
          <p:nvPr>
            <p:ph type="sldNum" idx="12"/>
          </p:nvPr>
        </p:nvSpPr>
        <p:spPr>
          <a:xfrm>
            <a:off x="3978131" y="8842029"/>
            <a:ext cx="3043343" cy="466982"/>
          </a:xfrm>
          <a:prstGeom prst="rect">
            <a:avLst/>
          </a:prstGeom>
        </p:spPr>
        <p:txBody>
          <a:bodyPr spcFirstLastPara="1" wrap="square" lIns="93308" tIns="46641" rIns="93308" bIns="46641" anchor="b" anchorCtr="0">
            <a:noAutofit/>
          </a:bodyPr>
          <a:lstStyle/>
          <a:p>
            <a:pPr>
              <a:buClr>
                <a:schemeClr val="dk1"/>
              </a:buClr>
              <a:buSzPts val="300"/>
            </a:pPr>
            <a:fld id="{00000000-1234-1234-1234-123412341234}" type="slidenum">
              <a:rPr lang="en-US"/>
              <a:pPr>
                <a:buClr>
                  <a:schemeClr val="dk1"/>
                </a:buClr>
                <a:buSzPts val="300"/>
              </a:pPr>
              <a:t>12</a:t>
            </a:fld>
            <a:endParaRPr/>
          </a:p>
        </p:txBody>
      </p:sp>
    </p:spTree>
    <p:extLst>
      <p:ext uri="{BB962C8B-B14F-4D97-AF65-F5344CB8AC3E}">
        <p14:creationId xmlns:p14="http://schemas.microsoft.com/office/powerpoint/2010/main" val="6643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Shape 184"/>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185" name="Shape 185"/>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13</a:t>
            </a:fld>
            <a:endParaRPr/>
          </a:p>
        </p:txBody>
      </p:sp>
    </p:spTree>
    <p:extLst>
      <p:ext uri="{BB962C8B-B14F-4D97-AF65-F5344CB8AC3E}">
        <p14:creationId xmlns:p14="http://schemas.microsoft.com/office/powerpoint/2010/main" val="130944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Shape 191"/>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192" name="Shape 192"/>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Clr>
                <a:schemeClr val="dk1"/>
              </a:buClr>
              <a:buSzPts val="300"/>
            </a:pPr>
            <a:fld id="{00000000-1234-1234-1234-123412341234}" type="slidenum">
              <a:rPr lang="en-US"/>
              <a:pPr>
                <a:buClr>
                  <a:schemeClr val="dk1"/>
                </a:buClr>
                <a:buSzPts val="300"/>
              </a:pPr>
              <a:t>14</a:t>
            </a:fld>
            <a:endParaRPr/>
          </a:p>
        </p:txBody>
      </p:sp>
    </p:spTree>
    <p:extLst>
      <p:ext uri="{BB962C8B-B14F-4D97-AF65-F5344CB8AC3E}">
        <p14:creationId xmlns:p14="http://schemas.microsoft.com/office/powerpoint/2010/main" val="96164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r>
              <a:rPr lang="en-US"/>
              <a:t>Staff need to take credit for what they are doing - state how they are helping - what aret they teaching the member</a:t>
            </a:r>
            <a:endParaRPr/>
          </a:p>
        </p:txBody>
      </p:sp>
      <p:sp>
        <p:nvSpPr>
          <p:cNvPr id="198" name="Shape 19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7201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Shape 204"/>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205" name="Shape 205"/>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16</a:t>
            </a:fld>
            <a:endParaRPr/>
          </a:p>
        </p:txBody>
      </p:sp>
    </p:spTree>
    <p:extLst>
      <p:ext uri="{BB962C8B-B14F-4D97-AF65-F5344CB8AC3E}">
        <p14:creationId xmlns:p14="http://schemas.microsoft.com/office/powerpoint/2010/main" val="2659092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Shape 211"/>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212" name="Shape 212"/>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17</a:t>
            </a:fld>
            <a:endParaRPr/>
          </a:p>
        </p:txBody>
      </p:sp>
    </p:spTree>
    <p:extLst>
      <p:ext uri="{BB962C8B-B14F-4D97-AF65-F5344CB8AC3E}">
        <p14:creationId xmlns:p14="http://schemas.microsoft.com/office/powerpoint/2010/main" val="217978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pPr marL="0" indent="0"/>
            <a:endParaRPr dirty="0"/>
          </a:p>
        </p:txBody>
      </p:sp>
      <p:sp>
        <p:nvSpPr>
          <p:cNvPr id="219" name="Shape 219"/>
          <p:cNvSpPr txBox="1">
            <a:spLocks noGrp="1"/>
          </p:cNvSpPr>
          <p:nvPr>
            <p:ph type="sldNum" idx="12"/>
          </p:nvPr>
        </p:nvSpPr>
        <p:spPr>
          <a:xfrm>
            <a:off x="3978131" y="8842029"/>
            <a:ext cx="3043343" cy="466982"/>
          </a:xfrm>
          <a:prstGeom prst="rect">
            <a:avLst/>
          </a:prstGeom>
        </p:spPr>
        <p:txBody>
          <a:bodyPr spcFirstLastPara="1" wrap="square" lIns="93308" tIns="46641" rIns="93308" bIns="46641" anchor="b" anchorCtr="0">
            <a:noAutofit/>
          </a:bodyPr>
          <a:lstStyle/>
          <a:p>
            <a:pPr>
              <a:buClr>
                <a:schemeClr val="dk1"/>
              </a:buClr>
              <a:buSzPts val="300"/>
            </a:pPr>
            <a:fld id="{00000000-1234-1234-1234-123412341234}" type="slidenum">
              <a:rPr lang="en-US"/>
              <a:pPr>
                <a:buClr>
                  <a:schemeClr val="dk1"/>
                </a:buClr>
                <a:buSzPts val="300"/>
              </a:pPr>
              <a:t>18</a:t>
            </a:fld>
            <a:endParaRPr/>
          </a:p>
        </p:txBody>
      </p:sp>
    </p:spTree>
    <p:extLst>
      <p:ext uri="{BB962C8B-B14F-4D97-AF65-F5344CB8AC3E}">
        <p14:creationId xmlns:p14="http://schemas.microsoft.com/office/powerpoint/2010/main" val="4179168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endParaRPr/>
          </a:p>
        </p:txBody>
      </p:sp>
      <p:sp>
        <p:nvSpPr>
          <p:cNvPr id="240" name="Shape 240"/>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94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Shape 100"/>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r>
              <a:rPr lang="en-US"/>
              <a:t>IAC 441-78.27 – lists scope of each service under Hab</a:t>
            </a:r>
            <a:endParaRPr/>
          </a:p>
        </p:txBody>
      </p:sp>
      <p:sp>
        <p:nvSpPr>
          <p:cNvPr id="101" name="Shape 101"/>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2</a:t>
            </a:fld>
            <a:endParaRPr/>
          </a:p>
        </p:txBody>
      </p:sp>
    </p:spTree>
    <p:extLst>
      <p:ext uri="{BB962C8B-B14F-4D97-AF65-F5344CB8AC3E}">
        <p14:creationId xmlns:p14="http://schemas.microsoft.com/office/powerpoint/2010/main" val="3699689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Shape 246"/>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247" name="Shape 247"/>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Clr>
                <a:schemeClr val="dk1"/>
              </a:buClr>
              <a:buSzPts val="300"/>
            </a:pPr>
            <a:fld id="{00000000-1234-1234-1234-123412341234}" type="slidenum">
              <a:rPr lang="en-US"/>
              <a:pPr>
                <a:buClr>
                  <a:schemeClr val="dk1"/>
                </a:buClr>
                <a:buSzPts val="300"/>
              </a:pPr>
              <a:t>20</a:t>
            </a:fld>
            <a:endParaRPr/>
          </a:p>
        </p:txBody>
      </p:sp>
    </p:spTree>
    <p:extLst>
      <p:ext uri="{BB962C8B-B14F-4D97-AF65-F5344CB8AC3E}">
        <p14:creationId xmlns:p14="http://schemas.microsoft.com/office/powerpoint/2010/main" val="1545008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Shape 253"/>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r>
              <a:rPr lang="en-US" dirty="0"/>
              <a:t>Information provided to support Habilitation requests should be timely and relevant. This may vary member to member. A </a:t>
            </a:r>
            <a:r>
              <a:rPr lang="en-US" dirty="0" err="1"/>
              <a:t>hosptialization</a:t>
            </a:r>
            <a:r>
              <a:rPr lang="en-US" dirty="0"/>
              <a:t> will not automatically qualify for the highest tier. Be sure to include details as to what happened, how it affected the member's mental health, and how the service will help prevent or minimize these </a:t>
            </a:r>
            <a:r>
              <a:rPr lang="en-US" dirty="0" err="1"/>
              <a:t>occurances</a:t>
            </a:r>
            <a:r>
              <a:rPr lang="en-US" dirty="0"/>
              <a:t> in the future.</a:t>
            </a:r>
          </a:p>
          <a:p>
            <a:pPr marL="0" indent="0"/>
            <a:r>
              <a:rPr lang="en-US" dirty="0"/>
              <a:t>-Badgley, Emma</a:t>
            </a:r>
            <a:endParaRPr dirty="0"/>
          </a:p>
        </p:txBody>
      </p:sp>
      <p:sp>
        <p:nvSpPr>
          <p:cNvPr id="254" name="Shape 254"/>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21</a:t>
            </a:fld>
            <a:endParaRPr/>
          </a:p>
        </p:txBody>
      </p:sp>
    </p:spTree>
    <p:extLst>
      <p:ext uri="{BB962C8B-B14F-4D97-AF65-F5344CB8AC3E}">
        <p14:creationId xmlns:p14="http://schemas.microsoft.com/office/powerpoint/2010/main" val="37664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Shape 261"/>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r>
              <a:rPr lang="en-US"/>
              <a:t>Magellan did review calls where verbal explanations could be given.  Is this possible?  Now has to be written</a:t>
            </a:r>
            <a:endParaRPr/>
          </a:p>
          <a:p>
            <a:pPr marL="0" indent="0"/>
            <a:endParaRPr/>
          </a:p>
          <a:p>
            <a:pPr marL="0" indent="0"/>
            <a:r>
              <a:rPr lang="en-US"/>
              <a:t>Goal is to make a call out and gather additional information.  If you approve and the Hab provider will accept the approved tier,.  During that time period, provider and IHH staff can then work together to gather additional inforation to support higher tier.  </a:t>
            </a:r>
            <a:endParaRPr/>
          </a:p>
          <a:p>
            <a:pPr marL="0" indent="0"/>
            <a:endParaRPr/>
          </a:p>
          <a:p>
            <a:pPr marL="0" indent="0"/>
            <a:r>
              <a:rPr lang="en-US"/>
              <a:t>Giving at least 24 hours for HH to call back the UM person.  They prefer to be able to have the clinical support documentation.</a:t>
            </a:r>
            <a:endParaRPr/>
          </a:p>
          <a:p>
            <a:pPr marL="0" indent="0"/>
            <a:endParaRPr/>
          </a:p>
        </p:txBody>
      </p:sp>
      <p:sp>
        <p:nvSpPr>
          <p:cNvPr id="262" name="Shape 262"/>
          <p:cNvSpPr txBox="1">
            <a:spLocks noGrp="1"/>
          </p:cNvSpPr>
          <p:nvPr>
            <p:ph type="sldNum" idx="12"/>
          </p:nvPr>
        </p:nvSpPr>
        <p:spPr>
          <a:xfrm>
            <a:off x="3978131" y="8842029"/>
            <a:ext cx="3043342" cy="467070"/>
          </a:xfrm>
          <a:prstGeom prst="rect">
            <a:avLst/>
          </a:prstGeom>
          <a:noFill/>
          <a:ln>
            <a:noFill/>
          </a:ln>
        </p:spPr>
        <p:txBody>
          <a:bodyPr spcFirstLastPara="1" wrap="square" lIns="93308" tIns="46641" rIns="93308" bIns="46641"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173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Shape 268"/>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r>
              <a:rPr lang="en-US"/>
              <a:t>DOCUMENTED CLEARLY IN THE SERVICE PLAN WHAT THE MEMBERS SERVICE NEEDS ARE.  WHAT IS DOCUMETNED IN THE SERVICE PLAN SHOULD BE IN ASSESSMENT.  PROVIDER PLAN SHOULD INCLUDE SPECIFIC LANGUAGUE THAT IS DETAILED AROUND SUPPORT AND SUPERVISION NEEDS. IF NOT GETTING SERVICE PLAN, NEED TO CALL PROVIDER LIASION.  IF ALL OF THAT DOES’NT WORK, BRING MEMBER ID, NAME, MCO, CASE MANAGER BRING TO DEPARTMENT.  </a:t>
            </a:r>
            <a:endParaRPr/>
          </a:p>
        </p:txBody>
      </p:sp>
      <p:sp>
        <p:nvSpPr>
          <p:cNvPr id="269" name="Shape 269"/>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23</a:t>
            </a:fld>
            <a:endParaRPr/>
          </a:p>
        </p:txBody>
      </p:sp>
    </p:spTree>
    <p:extLst>
      <p:ext uri="{BB962C8B-B14F-4D97-AF65-F5344CB8AC3E}">
        <p14:creationId xmlns:p14="http://schemas.microsoft.com/office/powerpoint/2010/main" val="1212295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Shape 275"/>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276" name="Shape 276"/>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24</a:t>
            </a:fld>
            <a:endParaRPr/>
          </a:p>
        </p:txBody>
      </p:sp>
    </p:spTree>
    <p:extLst>
      <p:ext uri="{BB962C8B-B14F-4D97-AF65-F5344CB8AC3E}">
        <p14:creationId xmlns:p14="http://schemas.microsoft.com/office/powerpoint/2010/main" val="1578875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pPr marL="0" indent="0"/>
            <a:endParaRPr/>
          </a:p>
        </p:txBody>
      </p:sp>
      <p:sp>
        <p:nvSpPr>
          <p:cNvPr id="283" name="Shape 283"/>
          <p:cNvSpPr txBox="1">
            <a:spLocks noGrp="1"/>
          </p:cNvSpPr>
          <p:nvPr>
            <p:ph type="sldNum" idx="12"/>
          </p:nvPr>
        </p:nvSpPr>
        <p:spPr>
          <a:xfrm>
            <a:off x="3978131" y="8842029"/>
            <a:ext cx="3043343" cy="466982"/>
          </a:xfrm>
          <a:prstGeom prst="rect">
            <a:avLst/>
          </a:prstGeom>
        </p:spPr>
        <p:txBody>
          <a:bodyPr spcFirstLastPara="1" wrap="square" lIns="93308" tIns="46641" rIns="93308" bIns="46641" anchor="b" anchorCtr="0">
            <a:noAutofit/>
          </a:bodyPr>
          <a:lstStyle/>
          <a:p>
            <a:pPr>
              <a:buClr>
                <a:schemeClr val="dk1"/>
              </a:buClr>
              <a:buSzPts val="300"/>
            </a:pPr>
            <a:fld id="{00000000-1234-1234-1234-123412341234}" type="slidenum">
              <a:rPr lang="en-US"/>
              <a:pPr>
                <a:buClr>
                  <a:schemeClr val="dk1"/>
                </a:buClr>
                <a:buSzPts val="300"/>
              </a:pPr>
              <a:t>25</a:t>
            </a:fld>
            <a:endParaRPr/>
          </a:p>
        </p:txBody>
      </p:sp>
    </p:spTree>
    <p:extLst>
      <p:ext uri="{BB962C8B-B14F-4D97-AF65-F5344CB8AC3E}">
        <p14:creationId xmlns:p14="http://schemas.microsoft.com/office/powerpoint/2010/main" val="3691044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Shape 289"/>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290" name="Shape 290"/>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26</a:t>
            </a:fld>
            <a:endParaRPr/>
          </a:p>
        </p:txBody>
      </p:sp>
    </p:spTree>
    <p:extLst>
      <p:ext uri="{BB962C8B-B14F-4D97-AF65-F5344CB8AC3E}">
        <p14:creationId xmlns:p14="http://schemas.microsoft.com/office/powerpoint/2010/main" val="1863385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pPr marL="0" indent="0"/>
            <a:endParaRPr/>
          </a:p>
        </p:txBody>
      </p:sp>
      <p:sp>
        <p:nvSpPr>
          <p:cNvPr id="297" name="Shape 297"/>
          <p:cNvSpPr txBox="1">
            <a:spLocks noGrp="1"/>
          </p:cNvSpPr>
          <p:nvPr>
            <p:ph type="sldNum" idx="12"/>
          </p:nvPr>
        </p:nvSpPr>
        <p:spPr>
          <a:xfrm>
            <a:off x="3978131" y="8842029"/>
            <a:ext cx="3043343" cy="466982"/>
          </a:xfrm>
          <a:prstGeom prst="rect">
            <a:avLst/>
          </a:prstGeom>
        </p:spPr>
        <p:txBody>
          <a:bodyPr spcFirstLastPara="1" wrap="square" lIns="93308" tIns="46641" rIns="93308" bIns="46641" anchor="b" anchorCtr="0">
            <a:noAutofit/>
          </a:bodyPr>
          <a:lstStyle/>
          <a:p>
            <a:pPr>
              <a:buClr>
                <a:schemeClr val="dk1"/>
              </a:buClr>
              <a:buSzPts val="300"/>
            </a:pPr>
            <a:fld id="{00000000-1234-1234-1234-123412341234}" type="slidenum">
              <a:rPr lang="en-US"/>
              <a:pPr>
                <a:buClr>
                  <a:schemeClr val="dk1"/>
                </a:buClr>
                <a:buSzPts val="300"/>
              </a:pPr>
              <a:t>27</a:t>
            </a:fld>
            <a:endParaRPr/>
          </a:p>
        </p:txBody>
      </p:sp>
    </p:spTree>
    <p:extLst>
      <p:ext uri="{BB962C8B-B14F-4D97-AF65-F5344CB8AC3E}">
        <p14:creationId xmlns:p14="http://schemas.microsoft.com/office/powerpoint/2010/main" val="2028462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endParaRPr/>
          </a:p>
        </p:txBody>
      </p:sp>
      <p:sp>
        <p:nvSpPr>
          <p:cNvPr id="303" name="Shape 30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733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pPr marL="0" indent="0"/>
            <a:endParaRPr/>
          </a:p>
        </p:txBody>
      </p:sp>
      <p:sp>
        <p:nvSpPr>
          <p:cNvPr id="310" name="Shape 310"/>
          <p:cNvSpPr txBox="1">
            <a:spLocks noGrp="1"/>
          </p:cNvSpPr>
          <p:nvPr>
            <p:ph type="sldNum" idx="12"/>
          </p:nvPr>
        </p:nvSpPr>
        <p:spPr>
          <a:xfrm>
            <a:off x="3978131" y="8842029"/>
            <a:ext cx="3043343" cy="466982"/>
          </a:xfrm>
          <a:prstGeom prst="rect">
            <a:avLst/>
          </a:prstGeom>
        </p:spPr>
        <p:txBody>
          <a:bodyPr spcFirstLastPara="1" wrap="square" lIns="93308" tIns="46641" rIns="93308" bIns="46641" anchor="b" anchorCtr="0">
            <a:noAutofit/>
          </a:bodyPr>
          <a:lstStyle/>
          <a:p>
            <a:pPr>
              <a:buClr>
                <a:schemeClr val="dk1"/>
              </a:buClr>
              <a:buSzPts val="300"/>
            </a:pPr>
            <a:fld id="{00000000-1234-1234-1234-123412341234}" type="slidenum">
              <a:rPr lang="en-US"/>
              <a:pPr>
                <a:buClr>
                  <a:schemeClr val="dk1"/>
                </a:buClr>
                <a:buSzPts val="300"/>
              </a:pPr>
              <a:t>29</a:t>
            </a:fld>
            <a:endParaRPr/>
          </a:p>
        </p:txBody>
      </p:sp>
    </p:spTree>
    <p:extLst>
      <p:ext uri="{BB962C8B-B14F-4D97-AF65-F5344CB8AC3E}">
        <p14:creationId xmlns:p14="http://schemas.microsoft.com/office/powerpoint/2010/main" val="111487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Shape 115"/>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r>
              <a:rPr lang="en-US"/>
              <a:t>Answer time re: auth for SE when it needs quick turn around .  Requests should be emailed to behavior health inbox</a:t>
            </a:r>
            <a:endParaRPr/>
          </a:p>
          <a:p>
            <a:pPr marL="0" indent="0"/>
            <a:endParaRPr/>
          </a:p>
          <a:p>
            <a:pPr marL="0" indent="0"/>
            <a:r>
              <a:rPr lang="en-US"/>
              <a:t>Before continued stay review, current InterRAI and Social history must be completed and submitted as part of annual renewal process. </a:t>
            </a:r>
            <a:endParaRPr/>
          </a:p>
          <a:p>
            <a:pPr marL="0" indent="0"/>
            <a:r>
              <a:rPr lang="en-US"/>
              <a:t>Include why:  no earlier than 6 weeks out because of social history and InterRAI. </a:t>
            </a:r>
            <a:endParaRPr/>
          </a:p>
          <a:p>
            <a:pPr marL="0" indent="0"/>
            <a:endParaRPr/>
          </a:p>
          <a:p>
            <a:pPr marL="0" indent="0"/>
            <a:endParaRPr/>
          </a:p>
          <a:p>
            <a:pPr marL="0" indent="0"/>
            <a:r>
              <a:rPr lang="en-US"/>
              <a:t>Consider adding slide on Mediciad Eligibitiy</a:t>
            </a:r>
            <a:endParaRPr/>
          </a:p>
          <a:p>
            <a:pPr marL="0" indent="0"/>
            <a:endParaRPr/>
          </a:p>
          <a:p>
            <a:pPr marL="0" indent="0"/>
            <a:r>
              <a:rPr lang="en-US"/>
              <a:t>IHH care coordinator will submit the documentation.  </a:t>
            </a:r>
            <a:endParaRPr/>
          </a:p>
          <a:p>
            <a:pPr marL="0" indent="0"/>
            <a:endParaRPr/>
          </a:p>
        </p:txBody>
      </p:sp>
      <p:sp>
        <p:nvSpPr>
          <p:cNvPr id="116" name="Shape 116"/>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3</a:t>
            </a:fld>
            <a:endParaRPr/>
          </a:p>
        </p:txBody>
      </p:sp>
    </p:spTree>
    <p:extLst>
      <p:ext uri="{BB962C8B-B14F-4D97-AF65-F5344CB8AC3E}">
        <p14:creationId xmlns:p14="http://schemas.microsoft.com/office/powerpoint/2010/main" val="2139532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endParaRPr/>
          </a:p>
        </p:txBody>
      </p:sp>
      <p:sp>
        <p:nvSpPr>
          <p:cNvPr id="316" name="Shape 316"/>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3787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Shape 322"/>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323" name="Shape 323"/>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31</a:t>
            </a:fld>
            <a:endParaRPr/>
          </a:p>
        </p:txBody>
      </p:sp>
    </p:spTree>
    <p:extLst>
      <p:ext uri="{BB962C8B-B14F-4D97-AF65-F5344CB8AC3E}">
        <p14:creationId xmlns:p14="http://schemas.microsoft.com/office/powerpoint/2010/main" val="991245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Shape 329"/>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330" name="Shape 330"/>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32</a:t>
            </a:fld>
            <a:endParaRPr/>
          </a:p>
        </p:txBody>
      </p:sp>
    </p:spTree>
    <p:extLst>
      <p:ext uri="{BB962C8B-B14F-4D97-AF65-F5344CB8AC3E}">
        <p14:creationId xmlns:p14="http://schemas.microsoft.com/office/powerpoint/2010/main" val="2653097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Shape 336"/>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r>
              <a:rPr lang="en-US"/>
              <a:t>CHANGING HOURS OF SUPERVISION NEEDS TO BE AN IDT DECISION AND DETERMINATION.  HAS THE REST OF THE FAMILY BEEN CONSULTED?  HAVE THE NEEDS REALLY CHANGED?  </a:t>
            </a:r>
            <a:endParaRPr/>
          </a:p>
          <a:p>
            <a:pPr marL="0" indent="0"/>
            <a:r>
              <a:rPr lang="en-US"/>
              <a:t>VOC REHAB</a:t>
            </a:r>
            <a:endParaRPr/>
          </a:p>
        </p:txBody>
      </p:sp>
      <p:sp>
        <p:nvSpPr>
          <p:cNvPr id="337" name="Shape 337"/>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33</a:t>
            </a:fld>
            <a:endParaRPr/>
          </a:p>
        </p:txBody>
      </p:sp>
    </p:spTree>
    <p:extLst>
      <p:ext uri="{BB962C8B-B14F-4D97-AF65-F5344CB8AC3E}">
        <p14:creationId xmlns:p14="http://schemas.microsoft.com/office/powerpoint/2010/main" val="1202208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Shape 344"/>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345" name="Shape 345"/>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Clr>
                <a:schemeClr val="dk1"/>
              </a:buClr>
              <a:buSzPts val="300"/>
            </a:pPr>
            <a:fld id="{00000000-1234-1234-1234-123412341234}" type="slidenum">
              <a:rPr lang="en-US"/>
              <a:pPr>
                <a:buClr>
                  <a:schemeClr val="dk1"/>
                </a:buClr>
                <a:buSzPts val="300"/>
              </a:pPr>
              <a:t>34</a:t>
            </a:fld>
            <a:endParaRPr/>
          </a:p>
        </p:txBody>
      </p:sp>
    </p:spTree>
    <p:extLst>
      <p:ext uri="{BB962C8B-B14F-4D97-AF65-F5344CB8AC3E}">
        <p14:creationId xmlns:p14="http://schemas.microsoft.com/office/powerpoint/2010/main" val="3029703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Shape 351"/>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352" name="Shape 352"/>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35</a:t>
            </a:fld>
            <a:endParaRPr/>
          </a:p>
        </p:txBody>
      </p:sp>
    </p:spTree>
    <p:extLst>
      <p:ext uri="{BB962C8B-B14F-4D97-AF65-F5344CB8AC3E}">
        <p14:creationId xmlns:p14="http://schemas.microsoft.com/office/powerpoint/2010/main" val="2284913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pPr marL="0" indent="0"/>
            <a:endParaRPr/>
          </a:p>
        </p:txBody>
      </p:sp>
      <p:sp>
        <p:nvSpPr>
          <p:cNvPr id="359" name="Shape 359"/>
          <p:cNvSpPr txBox="1">
            <a:spLocks noGrp="1"/>
          </p:cNvSpPr>
          <p:nvPr>
            <p:ph type="sldNum" idx="12"/>
          </p:nvPr>
        </p:nvSpPr>
        <p:spPr>
          <a:xfrm>
            <a:off x="3978131" y="8842029"/>
            <a:ext cx="3043343" cy="466982"/>
          </a:xfrm>
          <a:prstGeom prst="rect">
            <a:avLst/>
          </a:prstGeom>
        </p:spPr>
        <p:txBody>
          <a:bodyPr spcFirstLastPara="1" wrap="square" lIns="93308" tIns="46641" rIns="93308" bIns="46641" anchor="b" anchorCtr="0">
            <a:noAutofit/>
          </a:bodyPr>
          <a:lstStyle/>
          <a:p>
            <a:pPr>
              <a:buClr>
                <a:schemeClr val="dk1"/>
              </a:buClr>
              <a:buSzPts val="300"/>
            </a:pPr>
            <a:fld id="{00000000-1234-1234-1234-123412341234}" type="slidenum">
              <a:rPr lang="en-US"/>
              <a:pPr>
                <a:buClr>
                  <a:schemeClr val="dk1"/>
                </a:buClr>
                <a:buSzPts val="300"/>
              </a:pPr>
              <a:t>36</a:t>
            </a:fld>
            <a:endParaRPr/>
          </a:p>
        </p:txBody>
      </p:sp>
    </p:spTree>
    <p:extLst>
      <p:ext uri="{BB962C8B-B14F-4D97-AF65-F5344CB8AC3E}">
        <p14:creationId xmlns:p14="http://schemas.microsoft.com/office/powerpoint/2010/main" val="3628047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Shape 365"/>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366" name="Shape 366"/>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37</a:t>
            </a:fld>
            <a:endParaRPr/>
          </a:p>
        </p:txBody>
      </p:sp>
    </p:spTree>
    <p:extLst>
      <p:ext uri="{BB962C8B-B14F-4D97-AF65-F5344CB8AC3E}">
        <p14:creationId xmlns:p14="http://schemas.microsoft.com/office/powerpoint/2010/main" val="408341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Shape 107"/>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r>
              <a:rPr lang="en-US"/>
              <a:t>IAC 441-78.27 – lists scope of each service under Hab</a:t>
            </a:r>
            <a:endParaRPr/>
          </a:p>
        </p:txBody>
      </p:sp>
      <p:sp>
        <p:nvSpPr>
          <p:cNvPr id="108" name="Shape 108"/>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38</a:t>
            </a:fld>
            <a:endParaRPr/>
          </a:p>
        </p:txBody>
      </p:sp>
    </p:spTree>
    <p:extLst>
      <p:ext uri="{BB962C8B-B14F-4D97-AF65-F5344CB8AC3E}">
        <p14:creationId xmlns:p14="http://schemas.microsoft.com/office/powerpoint/2010/main" val="2619323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Shape 372"/>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r>
              <a:rPr lang="en-US"/>
              <a:t>Review sheet – questions under 1 – 3.  Stress importance of assuring documentation shows how we are focusing on stabilization.</a:t>
            </a:r>
            <a:endParaRPr/>
          </a:p>
          <a:p>
            <a:pPr marL="0" indent="0"/>
            <a:endParaRPr/>
          </a:p>
          <a:p>
            <a:pPr marL="0" indent="0"/>
            <a:r>
              <a:rPr lang="en-US"/>
              <a:t>ADD LINK FOR PAGE</a:t>
            </a:r>
            <a:endParaRPr/>
          </a:p>
        </p:txBody>
      </p:sp>
      <p:sp>
        <p:nvSpPr>
          <p:cNvPr id="373" name="Shape 373"/>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39</a:t>
            </a:fld>
            <a:endParaRPr/>
          </a:p>
        </p:txBody>
      </p:sp>
    </p:spTree>
    <p:extLst>
      <p:ext uri="{BB962C8B-B14F-4D97-AF65-F5344CB8AC3E}">
        <p14:creationId xmlns:p14="http://schemas.microsoft.com/office/powerpoint/2010/main" val="104254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Shape 122"/>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r>
              <a:rPr lang="en-US" dirty="0"/>
              <a:t>Current Social history and current InterRAI before the continued stay review. </a:t>
            </a:r>
          </a:p>
          <a:p>
            <a:pPr marL="0" indent="0"/>
            <a:r>
              <a:rPr lang="en-US" dirty="0">
                <a:solidFill>
                  <a:srgbClr val="FF0000"/>
                </a:solidFill>
              </a:rPr>
              <a:t>AG Provider Manual --avoiding adverse decisions  (</a:t>
            </a:r>
            <a:r>
              <a:rPr lang="en-US" dirty="0" err="1">
                <a:solidFill>
                  <a:srgbClr val="FF0000"/>
                </a:solidFill>
              </a:rPr>
              <a:t>pg</a:t>
            </a:r>
            <a:r>
              <a:rPr lang="en-US" dirty="0">
                <a:solidFill>
                  <a:srgbClr val="FF0000"/>
                </a:solidFill>
              </a:rPr>
              <a:t> 70)</a:t>
            </a:r>
          </a:p>
          <a:p>
            <a:r>
              <a:rPr lang="en-US" b="1" dirty="0"/>
              <a:t>Avoiding an Adverse Decision </a:t>
            </a:r>
            <a:endParaRPr lang="en-US" dirty="0"/>
          </a:p>
          <a:p>
            <a:r>
              <a:rPr lang="en-US" dirty="0"/>
              <a:t>Most administrative adverse decisions result from </a:t>
            </a:r>
            <a:r>
              <a:rPr lang="en-US" dirty="0" err="1"/>
              <a:t>nonadherence</a:t>
            </a:r>
            <a:r>
              <a:rPr lang="en-US" dirty="0"/>
              <a:t> to or a misunderstanding of utilization management policies. Familiarizing yourself and your staff with notification and precertification policies and acting to meet those policies can eliminate the majority of these decisions. Other administrative adverse decisions result from misinformation about the member’s status or the member’s benefits. Such information is readily available from Amerigroup by calling Provider Services at 1-800-454-3730. </a:t>
            </a:r>
          </a:p>
          <a:p>
            <a:r>
              <a:rPr lang="en-US" dirty="0"/>
              <a:t>Adverse decisions of a medical nature are rare. Such adverse decisions usually involve a failure of the clinical information to meet evidenced-based, national guidelines. Amerigroup is committed to working with all providers to ensure that such guidelines are understood and to identify gaps for providers around meeting such guidelines. Peer-to-peer conversations (between an Amerigroup medical director and the provider clinicians) are one way that Amerigroup is able to ensure the completeness and accuracy of the clinical information and provide a one-on-one communication about the guidelines as necessary. Medical record reviews are another way to ensure that clinical information is complete and accurate. Providers who are able to appropriately respond in a timely fashion to peer-to-peer and medical record requests are less likely to encounter dissatisfaction with the utilization management process. Amerigroup is committed to ensuring a process that is quick and easy; working with participating providers to ensure a mutually satisfying process whenever possible. </a:t>
            </a:r>
            <a:endParaRPr lang="en-US" dirty="0">
              <a:solidFill>
                <a:srgbClr val="FF0000"/>
              </a:solidFill>
            </a:endParaRPr>
          </a:p>
          <a:p>
            <a:pPr marL="0" indent="0"/>
            <a:endParaRPr dirty="0"/>
          </a:p>
        </p:txBody>
      </p:sp>
      <p:sp>
        <p:nvSpPr>
          <p:cNvPr id="123" name="Shape 123"/>
          <p:cNvSpPr txBox="1">
            <a:spLocks noGrp="1"/>
          </p:cNvSpPr>
          <p:nvPr>
            <p:ph type="sldNum" idx="12"/>
          </p:nvPr>
        </p:nvSpPr>
        <p:spPr>
          <a:xfrm>
            <a:off x="3978131" y="8842029"/>
            <a:ext cx="3043342" cy="467070"/>
          </a:xfrm>
          <a:prstGeom prst="rect">
            <a:avLst/>
          </a:prstGeom>
          <a:noFill/>
          <a:ln>
            <a:noFill/>
          </a:ln>
        </p:spPr>
        <p:txBody>
          <a:bodyPr spcFirstLastPara="1" wrap="square" lIns="93308" tIns="46641" rIns="93308" bIns="46641"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185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Shape 381"/>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buSzPts val="2400"/>
            </a:pPr>
            <a:r>
              <a:rPr lang="en-US" sz="2400"/>
              <a:t>ADD LINK FOR PAGE</a:t>
            </a:r>
            <a:endParaRPr/>
          </a:p>
        </p:txBody>
      </p:sp>
      <p:sp>
        <p:nvSpPr>
          <p:cNvPr id="382" name="Shape 382"/>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40</a:t>
            </a:fld>
            <a:endParaRPr/>
          </a:p>
        </p:txBody>
      </p:sp>
    </p:spTree>
    <p:extLst>
      <p:ext uri="{BB962C8B-B14F-4D97-AF65-F5344CB8AC3E}">
        <p14:creationId xmlns:p14="http://schemas.microsoft.com/office/powerpoint/2010/main" val="3087469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Shape 404"/>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a:p>
        </p:txBody>
      </p:sp>
      <p:sp>
        <p:nvSpPr>
          <p:cNvPr id="405" name="Shape 405"/>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41</a:t>
            </a:fld>
            <a:endParaRPr/>
          </a:p>
        </p:txBody>
      </p:sp>
    </p:spTree>
    <p:extLst>
      <p:ext uri="{BB962C8B-B14F-4D97-AF65-F5344CB8AC3E}">
        <p14:creationId xmlns:p14="http://schemas.microsoft.com/office/powerpoint/2010/main" val="1726507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endParaRPr dirty="0"/>
          </a:p>
        </p:txBody>
      </p:sp>
      <p:sp>
        <p:nvSpPr>
          <p:cNvPr id="398" name="Shape 39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9145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endParaRPr/>
          </a:p>
        </p:txBody>
      </p:sp>
      <p:sp>
        <p:nvSpPr>
          <p:cNvPr id="398" name="Shape 39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6647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6333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210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endParaRPr/>
          </a:p>
        </p:txBody>
      </p:sp>
      <p:sp>
        <p:nvSpPr>
          <p:cNvPr id="129" name="Shape 129"/>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35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Shape 135"/>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r>
              <a:rPr lang="en-US"/>
              <a:t>Usually don’t give less than 30 day.  Comes down to documentation and conversations.  Give shorter auth rather than send to medical director review in hope more info can be gathered before next authorization. </a:t>
            </a:r>
            <a:endParaRPr/>
          </a:p>
          <a:p>
            <a:pPr marL="0" indent="0"/>
            <a:endParaRPr/>
          </a:p>
          <a:p>
            <a:pPr marL="0" indent="0"/>
            <a:r>
              <a:rPr lang="en-US"/>
              <a:t>Collaborative  - UM may call IHH, though that call is not required. </a:t>
            </a:r>
            <a:endParaRPr/>
          </a:p>
        </p:txBody>
      </p:sp>
      <p:sp>
        <p:nvSpPr>
          <p:cNvPr id="136" name="Shape 136"/>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6</a:t>
            </a:fld>
            <a:endParaRPr/>
          </a:p>
        </p:txBody>
      </p:sp>
    </p:spTree>
    <p:extLst>
      <p:ext uri="{BB962C8B-B14F-4D97-AF65-F5344CB8AC3E}">
        <p14:creationId xmlns:p14="http://schemas.microsoft.com/office/powerpoint/2010/main" val="13246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t" anchorCtr="0">
            <a:noAutofit/>
          </a:bodyPr>
          <a:lstStyle/>
          <a:p>
            <a:pPr marL="0" indent="0"/>
            <a:endParaRPr dirty="0"/>
          </a:p>
          <a:p>
            <a:pPr marL="0" indent="0"/>
            <a:r>
              <a:rPr lang="en-US" u="sng" dirty="0">
                <a:solidFill>
                  <a:schemeClr val="hlink"/>
                </a:solidFill>
                <a:hlinkClick r:id="rId3"/>
              </a:rPr>
              <a:t>https://providers.amerigroup.com/ProviderDocuments/IAIA_CAID_HabilitationUtilizationManagementGuidelines.pdf</a:t>
            </a:r>
            <a:endParaRPr dirty="0"/>
          </a:p>
        </p:txBody>
      </p:sp>
      <p:sp>
        <p:nvSpPr>
          <p:cNvPr id="143" name="Shape 143"/>
          <p:cNvSpPr txBox="1">
            <a:spLocks noGrp="1"/>
          </p:cNvSpPr>
          <p:nvPr>
            <p:ph type="sldNum" idx="12"/>
          </p:nvPr>
        </p:nvSpPr>
        <p:spPr>
          <a:xfrm>
            <a:off x="3978131" y="8842029"/>
            <a:ext cx="3043343" cy="466982"/>
          </a:xfrm>
          <a:prstGeom prst="rect">
            <a:avLst/>
          </a:prstGeom>
          <a:noFill/>
          <a:ln>
            <a:noFill/>
          </a:ln>
        </p:spPr>
        <p:txBody>
          <a:bodyPr spcFirstLastPara="1" wrap="square" lIns="93308" tIns="46641" rIns="93308" bIns="46641" anchor="b" anchorCtr="0">
            <a:noAutofit/>
          </a:bodyPr>
          <a:lstStyle/>
          <a:p>
            <a:pPr>
              <a:buSzPts val="350"/>
            </a:pPr>
            <a:fld id="{00000000-1234-1234-1234-123412341234}" type="slidenum">
              <a:rPr lang="en-US"/>
              <a:pPr>
                <a:buSzPts val="350"/>
              </a:pPr>
              <a:t>7</a:t>
            </a:fld>
            <a:endParaRPr/>
          </a:p>
        </p:txBody>
      </p:sp>
    </p:spTree>
    <p:extLst>
      <p:ext uri="{BB962C8B-B14F-4D97-AF65-F5344CB8AC3E}">
        <p14:creationId xmlns:p14="http://schemas.microsoft.com/office/powerpoint/2010/main" val="16920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Shape 149"/>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r>
              <a:rPr lang="en-US"/>
              <a:t>Hundreds of pages of daily notes doesn’t help.  </a:t>
            </a:r>
            <a:endParaRPr/>
          </a:p>
          <a:p>
            <a:pPr marL="0" indent="0"/>
            <a:r>
              <a:rPr lang="en-US"/>
              <a:t>Summarize with quantified data to back up.  What were staff doing on the daily to emeliorate the issue. Give selves credit for what you are doing.  Acutiy. </a:t>
            </a:r>
            <a:endParaRPr/>
          </a:p>
          <a:p>
            <a:pPr marL="0" indent="0"/>
            <a:endParaRPr/>
          </a:p>
          <a:p>
            <a:pPr marL="0" indent="0"/>
            <a:r>
              <a:rPr lang="en-US"/>
              <a:t>INSERT LINK </a:t>
            </a:r>
            <a:endParaRPr/>
          </a:p>
        </p:txBody>
      </p:sp>
      <p:sp>
        <p:nvSpPr>
          <p:cNvPr id="150" name="Shape 150"/>
          <p:cNvSpPr txBox="1">
            <a:spLocks noGrp="1"/>
          </p:cNvSpPr>
          <p:nvPr>
            <p:ph type="sldNum" idx="12"/>
          </p:nvPr>
        </p:nvSpPr>
        <p:spPr>
          <a:xfrm>
            <a:off x="3978131" y="8842029"/>
            <a:ext cx="3043342" cy="467070"/>
          </a:xfrm>
          <a:prstGeom prst="rect">
            <a:avLst/>
          </a:prstGeom>
          <a:noFill/>
          <a:ln>
            <a:noFill/>
          </a:ln>
        </p:spPr>
        <p:txBody>
          <a:bodyPr spcFirstLastPara="1" wrap="square" lIns="93308" tIns="46641" rIns="93308" bIns="46641"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155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702311" y="4480004"/>
            <a:ext cx="5618479" cy="3665458"/>
          </a:xfrm>
          <a:prstGeom prst="rect">
            <a:avLst/>
          </a:prstGeom>
          <a:noFill/>
          <a:ln>
            <a:noFill/>
          </a:ln>
        </p:spPr>
        <p:txBody>
          <a:bodyPr spcFirstLastPara="1" wrap="square" lIns="93308" tIns="93308" rIns="93308" bIns="93308" anchor="t" anchorCtr="0">
            <a:noAutofit/>
          </a:bodyPr>
          <a:lstStyle/>
          <a:p>
            <a:pPr marL="0" indent="0"/>
            <a:r>
              <a:rPr lang="en-US"/>
              <a:t>Not trigger words, or key words.  However, need more than basic info on what the person did during the day (he played video games all day).  </a:t>
            </a:r>
            <a:endParaRPr/>
          </a:p>
          <a:p>
            <a:pPr marL="0" indent="0"/>
            <a:r>
              <a:rPr lang="en-US"/>
              <a:t>Clinically, how a many hours a day are you interveening. </a:t>
            </a:r>
            <a:endParaRPr/>
          </a:p>
          <a:p>
            <a:pPr marL="0" lvl="1" indent="0"/>
            <a:r>
              <a:rPr lang="en-US"/>
              <a:t>What does the day look like for that person on a typical day?  Supports needed to help them get through a typical day.  What is the member doing.  </a:t>
            </a:r>
            <a:endParaRPr/>
          </a:p>
          <a:p>
            <a:pPr marL="0" lvl="1" indent="0"/>
            <a:endParaRPr/>
          </a:p>
          <a:p>
            <a:pPr marL="0" indent="0"/>
            <a:endParaRPr/>
          </a:p>
        </p:txBody>
      </p:sp>
      <p:sp>
        <p:nvSpPr>
          <p:cNvPr id="157" name="Shape 157"/>
          <p:cNvSpPr txBox="1">
            <a:spLocks noGrp="1"/>
          </p:cNvSpPr>
          <p:nvPr>
            <p:ph type="sldNum" idx="12"/>
          </p:nvPr>
        </p:nvSpPr>
        <p:spPr>
          <a:xfrm>
            <a:off x="3978131" y="8842029"/>
            <a:ext cx="3043342" cy="467070"/>
          </a:xfrm>
          <a:prstGeom prst="rect">
            <a:avLst/>
          </a:prstGeom>
          <a:noFill/>
          <a:ln>
            <a:noFill/>
          </a:ln>
        </p:spPr>
        <p:txBody>
          <a:bodyPr spcFirstLastPara="1" wrap="square" lIns="93308" tIns="46641" rIns="93308" bIns="46641"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996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Shape 8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heiacp.memberclicks.net/assets/docs/May2018IHHAmerigroup/CommonInterventionTerminologyinDocumentation.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roviders.amerigroup.com/ia/Pages/ia.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8" Type="http://schemas.openxmlformats.org/officeDocument/2006/relationships/hyperlink" Target="https://theiacp.memberclicks.net/assets/docs/May2018IHHAmerigroup/Examples.pdf" TargetMode="External"/><Relationship Id="rId3" Type="http://schemas.openxmlformats.org/officeDocument/2006/relationships/hyperlink" Target="https://theiacp.memberclicks.net/assets/docs/u7_review_sheet_txt.docx" TargetMode="External"/><Relationship Id="rId7" Type="http://schemas.openxmlformats.org/officeDocument/2006/relationships/hyperlink" Target="https://theiacp.memberclicks.net/assets/docs/u9_review_sheet.doc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theiacp.memberclicks.net/assets/docs/u9_review_sheet_suggested_txt.docx" TargetMode="External"/><Relationship Id="rId5" Type="http://schemas.openxmlformats.org/officeDocument/2006/relationships/hyperlink" Target="https://theiacp.memberclicks.net/assets/docs/u8_review_sheet.docx" TargetMode="External"/><Relationship Id="rId4" Type="http://schemas.openxmlformats.org/officeDocument/2006/relationships/hyperlink" Target="https://theiacp.memberclicks.net/assets/docs/u8_review_sheet_suggested_txt.docx"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theiacp.memberclicks.net/assets/docs/HabTierUD.8.9doc2017.06withprompts.docx" TargetMode="External"/><Relationship Id="rId3" Type="http://schemas.openxmlformats.org/officeDocument/2006/relationships/hyperlink" Target="https://theiacp.memberchttps/theiacp.memberclicks.net/assets/docs/ABCTierFormH2016U9.docx" TargetMode="External"/><Relationship Id="rId7" Type="http://schemas.openxmlformats.org/officeDocument/2006/relationships/hyperlink" Target="https://theiacp.memberclicks.net/assets/docs/May2018IHHAmerigroup/CommonInterventionTerminologyinDocumentation.doc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theiacp.memberclicks.net/assets/docs/IHHToolU7.8.9.docxs.net/assets/docs/HABAuthRequestFor" TargetMode="External"/><Relationship Id="rId5" Type="http://schemas.openxmlformats.org/officeDocument/2006/relationships/hyperlink" Target="https://theiacp.memberclicks.net/assets/docs/May2018IHHAmerigroup/DaisyPlan(2).docx" TargetMode="External"/><Relationship Id="rId4" Type="http://schemas.openxmlformats.org/officeDocument/2006/relationships/hyperlink" Target="https://theiacp.memberclicks.net/assets/docs/May2018IHHAmerigroup/IACP%20PCP%20for%20Review.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roviders.amerigroup.com/ProviderDocuments/IAIA_CAID_HabilitationUtilizationManagementGuideline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557282" y="85566"/>
            <a:ext cx="5447918" cy="46462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1200"/>
              <a:buFont typeface="Times New Roman"/>
              <a:buNone/>
            </a:pPr>
            <a:r>
              <a:rPr lang="en-US" sz="4800" b="1" i="0" u="none" strike="noStrike" cap="none" dirty="0">
                <a:solidFill>
                  <a:schemeClr val="dk1"/>
                </a:solidFill>
                <a:latin typeface="Times New Roman"/>
                <a:ea typeface="Times New Roman"/>
                <a:cs typeface="Times New Roman"/>
                <a:sym typeface="Times New Roman"/>
              </a:rPr>
              <a:t>IHH &amp; Habilitation Provider Training with Amerigroup</a:t>
            </a:r>
            <a:endParaRPr sz="6000" b="0" i="0" u="none" strike="noStrike" cap="none" dirty="0">
              <a:solidFill>
                <a:schemeClr val="dk1"/>
              </a:solidFill>
              <a:latin typeface="Calibri"/>
              <a:ea typeface="Calibri"/>
              <a:cs typeface="Calibri"/>
              <a:sym typeface="Calibri"/>
            </a:endParaRPr>
          </a:p>
        </p:txBody>
      </p:sp>
      <p:sp>
        <p:nvSpPr>
          <p:cNvPr id="95" name="Shape 95"/>
          <p:cNvSpPr txBox="1">
            <a:spLocks noGrp="1"/>
          </p:cNvSpPr>
          <p:nvPr>
            <p:ph type="subTitle" idx="1"/>
          </p:nvPr>
        </p:nvSpPr>
        <p:spPr>
          <a:xfrm>
            <a:off x="6005200" y="1393371"/>
            <a:ext cx="4407300" cy="3015129"/>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700"/>
              <a:buFont typeface="Arial"/>
              <a:buNone/>
            </a:pPr>
            <a:endParaRPr sz="2800" b="1" i="0" u="none" strike="noStrike" cap="none">
              <a:solidFill>
                <a:schemeClr val="dk1"/>
              </a:solidFill>
              <a:latin typeface="Calibri"/>
              <a:ea typeface="Calibri"/>
              <a:cs typeface="Calibri"/>
              <a:sym typeface="Calibri"/>
            </a:endParaRPr>
          </a:p>
          <a:p>
            <a:pPr marL="0" marR="0" lvl="0" indent="0" algn="r" rtl="0">
              <a:lnSpc>
                <a:spcPct val="90000"/>
              </a:lnSpc>
              <a:spcBef>
                <a:spcPts val="0"/>
              </a:spcBef>
              <a:spcAft>
                <a:spcPts val="0"/>
              </a:spcAft>
              <a:buClr>
                <a:schemeClr val="dk1"/>
              </a:buClr>
              <a:buSzPts val="700"/>
              <a:buFont typeface="Arial"/>
              <a:buNone/>
            </a:pPr>
            <a:r>
              <a:rPr lang="en-US" sz="2800" b="1" i="0" u="none" strike="noStrike" cap="none">
                <a:solidFill>
                  <a:schemeClr val="dk1"/>
                </a:solidFill>
                <a:latin typeface="Calibri"/>
                <a:ea typeface="Calibri"/>
                <a:cs typeface="Calibri"/>
                <a:sym typeface="Calibri"/>
              </a:rPr>
              <a:t>Presented: May 2018</a:t>
            </a:r>
            <a:endParaRPr sz="2400" b="0" i="0" u="none" strike="noStrike" cap="none">
              <a:solidFill>
                <a:schemeClr val="dk1"/>
              </a:solidFill>
              <a:latin typeface="Calibri"/>
              <a:ea typeface="Calibri"/>
              <a:cs typeface="Calibri"/>
              <a:sym typeface="Calibri"/>
            </a:endParaRPr>
          </a:p>
          <a:p>
            <a:pPr marL="0" marR="0" lvl="0" indent="0" algn="r" rtl="0">
              <a:lnSpc>
                <a:spcPct val="90000"/>
              </a:lnSpc>
              <a:spcBef>
                <a:spcPts val="560"/>
              </a:spcBef>
              <a:spcAft>
                <a:spcPts val="0"/>
              </a:spcAft>
              <a:buClr>
                <a:schemeClr val="dk1"/>
              </a:buClr>
              <a:buSzPts val="700"/>
              <a:buFont typeface="Arial"/>
              <a:buNone/>
            </a:pPr>
            <a:r>
              <a:rPr lang="en-US" sz="28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0" indent="0" algn="r" rtl="0">
              <a:lnSpc>
                <a:spcPct val="90000"/>
              </a:lnSpc>
              <a:spcBef>
                <a:spcPts val="560"/>
              </a:spcBef>
              <a:spcAft>
                <a:spcPts val="0"/>
              </a:spcAft>
              <a:buClr>
                <a:srgbClr val="595959"/>
              </a:buClr>
              <a:buSzPts val="700"/>
              <a:buFont typeface="Arial"/>
              <a:buNone/>
            </a:pPr>
            <a:r>
              <a:rPr lang="en-US" sz="2800" b="0" i="0" u="none" strike="noStrike" cap="none">
                <a:solidFill>
                  <a:srgbClr val="595959"/>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96" name="Shape 96"/>
          <p:cNvSpPr txBox="1"/>
          <p:nvPr/>
        </p:nvSpPr>
        <p:spPr>
          <a:xfrm>
            <a:off x="2245872" y="4537513"/>
            <a:ext cx="9525214" cy="9674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Calibri"/>
              <a:buNone/>
            </a:pPr>
            <a:r>
              <a:rPr lang="en-US" sz="1400" b="0" i="1" u="none" strike="noStrike" cap="none">
                <a:solidFill>
                  <a:schemeClr val="dk1"/>
                </a:solidFill>
                <a:latin typeface="Calibri"/>
                <a:ea typeface="Calibri"/>
                <a:cs typeface="Calibri"/>
                <a:sym typeface="Calibri"/>
              </a:rPr>
              <a:t>This material is designed and intended for general informational purposes only.  The user is responsible for determining the applicability and legality of this information and for determining the most recent law, statute or regulation(s) that may be applicable to the user’s particular situation.  The Iowa Association of Community Providers assumes no responsibility for the accuracy or legality of the information contained herein.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 name="Shape 97"/>
          <p:cNvSpPr txBox="1"/>
          <p:nvPr/>
        </p:nvSpPr>
        <p:spPr>
          <a:xfrm>
            <a:off x="0" y="5633974"/>
            <a:ext cx="12192000" cy="64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517D6D"/>
              </a:buClr>
              <a:buSzPts val="2400"/>
              <a:buFont typeface="Arial"/>
              <a:buNone/>
            </a:pPr>
            <a:r>
              <a:rPr lang="en-US" sz="2400" b="0" i="0" u="none" strike="noStrike" cap="none">
                <a:solidFill>
                  <a:srgbClr val="517D6D"/>
                </a:solidFill>
                <a:latin typeface="Arial"/>
                <a:ea typeface="Arial"/>
                <a:cs typeface="Arial"/>
                <a:sym typeface="Arial"/>
              </a:rPr>
              <a:t>Relentlessly advocating for Iowa providers to build healthy communities.</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06900" y="443515"/>
            <a:ext cx="11246100" cy="1072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sz="4400" b="1" i="0" u="none" strike="noStrike" cap="none" dirty="0">
                <a:solidFill>
                  <a:schemeClr val="dk1"/>
                </a:solidFill>
                <a:latin typeface="Calibri" panose="020F0502020204030204" pitchFamily="34" charset="0"/>
                <a:ea typeface="Century Gothic"/>
                <a:cs typeface="Century Gothic"/>
                <a:sym typeface="Century Gothic"/>
              </a:rPr>
              <a:t>Barriers to Recovery</a:t>
            </a:r>
            <a:endParaRPr sz="4400" b="1" i="0" u="none" strike="noStrike" cap="none" dirty="0">
              <a:solidFill>
                <a:schemeClr val="dk1"/>
              </a:solidFill>
              <a:latin typeface="Calibri" panose="020F0502020204030204" pitchFamily="34" charset="0"/>
              <a:ea typeface="Century Gothic"/>
              <a:cs typeface="Century Gothic"/>
              <a:sym typeface="Century Gothic"/>
            </a:endParaRPr>
          </a:p>
        </p:txBody>
      </p:sp>
      <p:sp>
        <p:nvSpPr>
          <p:cNvPr id="167" name="Shape 167"/>
          <p:cNvSpPr txBox="1">
            <a:spLocks noGrp="1"/>
          </p:cNvSpPr>
          <p:nvPr>
            <p:ph type="body" idx="1"/>
          </p:nvPr>
        </p:nvSpPr>
        <p:spPr>
          <a:xfrm>
            <a:off x="1634357" y="1516315"/>
            <a:ext cx="10455600" cy="433140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Clr>
                <a:schemeClr val="dk1"/>
              </a:buClr>
              <a:buSzPts val="3600"/>
              <a:buFont typeface="Arial"/>
              <a:buNone/>
            </a:pPr>
            <a:endParaRPr sz="3600" b="1" dirty="0">
              <a:latin typeface="Century Gothic"/>
              <a:ea typeface="Century Gothic"/>
              <a:cs typeface="Century Gothic"/>
              <a:sym typeface="Century Gothic"/>
            </a:endParaRPr>
          </a:p>
          <a:p>
            <a:pPr marL="228600" marR="0" lvl="0" indent="0" algn="l" rtl="0">
              <a:lnSpc>
                <a:spcPct val="90000"/>
              </a:lnSpc>
              <a:spcBef>
                <a:spcPts val="0"/>
              </a:spcBef>
              <a:spcAft>
                <a:spcPts val="0"/>
              </a:spcAft>
              <a:buClr>
                <a:schemeClr val="dk1"/>
              </a:buClr>
              <a:buSzPts val="3600"/>
              <a:buFont typeface="Arial"/>
              <a:buNone/>
            </a:pPr>
            <a:r>
              <a:rPr lang="en-US" b="1" i="0" u="none" strike="noStrike" cap="none" dirty="0">
                <a:solidFill>
                  <a:schemeClr val="dk1"/>
                </a:solidFill>
                <a:latin typeface="Calibri" panose="020F0502020204030204" pitchFamily="34" charset="0"/>
                <a:ea typeface="Century Gothic"/>
                <a:cs typeface="Century Gothic"/>
                <a:sym typeface="Century Gothic"/>
              </a:rPr>
              <a:t>Barriers</a:t>
            </a:r>
            <a:r>
              <a:rPr lang="en-US" b="0" i="0" u="none" strike="noStrike" cap="none" dirty="0">
                <a:solidFill>
                  <a:schemeClr val="dk1"/>
                </a:solidFill>
                <a:latin typeface="Calibri" panose="020F0502020204030204" pitchFamily="34" charset="0"/>
                <a:ea typeface="Century Gothic"/>
                <a:cs typeface="Century Gothic"/>
                <a:sym typeface="Century Gothic"/>
              </a:rPr>
              <a:t> will be key to the “WHY” we are doing what we </a:t>
            </a:r>
            <a:r>
              <a:rPr lang="en-US" dirty="0">
                <a:latin typeface="Calibri" panose="020F0502020204030204" pitchFamily="34" charset="0"/>
                <a:ea typeface="Century Gothic"/>
                <a:cs typeface="Century Gothic"/>
                <a:sym typeface="Century Gothic"/>
              </a:rPr>
              <a:t>are </a:t>
            </a:r>
            <a:r>
              <a:rPr lang="en-US" b="0" i="0" u="none" strike="noStrike" cap="none" dirty="0">
                <a:solidFill>
                  <a:schemeClr val="dk1"/>
                </a:solidFill>
                <a:latin typeface="Calibri" panose="020F0502020204030204" pitchFamily="34" charset="0"/>
                <a:ea typeface="Century Gothic"/>
                <a:cs typeface="Century Gothic"/>
                <a:sym typeface="Century Gothic"/>
              </a:rPr>
              <a:t>doing. We need to describe why we are supporting the goals they’ve identified as well as the need for protective oversight and supervision. </a:t>
            </a:r>
            <a:endParaRPr b="0" i="0" u="none" strike="noStrike" cap="none" dirty="0">
              <a:solidFill>
                <a:srgbClr val="000000"/>
              </a:solidFill>
              <a:latin typeface="Calibri" panose="020F0502020204030204" pitchFamily="34" charset="0"/>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37550" y="582225"/>
            <a:ext cx="11203500" cy="616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b="1" dirty="0"/>
              <a:t>Barrier to recovery example</a:t>
            </a:r>
            <a:r>
              <a:rPr lang="en-US" sz="4400" b="1" i="0" u="none" strike="noStrike" cap="none" dirty="0">
                <a:solidFill>
                  <a:schemeClr val="dk1"/>
                </a:solidFill>
                <a:sym typeface="Calibri"/>
              </a:rPr>
              <a:t>  </a:t>
            </a:r>
            <a:endParaRPr sz="4400" b="1" i="0" u="none" strike="noStrike" cap="none" dirty="0">
              <a:solidFill>
                <a:schemeClr val="dk1"/>
              </a:solidFill>
              <a:sym typeface="Calibri"/>
            </a:endParaRPr>
          </a:p>
        </p:txBody>
      </p:sp>
      <p:sp>
        <p:nvSpPr>
          <p:cNvPr id="174" name="Shape 174"/>
          <p:cNvSpPr txBox="1">
            <a:spLocks noGrp="1"/>
          </p:cNvSpPr>
          <p:nvPr>
            <p:ph type="body" idx="1"/>
          </p:nvPr>
        </p:nvSpPr>
        <p:spPr>
          <a:xfrm>
            <a:off x="1777042" y="948906"/>
            <a:ext cx="10414958" cy="4953644"/>
          </a:xfrm>
          <a:prstGeom prst="rect">
            <a:avLst/>
          </a:prstGeom>
          <a:noFill/>
          <a:ln>
            <a:noFill/>
          </a:ln>
        </p:spPr>
        <p:txBody>
          <a:bodyPr spcFirstLastPara="1" wrap="square" lIns="91425" tIns="45700" rIns="91425" bIns="45700" anchor="t" anchorCtr="0">
            <a:noAutofit/>
          </a:bodyPr>
          <a:lstStyle/>
          <a:p>
            <a:pPr marL="0" marR="0" lvl="0" indent="0" algn="l" rtl="0">
              <a:lnSpc>
                <a:spcPct val="87000"/>
              </a:lnSpc>
              <a:spcBef>
                <a:spcPts val="0"/>
              </a:spcBef>
              <a:spcAft>
                <a:spcPts val="0"/>
              </a:spcAft>
              <a:buNone/>
            </a:pPr>
            <a:endParaRPr sz="3409" i="1" dirty="0">
              <a:solidFill>
                <a:srgbClr val="222222"/>
              </a:solidFill>
              <a:latin typeface="Century Gothic"/>
              <a:ea typeface="Century Gothic"/>
              <a:cs typeface="Century Gothic"/>
              <a:sym typeface="Century Gothic"/>
            </a:endParaRPr>
          </a:p>
          <a:p>
            <a:pPr marL="0" marR="0" lvl="0" indent="0" algn="l" rtl="0">
              <a:lnSpc>
                <a:spcPct val="87000"/>
              </a:lnSpc>
              <a:spcBef>
                <a:spcPts val="0"/>
              </a:spcBef>
              <a:spcAft>
                <a:spcPts val="0"/>
              </a:spcAft>
              <a:buNone/>
            </a:pPr>
            <a:endParaRPr sz="3409" i="1" dirty="0">
              <a:solidFill>
                <a:srgbClr val="222222"/>
              </a:solidFill>
              <a:latin typeface="Century Gothic"/>
              <a:ea typeface="Century Gothic"/>
              <a:cs typeface="Century Gothic"/>
              <a:sym typeface="Century Gothic"/>
            </a:endParaRPr>
          </a:p>
          <a:p>
            <a:pPr marL="0" marR="0" lvl="0" indent="0" algn="l" rtl="0">
              <a:lnSpc>
                <a:spcPct val="87000"/>
              </a:lnSpc>
              <a:spcBef>
                <a:spcPts val="0"/>
              </a:spcBef>
              <a:spcAft>
                <a:spcPts val="0"/>
              </a:spcAft>
              <a:buNone/>
            </a:pPr>
            <a:r>
              <a:rPr lang="en-US" i="1" u="none" strike="noStrike" cap="none" dirty="0">
                <a:solidFill>
                  <a:srgbClr val="222222"/>
                </a:solidFill>
                <a:latin typeface="Calibri" panose="020F0502020204030204" pitchFamily="34" charset="0"/>
                <a:ea typeface="Century Gothic"/>
                <a:cs typeface="Century Gothic"/>
                <a:sym typeface="Century Gothic"/>
              </a:rPr>
              <a:t>Due to Sally’s high level of anxiety, she is not able to live alone without support. With in the last 6 months, when she was living without overnight support, she would frequently (3-4 times per week) contact the emergency rooms and/or call 911 due to fears that occur when alone… </a:t>
            </a:r>
            <a:r>
              <a:rPr lang="en-US" i="1" u="none" strike="noStrike" cap="none" dirty="0">
                <a:solidFill>
                  <a:srgbClr val="222222"/>
                </a:solidFill>
                <a:latin typeface="Calibri" panose="020F0502020204030204" pitchFamily="34" charset="0"/>
                <a:ea typeface="Arial"/>
                <a:cs typeface="Arial"/>
                <a:sym typeface="Arial"/>
              </a:rPr>
              <a:t> </a:t>
            </a:r>
            <a:endParaRPr i="1" u="none" strike="noStrike" cap="none" dirty="0">
              <a:solidFill>
                <a:srgbClr val="000000"/>
              </a:solidFill>
              <a:latin typeface="Calibri" panose="020F0502020204030204" pitchFamily="34" charset="0"/>
              <a:sym typeface="Calibri"/>
            </a:endParaRPr>
          </a:p>
          <a:p>
            <a:pPr marL="0" marR="0" lvl="0" indent="196850" algn="l" rtl="0">
              <a:lnSpc>
                <a:spcPct val="87000"/>
              </a:lnSpc>
              <a:spcBef>
                <a:spcPts val="0"/>
              </a:spcBef>
              <a:spcAft>
                <a:spcPts val="0"/>
              </a:spcAft>
              <a:buClr>
                <a:schemeClr val="dk1"/>
              </a:buClr>
              <a:buSzPts val="3100"/>
              <a:buFont typeface="Arial"/>
              <a:buNone/>
            </a:pPr>
            <a:endParaRPr sz="3100" b="0" i="0" u="none" strike="noStrike" cap="none" dirty="0">
              <a:solidFill>
                <a:srgbClr val="000000"/>
              </a:solidFill>
              <a:latin typeface="Calibri"/>
              <a:ea typeface="Calibri"/>
              <a:cs typeface="Calibri"/>
              <a:sym typeface="Calibri"/>
            </a:endParaRPr>
          </a:p>
          <a:p>
            <a:pPr marL="228600" marR="0" lvl="0" indent="0" algn="ctr" rtl="0">
              <a:lnSpc>
                <a:spcPct val="70000"/>
              </a:lnSpc>
              <a:spcBef>
                <a:spcPts val="0"/>
              </a:spcBef>
              <a:spcAft>
                <a:spcPts val="0"/>
              </a:spcAft>
              <a:buClr>
                <a:schemeClr val="dk1"/>
              </a:buClr>
              <a:buSzPts val="3409"/>
              <a:buFont typeface="Arial"/>
              <a:buNone/>
            </a:pPr>
            <a:endParaRPr sz="3409" b="0" i="0" u="none" strike="noStrike" cap="none" dirty="0">
              <a:solidFill>
                <a:srgbClr val="000000"/>
              </a:solidFill>
              <a:latin typeface="Times New Roman"/>
              <a:ea typeface="Times New Roman"/>
              <a:cs typeface="Times New Roman"/>
              <a:sym typeface="Times New Roman"/>
            </a:endParaRPr>
          </a:p>
          <a:p>
            <a:pPr marL="228600" marR="0" lvl="0" indent="0" algn="ctr" rtl="0">
              <a:lnSpc>
                <a:spcPct val="70000"/>
              </a:lnSpc>
              <a:spcBef>
                <a:spcPts val="0"/>
              </a:spcBef>
              <a:spcAft>
                <a:spcPts val="0"/>
              </a:spcAft>
              <a:buClr>
                <a:schemeClr val="dk1"/>
              </a:buClr>
              <a:buSzPts val="3409"/>
              <a:buFont typeface="Arial"/>
              <a:buNone/>
            </a:pPr>
            <a:endParaRPr sz="3409"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dirty="0"/>
              <a:t>Barrier to recovery example cont’d.</a:t>
            </a:r>
            <a:endParaRPr b="1" dirty="0"/>
          </a:p>
        </p:txBody>
      </p:sp>
      <p:sp>
        <p:nvSpPr>
          <p:cNvPr id="181" name="Shape 181"/>
          <p:cNvSpPr txBox="1">
            <a:spLocks noGrp="1"/>
          </p:cNvSpPr>
          <p:nvPr>
            <p:ph type="body" idx="1"/>
          </p:nvPr>
        </p:nvSpPr>
        <p:spPr>
          <a:xfrm>
            <a:off x="1560095" y="1392488"/>
            <a:ext cx="10515600" cy="4351200"/>
          </a:xfrm>
          <a:prstGeom prst="rect">
            <a:avLst/>
          </a:prstGeom>
        </p:spPr>
        <p:txBody>
          <a:bodyPr spcFirstLastPara="1" wrap="square" lIns="91425" tIns="91425" rIns="91425" bIns="91425" anchor="t" anchorCtr="0">
            <a:noAutofit/>
          </a:bodyPr>
          <a:lstStyle/>
          <a:p>
            <a:pPr marL="0" lvl="0" indent="0" rtl="0">
              <a:lnSpc>
                <a:spcPct val="87000"/>
              </a:lnSpc>
              <a:spcBef>
                <a:spcPts val="0"/>
              </a:spcBef>
              <a:spcAft>
                <a:spcPts val="0"/>
              </a:spcAft>
              <a:buNone/>
            </a:pPr>
            <a:endParaRPr sz="3409" i="1" dirty="0">
              <a:solidFill>
                <a:srgbClr val="222222"/>
              </a:solidFill>
              <a:latin typeface="Century Gothic"/>
              <a:ea typeface="Century Gothic"/>
              <a:cs typeface="Century Gothic"/>
              <a:sym typeface="Century Gothic"/>
            </a:endParaRPr>
          </a:p>
          <a:p>
            <a:pPr marL="0" lvl="0" indent="0" rtl="0">
              <a:lnSpc>
                <a:spcPct val="87000"/>
              </a:lnSpc>
              <a:spcBef>
                <a:spcPts val="0"/>
              </a:spcBef>
              <a:spcAft>
                <a:spcPts val="0"/>
              </a:spcAft>
              <a:buNone/>
            </a:pPr>
            <a:r>
              <a:rPr lang="en-US" i="1" dirty="0">
                <a:solidFill>
                  <a:srgbClr val="222222"/>
                </a:solidFill>
                <a:latin typeface="Calibri" panose="020F0502020204030204" pitchFamily="34" charset="0"/>
                <a:ea typeface="Century Gothic"/>
                <a:cs typeface="Century Gothic"/>
                <a:sym typeface="Century Gothic"/>
              </a:rPr>
              <a:t>...When anxious she bangs head against objects until skin breaks and cuts self requiring stitches. For her safety, overnight support and supervision are required to reduce anxiety. </a:t>
            </a:r>
            <a:r>
              <a:rPr lang="en-US" i="1" dirty="0">
                <a:solidFill>
                  <a:srgbClr val="222222"/>
                </a:solidFill>
                <a:latin typeface="Calibri" panose="020F0502020204030204" pitchFamily="34" charset="0"/>
                <a:ea typeface="Arial"/>
                <a:cs typeface="Arial"/>
                <a:sym typeface="Arial"/>
              </a:rPr>
              <a:t> </a:t>
            </a:r>
            <a:endParaRPr i="1" dirty="0">
              <a:latin typeface="Calibri" panose="020F0502020204030204" pitchFamily="34" charset="0"/>
            </a:endParaRPr>
          </a:p>
          <a:p>
            <a:pPr marL="0" lvl="0" indent="0">
              <a:spcBef>
                <a:spcPts val="10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Authorization Requirements</a:t>
            </a:r>
            <a:endParaRPr sz="4400" b="0" i="0" u="none" strike="noStrike" cap="none" dirty="0">
              <a:solidFill>
                <a:schemeClr val="dk1"/>
              </a:solidFill>
              <a:latin typeface="Calibri"/>
              <a:ea typeface="Calibri"/>
              <a:cs typeface="Calibri"/>
              <a:sym typeface="Calibri"/>
            </a:endParaRPr>
          </a:p>
        </p:txBody>
      </p:sp>
      <p:sp>
        <p:nvSpPr>
          <p:cNvPr id="188" name="Shape 188"/>
          <p:cNvSpPr txBox="1">
            <a:spLocks noGrp="1"/>
          </p:cNvSpPr>
          <p:nvPr>
            <p:ph type="body" idx="1"/>
          </p:nvPr>
        </p:nvSpPr>
        <p:spPr>
          <a:xfrm>
            <a:off x="838200" y="1430200"/>
            <a:ext cx="10515600" cy="4351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b="0" i="0" u="none" strike="noStrike" cap="none" dirty="0">
                <a:solidFill>
                  <a:schemeClr val="dk1"/>
                </a:solidFill>
                <a:sym typeface="Calibri"/>
              </a:rPr>
              <a:t>	The </a:t>
            </a:r>
            <a:r>
              <a:rPr lang="en-US" dirty="0"/>
              <a:t>c</a:t>
            </a:r>
            <a:r>
              <a:rPr lang="en-US" b="0" i="0" u="none" strike="noStrike" cap="none" dirty="0">
                <a:solidFill>
                  <a:schemeClr val="dk1"/>
                </a:solidFill>
                <a:sym typeface="Calibri"/>
              </a:rPr>
              <a:t>hallenge for everyone is getting to know the member and 	his/her needs.  </a:t>
            </a:r>
          </a:p>
          <a:p>
            <a:pPr marL="0" marR="0" lvl="0" indent="0" algn="l" rtl="0">
              <a:lnSpc>
                <a:spcPct val="90000"/>
              </a:lnSpc>
              <a:spcBef>
                <a:spcPts val="0"/>
              </a:spcBef>
              <a:spcAft>
                <a:spcPts val="0"/>
              </a:spcAft>
              <a:buClr>
                <a:schemeClr val="dk1"/>
              </a:buClr>
              <a:buSzPts val="2800"/>
              <a:buFont typeface="Arial"/>
              <a:buNone/>
            </a:pPr>
            <a:endParaRPr b="0" i="0" u="none" strike="noStrike" cap="none" dirty="0">
              <a:solidFill>
                <a:schemeClr val="dk1"/>
              </a:solidFill>
              <a:sym typeface="Calibri"/>
            </a:endParaRPr>
          </a:p>
          <a:p>
            <a:pPr marL="914400" marR="0" lvl="0" indent="0" algn="l" rtl="0">
              <a:lnSpc>
                <a:spcPct val="90000"/>
              </a:lnSpc>
              <a:spcBef>
                <a:spcPts val="0"/>
              </a:spcBef>
              <a:spcAft>
                <a:spcPts val="0"/>
              </a:spcAft>
              <a:buClr>
                <a:schemeClr val="dk1"/>
              </a:buClr>
              <a:buSzPts val="2800"/>
              <a:buFont typeface="Arial"/>
              <a:buNone/>
            </a:pPr>
            <a:r>
              <a:rPr lang="en-US" dirty="0"/>
              <a:t>Everyone’s </a:t>
            </a:r>
            <a:r>
              <a:rPr lang="en-US" i="0" u="none" strike="noStrike" cap="none" dirty="0">
                <a:solidFill>
                  <a:schemeClr val="dk1"/>
                </a:solidFill>
              </a:rPr>
              <a:t> job is to paint the picture to the person who is reviewing - remember they have never met the member. </a:t>
            </a:r>
          </a:p>
          <a:p>
            <a:pPr marL="914400" marR="0" lvl="0" indent="0" algn="l" rtl="0">
              <a:lnSpc>
                <a:spcPct val="90000"/>
              </a:lnSpc>
              <a:spcBef>
                <a:spcPts val="0"/>
              </a:spcBef>
              <a:spcAft>
                <a:spcPts val="0"/>
              </a:spcAft>
              <a:buClr>
                <a:schemeClr val="dk1"/>
              </a:buClr>
              <a:buSzPts val="2800"/>
              <a:buFont typeface="Arial"/>
              <a:buNone/>
            </a:pPr>
            <a:endParaRPr i="0" u="none" strike="noStrike" cap="none" dirty="0">
              <a:solidFill>
                <a:schemeClr val="dk1"/>
              </a:solidFill>
            </a:endParaRPr>
          </a:p>
          <a:p>
            <a:pPr marL="914400" marR="0" lvl="0" indent="0" algn="l" rtl="0">
              <a:lnSpc>
                <a:spcPct val="90000"/>
              </a:lnSpc>
              <a:spcBef>
                <a:spcPts val="0"/>
              </a:spcBef>
              <a:spcAft>
                <a:spcPts val="0"/>
              </a:spcAft>
              <a:buClr>
                <a:schemeClr val="dk1"/>
              </a:buClr>
              <a:buSzPts val="2800"/>
              <a:buFont typeface="Arial"/>
              <a:buNone/>
            </a:pPr>
            <a:r>
              <a:rPr lang="en-US" i="0" u="none" strike="noStrike" cap="none" dirty="0">
                <a:solidFill>
                  <a:schemeClr val="dk1"/>
                </a:solidFill>
              </a:rPr>
              <a:t>If you do not know the person </a:t>
            </a:r>
            <a:r>
              <a:rPr lang="en-US" dirty="0"/>
              <a:t>u</a:t>
            </a:r>
            <a:r>
              <a:rPr lang="en-US" i="0" u="none" strike="noStrike" cap="none" dirty="0">
                <a:solidFill>
                  <a:schemeClr val="dk1"/>
                </a:solidFill>
              </a:rPr>
              <a:t>se information from people who know the member well and/or rely on records.</a:t>
            </a:r>
            <a:endParaRPr i="0" u="none" strike="noStrike" cap="none"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Painting the Picture</a:t>
            </a:r>
            <a:endParaRPr sz="4400" b="1" i="0" u="none" strike="noStrike" cap="none" dirty="0">
              <a:solidFill>
                <a:schemeClr val="dk1"/>
              </a:solidFill>
              <a:latin typeface="Calibri"/>
              <a:ea typeface="Calibri"/>
              <a:cs typeface="Calibri"/>
              <a:sym typeface="Calibri"/>
            </a:endParaRPr>
          </a:p>
        </p:txBody>
      </p:sp>
      <p:sp>
        <p:nvSpPr>
          <p:cNvPr id="195" name="Shape 195"/>
          <p:cNvSpPr txBox="1">
            <a:spLocks noGrp="1"/>
          </p:cNvSpPr>
          <p:nvPr>
            <p:ph type="body" idx="1"/>
          </p:nvPr>
        </p:nvSpPr>
        <p:spPr>
          <a:xfrm>
            <a:off x="838200" y="1375475"/>
            <a:ext cx="10515600" cy="4801200"/>
          </a:xfrm>
          <a:prstGeom prst="rect">
            <a:avLst/>
          </a:prstGeom>
          <a:noFill/>
          <a:ln>
            <a:noFill/>
          </a:ln>
        </p:spPr>
        <p:txBody>
          <a:bodyPr spcFirstLastPara="1" wrap="square" lIns="91425" tIns="91425" rIns="91425" bIns="91425" anchor="t" anchorCtr="0">
            <a:noAutofit/>
          </a:bodyPr>
          <a:lstStyle/>
          <a:p>
            <a:pPr lvl="1" indent="-457200">
              <a:buSzPts val="3600"/>
            </a:pPr>
            <a:r>
              <a:rPr lang="en-US" sz="2800" b="0" i="0" u="none" strike="noStrike" cap="none" dirty="0">
                <a:solidFill>
                  <a:schemeClr val="dk1"/>
                </a:solidFill>
                <a:sym typeface="Calibri"/>
              </a:rPr>
              <a:t>Let Utilization Management know what was authorized last time.</a:t>
            </a:r>
            <a:endParaRPr sz="2800" b="0" i="0" u="none" strike="noStrike" cap="none" dirty="0">
              <a:solidFill>
                <a:schemeClr val="dk1"/>
              </a:solidFill>
              <a:sym typeface="Calibri"/>
            </a:endParaRPr>
          </a:p>
          <a:p>
            <a:pPr lvl="1" indent="-457200">
              <a:spcBef>
                <a:spcPts val="0"/>
              </a:spcBef>
              <a:buSzPts val="3600"/>
            </a:pPr>
            <a:r>
              <a:rPr lang="en-US" sz="2800" b="0" i="0" u="none" strike="noStrike" cap="none" dirty="0">
                <a:solidFill>
                  <a:schemeClr val="dk1"/>
                </a:solidFill>
                <a:sym typeface="Calibri"/>
              </a:rPr>
              <a:t>Why </a:t>
            </a:r>
            <a:r>
              <a:rPr lang="en-US" sz="2800" dirty="0"/>
              <a:t>previous supports were</a:t>
            </a:r>
            <a:r>
              <a:rPr lang="en-US" sz="2800" b="0" i="0" u="none" strike="noStrike" cap="none" dirty="0">
                <a:solidFill>
                  <a:schemeClr val="dk1"/>
                </a:solidFill>
                <a:sym typeface="Calibri"/>
              </a:rPr>
              <a:t> approved...</a:t>
            </a:r>
            <a:endParaRPr sz="2800" b="0" i="0" u="none" strike="noStrike" cap="none" dirty="0">
              <a:solidFill>
                <a:schemeClr val="dk1"/>
              </a:solidFill>
              <a:sym typeface="Calibri"/>
            </a:endParaRPr>
          </a:p>
          <a:p>
            <a:pPr lvl="1" indent="-457200">
              <a:spcBef>
                <a:spcPts val="0"/>
              </a:spcBef>
              <a:buSzPts val="3600"/>
            </a:pPr>
            <a:r>
              <a:rPr lang="en-US" sz="2800" b="0" i="0" u="none" strike="noStrike" cap="none" dirty="0">
                <a:solidFill>
                  <a:schemeClr val="dk1"/>
                </a:solidFill>
                <a:sym typeface="Calibri"/>
              </a:rPr>
              <a:t>What is different or the same now?</a:t>
            </a:r>
            <a:endParaRPr sz="2800" b="0" i="0" u="none" strike="noStrike" cap="none" dirty="0">
              <a:solidFill>
                <a:schemeClr val="dk1"/>
              </a:solidFill>
              <a:sym typeface="Calibri"/>
            </a:endParaRPr>
          </a:p>
          <a:p>
            <a:pPr lvl="1" indent="-457200">
              <a:spcBef>
                <a:spcPts val="0"/>
              </a:spcBef>
              <a:buSzPts val="3600"/>
            </a:pPr>
            <a:r>
              <a:rPr lang="en-US" sz="2800" b="0" i="0" u="none" strike="noStrike" cap="none" dirty="0">
                <a:solidFill>
                  <a:schemeClr val="dk1"/>
                </a:solidFill>
                <a:sym typeface="Calibri"/>
              </a:rPr>
              <a:t>If no progress, what interventions will be implemented or need to be maintained?</a:t>
            </a:r>
            <a:endParaRPr sz="2800" b="0" i="0" u="none" strike="noStrike" cap="none" dirty="0">
              <a:solidFill>
                <a:schemeClr val="dk1"/>
              </a:solidFill>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000" dirty="0"/>
              <a:t>    </a:t>
            </a:r>
            <a:r>
              <a:rPr lang="en-US" b="1" dirty="0"/>
              <a:t>Painting the Picture, cont’d</a:t>
            </a:r>
            <a:endParaRPr sz="3000" b="0" i="0" u="none" strike="noStrike" cap="none" dirty="0">
              <a:solidFill>
                <a:schemeClr val="dk1"/>
              </a:solidFill>
              <a:latin typeface="Calibri"/>
              <a:ea typeface="Calibri"/>
              <a:cs typeface="Calibri"/>
              <a:sym typeface="Calibri"/>
            </a:endParaRPr>
          </a:p>
        </p:txBody>
      </p:sp>
      <p:sp>
        <p:nvSpPr>
          <p:cNvPr id="201" name="Shape 201"/>
          <p:cNvSpPr txBox="1">
            <a:spLocks noGrp="1"/>
          </p:cNvSpPr>
          <p:nvPr>
            <p:ph type="body" idx="1"/>
          </p:nvPr>
        </p:nvSpPr>
        <p:spPr>
          <a:xfrm>
            <a:off x="1319463" y="1690688"/>
            <a:ext cx="10515600" cy="4351338"/>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0"/>
              </a:spcBef>
              <a:spcAft>
                <a:spcPts val="0"/>
              </a:spcAft>
              <a:buClr>
                <a:srgbClr val="000000"/>
              </a:buClr>
              <a:buSzPts val="2400"/>
              <a:buNone/>
            </a:pPr>
            <a:r>
              <a:rPr lang="en-US" sz="2800" b="0" i="0" u="none" strike="noStrike" cap="none" dirty="0">
                <a:solidFill>
                  <a:srgbClr val="000000"/>
                </a:solidFill>
                <a:sym typeface="Calibri"/>
              </a:rPr>
              <a:t>Supporting Clinical Need for Service</a:t>
            </a:r>
          </a:p>
          <a:p>
            <a:pPr marL="685800" marR="0" lvl="1" indent="-228600" algn="l" rtl="0">
              <a:lnSpc>
                <a:spcPct val="90000"/>
              </a:lnSpc>
              <a:spcBef>
                <a:spcPts val="600"/>
              </a:spcBef>
              <a:spcAft>
                <a:spcPts val="600"/>
              </a:spcAft>
              <a:buClr>
                <a:srgbClr val="000000"/>
              </a:buClr>
              <a:buSzPts val="2400"/>
              <a:buFont typeface="Arial"/>
              <a:buChar char="•"/>
            </a:pPr>
            <a:r>
              <a:rPr lang="en-US" sz="2800" b="0" i="0" u="none" strike="noStrike" cap="none" dirty="0">
                <a:solidFill>
                  <a:srgbClr val="000000"/>
                </a:solidFill>
                <a:sym typeface="Calibri"/>
              </a:rPr>
              <a:t>What does the day look like for that person on a typical day?  Supports needed to help them get through a typical day.</a:t>
            </a:r>
            <a:endParaRPr sz="2800" b="0" i="0" u="none" strike="noStrike" cap="none" dirty="0">
              <a:solidFill>
                <a:srgbClr val="000000"/>
              </a:solidFill>
              <a:sym typeface="Calibri"/>
            </a:endParaRPr>
          </a:p>
          <a:p>
            <a:pPr marL="685800" marR="0" lvl="1" indent="-228600" algn="l" rtl="0">
              <a:lnSpc>
                <a:spcPct val="90000"/>
              </a:lnSpc>
              <a:spcBef>
                <a:spcPts val="600"/>
              </a:spcBef>
              <a:spcAft>
                <a:spcPts val="600"/>
              </a:spcAft>
              <a:buClr>
                <a:srgbClr val="000000"/>
              </a:buClr>
              <a:buSzPts val="2400"/>
              <a:buFont typeface="Arial"/>
              <a:buChar char="•"/>
            </a:pPr>
            <a:r>
              <a:rPr lang="en-US" sz="2800" b="0" i="0" u="none" strike="noStrike" cap="none" dirty="0">
                <a:solidFill>
                  <a:srgbClr val="000000"/>
                </a:solidFill>
                <a:sym typeface="Calibri"/>
              </a:rPr>
              <a:t>What does the staff do during the day to teach the member how to cope?</a:t>
            </a:r>
            <a:endParaRPr sz="2800" b="0" i="0" u="none" strike="noStrike" cap="none" dirty="0">
              <a:solidFill>
                <a:srgbClr val="000000"/>
              </a:solidFill>
              <a:sym typeface="Calibri"/>
            </a:endParaRPr>
          </a:p>
          <a:p>
            <a:pPr marL="685800" marR="0" lvl="1" indent="-228600" algn="l" rtl="0">
              <a:lnSpc>
                <a:spcPct val="90000"/>
              </a:lnSpc>
              <a:spcBef>
                <a:spcPts val="600"/>
              </a:spcBef>
              <a:spcAft>
                <a:spcPts val="600"/>
              </a:spcAft>
              <a:buClr>
                <a:srgbClr val="000000"/>
              </a:buClr>
              <a:buSzPts val="2400"/>
              <a:buFont typeface="Arial"/>
              <a:buChar char="•"/>
            </a:pPr>
            <a:r>
              <a:rPr lang="en-US" sz="2800" b="0" i="0" u="none" strike="noStrike" cap="none" dirty="0">
                <a:solidFill>
                  <a:srgbClr val="000000"/>
                </a:solidFill>
                <a:sym typeface="Calibri"/>
              </a:rPr>
              <a:t>What does the staff do during the day to help member manage in the community? </a:t>
            </a:r>
            <a:endParaRPr lang="en-US" sz="2800" dirty="0">
              <a:solidFill>
                <a:srgbClr val="000000"/>
              </a:solidFill>
            </a:endParaRPr>
          </a:p>
          <a:p>
            <a:pPr marL="685800" marR="0" lvl="1" indent="-228600" algn="l" rtl="0">
              <a:lnSpc>
                <a:spcPct val="90000"/>
              </a:lnSpc>
              <a:spcBef>
                <a:spcPts val="500"/>
              </a:spcBef>
              <a:spcAft>
                <a:spcPts val="0"/>
              </a:spcAft>
              <a:buClr>
                <a:srgbClr val="000000"/>
              </a:buClr>
              <a:buSzPts val="2400"/>
              <a:buFont typeface="Arial"/>
              <a:buChar char="•"/>
            </a:pPr>
            <a:r>
              <a:rPr lang="en-US" sz="2800" b="0" i="0" u="none" strike="noStrike" cap="none" dirty="0">
                <a:solidFill>
                  <a:srgbClr val="000000"/>
                </a:solidFill>
                <a:sym typeface="Calibri"/>
              </a:rPr>
              <a:t>Answer What</a:t>
            </a:r>
            <a:r>
              <a:rPr lang="en-US" sz="2800" dirty="0">
                <a:solidFill>
                  <a:srgbClr val="000000"/>
                </a:solidFill>
              </a:rPr>
              <a:t>? </a:t>
            </a:r>
            <a:r>
              <a:rPr lang="en-US" sz="2800" b="0" i="0" u="none" strike="noStrike" cap="none" dirty="0">
                <a:solidFill>
                  <a:srgbClr val="000000"/>
                </a:solidFill>
                <a:sym typeface="Calibri"/>
              </a:rPr>
              <a:t> Where</a:t>
            </a:r>
            <a:r>
              <a:rPr lang="en-US" sz="2800" dirty="0">
                <a:solidFill>
                  <a:srgbClr val="000000"/>
                </a:solidFill>
              </a:rPr>
              <a:t>?</a:t>
            </a:r>
            <a:r>
              <a:rPr lang="en-US" sz="2800" b="0" i="0" u="none" strike="noStrike" cap="none" dirty="0">
                <a:solidFill>
                  <a:srgbClr val="000000"/>
                </a:solidFill>
                <a:sym typeface="Calibri"/>
              </a:rPr>
              <a:t> When</a:t>
            </a:r>
            <a:r>
              <a:rPr lang="en-US" sz="2800" dirty="0">
                <a:solidFill>
                  <a:srgbClr val="000000"/>
                </a:solidFill>
              </a:rPr>
              <a:t>? </a:t>
            </a:r>
            <a:r>
              <a:rPr lang="en-US" sz="2800" b="0" i="0" u="none" strike="noStrike" cap="none" dirty="0">
                <a:solidFill>
                  <a:srgbClr val="000000"/>
                </a:solidFill>
                <a:sym typeface="Calibri"/>
              </a:rPr>
              <a:t> Why</a:t>
            </a:r>
            <a:r>
              <a:rPr lang="en-US" sz="2800" dirty="0">
                <a:solidFill>
                  <a:srgbClr val="000000"/>
                </a:solidFill>
              </a:rPr>
              <a:t>?</a:t>
            </a:r>
            <a:r>
              <a:rPr lang="en-US" sz="2800" b="0" i="0" u="none" strike="noStrike" cap="none" dirty="0">
                <a:solidFill>
                  <a:srgbClr val="000000"/>
                </a:solidFill>
                <a:sym typeface="Calibri"/>
              </a:rPr>
              <a:t> and How?</a:t>
            </a:r>
            <a:endParaRPr sz="2800" b="0" i="0" u="none" strike="noStrike" cap="none" dirty="0">
              <a:solidFill>
                <a:srgbClr val="000000"/>
              </a:solidFill>
              <a:sym typeface="Calibri"/>
            </a:endParaRPr>
          </a:p>
          <a:p>
            <a:pPr marL="0" marR="0" lvl="0" indent="0" algn="l" rtl="0">
              <a:lnSpc>
                <a:spcPct val="90000"/>
              </a:lnSpc>
              <a:spcBef>
                <a:spcPts val="500"/>
              </a:spcBef>
              <a:spcAft>
                <a:spcPts val="0"/>
              </a:spcAft>
              <a:buClr>
                <a:schemeClr val="dk1"/>
              </a:buClr>
              <a:buSzPts val="28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Authorization Requirements</a:t>
            </a:r>
            <a:endParaRPr sz="4400" b="0" i="0" u="none" strike="noStrike" cap="none" dirty="0">
              <a:solidFill>
                <a:schemeClr val="dk1"/>
              </a:solidFill>
              <a:latin typeface="Calibri"/>
              <a:ea typeface="Calibri"/>
              <a:cs typeface="Calibri"/>
              <a:sym typeface="Calibri"/>
            </a:endParaRPr>
          </a:p>
        </p:txBody>
      </p:sp>
      <p:sp>
        <p:nvSpPr>
          <p:cNvPr id="208" name="Shape 208"/>
          <p:cNvSpPr txBox="1">
            <a:spLocks noGrp="1"/>
          </p:cNvSpPr>
          <p:nvPr>
            <p:ph type="body" idx="1"/>
          </p:nvPr>
        </p:nvSpPr>
        <p:spPr>
          <a:xfrm>
            <a:off x="838200" y="1390197"/>
            <a:ext cx="10805160" cy="4351338"/>
          </a:xfrm>
          <a:prstGeom prst="rect">
            <a:avLst/>
          </a:prstGeom>
          <a:noFill/>
          <a:ln>
            <a:noFill/>
          </a:ln>
        </p:spPr>
        <p:txBody>
          <a:bodyPr spcFirstLastPara="1" wrap="square" lIns="91425" tIns="91425" rIns="91425" bIns="91425" anchor="t" anchorCtr="0">
            <a:noAutofit/>
          </a:bodyPr>
          <a:lstStyle/>
          <a:p>
            <a:pPr marL="914400" marR="0" lvl="0" indent="0" algn="l" rtl="0">
              <a:lnSpc>
                <a:spcPct val="90000"/>
              </a:lnSpc>
              <a:spcBef>
                <a:spcPts val="0"/>
              </a:spcBef>
              <a:spcAft>
                <a:spcPts val="0"/>
              </a:spcAft>
              <a:buClr>
                <a:schemeClr val="accent6"/>
              </a:buClr>
              <a:buSzPts val="2800"/>
              <a:buFont typeface="Arial"/>
              <a:buNone/>
            </a:pPr>
            <a:r>
              <a:rPr lang="en-US" sz="2800" b="0" i="0" u="none" strike="noStrike" cap="none" dirty="0">
                <a:solidFill>
                  <a:srgbClr val="000000"/>
                </a:solidFill>
                <a:latin typeface="Calibri"/>
                <a:ea typeface="Calibri"/>
                <a:cs typeface="Calibri"/>
                <a:sym typeface="Calibri"/>
              </a:rPr>
              <a:t>Accurate and specific Documentation is critical</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Person Centered Care Plan need to be current and specific/ restrictions need to be current</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IHH Documentation needs to be current and specific to the needs of the member and reflect what the staff is doing to help/teach</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dirty="0">
                <a:solidFill>
                  <a:srgbClr val="000000"/>
                </a:solidFill>
              </a:rPr>
              <a:t>R</a:t>
            </a:r>
            <a:r>
              <a:rPr lang="en-US" sz="2800" b="0" i="0" u="none" strike="noStrike" cap="none" dirty="0">
                <a:solidFill>
                  <a:srgbClr val="000000"/>
                </a:solidFill>
                <a:latin typeface="Calibri"/>
                <a:ea typeface="Calibri"/>
                <a:cs typeface="Calibri"/>
                <a:sym typeface="Calibri"/>
              </a:rPr>
              <a:t>elate member behaviors and needs to the tier they need</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Behaviors and needs of member need to be clear in the Habilitation provider documentation (specific staff interventions)</a:t>
            </a:r>
            <a:endParaRPr sz="2800" b="0" i="0" u="none" strike="noStrike" cap="none" dirty="0">
              <a:solidFill>
                <a:srgbClr val="000000"/>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Authorization Requirements</a:t>
            </a:r>
            <a:endParaRPr sz="4400" b="0" i="0" u="none" strike="noStrike" cap="none" dirty="0">
              <a:solidFill>
                <a:schemeClr val="dk1"/>
              </a:solidFill>
              <a:latin typeface="Calibri"/>
              <a:ea typeface="Calibri"/>
              <a:cs typeface="Calibri"/>
              <a:sym typeface="Calibri"/>
            </a:endParaRPr>
          </a:p>
        </p:txBody>
      </p:sp>
      <p:sp>
        <p:nvSpPr>
          <p:cNvPr id="215" name="Shape 215"/>
          <p:cNvSpPr txBox="1">
            <a:spLocks noGrp="1"/>
          </p:cNvSpPr>
          <p:nvPr>
            <p:ph type="body" idx="1"/>
          </p:nvPr>
        </p:nvSpPr>
        <p:spPr>
          <a:xfrm>
            <a:off x="838200" y="1398905"/>
            <a:ext cx="10515600" cy="435133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Tx/>
              <a:buSzPts val="2800"/>
              <a:buFont typeface="Arial"/>
              <a:buNone/>
            </a:pPr>
            <a:r>
              <a:rPr lang="en-US" sz="2800" b="0" i="0" u="none" strike="noStrike" cap="none" dirty="0">
                <a:solidFill>
                  <a:schemeClr val="tx1"/>
                </a:solidFill>
                <a:latin typeface="Calibri"/>
                <a:ea typeface="Calibri"/>
                <a:cs typeface="Calibri"/>
                <a:sym typeface="Calibri"/>
              </a:rPr>
              <a:t>	Looking for</a:t>
            </a:r>
            <a:r>
              <a:rPr lang="en-US" dirty="0">
                <a:solidFill>
                  <a:schemeClr val="tx1"/>
                </a:solidFill>
              </a:rPr>
              <a:t>:  P</a:t>
            </a:r>
            <a:r>
              <a:rPr lang="en-US" sz="2800" b="0" i="0" u="none" strike="noStrike" cap="none" dirty="0">
                <a:solidFill>
                  <a:schemeClr val="tx1"/>
                </a:solidFill>
                <a:latin typeface="Calibri"/>
                <a:ea typeface="Calibri"/>
                <a:cs typeface="Calibri"/>
                <a:sym typeface="Calibri"/>
              </a:rPr>
              <a:t>rocess/behaviors/actions/interventions/outcomes</a:t>
            </a:r>
            <a:endParaRPr sz="2800" b="0" i="0" u="none" strike="noStrike" cap="none" dirty="0">
              <a:solidFill>
                <a:schemeClr val="tx1"/>
              </a:solidFill>
              <a:latin typeface="Calibri"/>
              <a:ea typeface="Calibri"/>
              <a:cs typeface="Calibri"/>
              <a:sym typeface="Calibri"/>
            </a:endParaRPr>
          </a:p>
          <a:p>
            <a:pPr marL="457200" marR="0" lvl="0" indent="457200" algn="l" rtl="0">
              <a:lnSpc>
                <a:spcPct val="90000"/>
              </a:lnSpc>
              <a:spcBef>
                <a:spcPts val="0"/>
              </a:spcBef>
              <a:spcAft>
                <a:spcPts val="0"/>
              </a:spcAft>
              <a:buClrTx/>
              <a:buSzPts val="2800"/>
              <a:buFont typeface="Arial"/>
              <a:buNone/>
            </a:pPr>
            <a:endParaRPr dirty="0">
              <a:solidFill>
                <a:schemeClr val="tx1"/>
              </a:solidFill>
            </a:endParaRPr>
          </a:p>
          <a:p>
            <a:pPr marL="914400" indent="-457200">
              <a:spcBef>
                <a:spcPts val="0"/>
              </a:spcBef>
              <a:buClrTx/>
            </a:pPr>
            <a:r>
              <a:rPr lang="en-US" dirty="0">
                <a:solidFill>
                  <a:schemeClr val="tx1"/>
                </a:solidFill>
              </a:rPr>
              <a:t>W</a:t>
            </a:r>
            <a:r>
              <a:rPr lang="en-US" sz="2800" b="0" i="0" u="none" strike="noStrike" cap="none" dirty="0">
                <a:solidFill>
                  <a:schemeClr val="tx1"/>
                </a:solidFill>
                <a:latin typeface="Calibri"/>
                <a:ea typeface="Calibri"/>
                <a:cs typeface="Calibri"/>
                <a:sym typeface="Calibri"/>
              </a:rPr>
              <a:t>hat are the specific needs of the member</a:t>
            </a:r>
            <a:r>
              <a:rPr lang="en-US" sz="2800" b="0" i="0" u="none" strike="noStrike" cap="none" dirty="0">
                <a:solidFill>
                  <a:schemeClr val="tx1"/>
                </a:solidFill>
                <a:sym typeface="Calibri"/>
              </a:rPr>
              <a:t>?</a:t>
            </a:r>
            <a:endParaRPr dirty="0">
              <a:solidFill>
                <a:schemeClr val="tx1"/>
              </a:solidFill>
            </a:endParaRPr>
          </a:p>
          <a:p>
            <a:pPr marL="914400" indent="-457200">
              <a:spcBef>
                <a:spcPts val="0"/>
              </a:spcBef>
              <a:buClrTx/>
            </a:pPr>
            <a:r>
              <a:rPr lang="en-US" dirty="0">
                <a:solidFill>
                  <a:schemeClr val="tx1"/>
                </a:solidFill>
              </a:rPr>
              <a:t>W</a:t>
            </a:r>
            <a:r>
              <a:rPr lang="en-US" sz="2800" b="0" i="0" u="none" strike="noStrike" cap="none" dirty="0">
                <a:solidFill>
                  <a:schemeClr val="tx1"/>
                </a:solidFill>
                <a:latin typeface="Calibri"/>
                <a:ea typeface="Calibri"/>
                <a:cs typeface="Calibri"/>
                <a:sym typeface="Calibri"/>
              </a:rPr>
              <a:t>hat are the specific things that the staff is doing to teach </a:t>
            </a:r>
            <a:r>
              <a:rPr lang="en-US" sz="2800" b="0" i="0" u="none" strike="noStrike" cap="none" dirty="0">
                <a:solidFill>
                  <a:schemeClr val="tx1"/>
                </a:solidFill>
                <a:sym typeface="Calibri"/>
              </a:rPr>
              <a:t>skills?</a:t>
            </a:r>
            <a:endParaRPr lang="en-US" dirty="0">
              <a:solidFill>
                <a:schemeClr val="tx1"/>
              </a:solidFill>
            </a:endParaRPr>
          </a:p>
          <a:p>
            <a:pPr marL="914400" indent="-457200">
              <a:spcBef>
                <a:spcPts val="0"/>
              </a:spcBef>
              <a:buClrTx/>
            </a:pPr>
            <a:r>
              <a:rPr lang="en-US" dirty="0">
                <a:solidFill>
                  <a:schemeClr val="tx1"/>
                </a:solidFill>
              </a:rPr>
              <a:t>What are the o</a:t>
            </a:r>
            <a:r>
              <a:rPr lang="en-US" sz="2800" b="0" i="0" u="none" strike="noStrike" cap="none" dirty="0">
                <a:solidFill>
                  <a:schemeClr val="tx1"/>
                </a:solidFill>
                <a:latin typeface="Calibri"/>
                <a:ea typeface="Calibri"/>
                <a:cs typeface="Calibri"/>
                <a:sym typeface="Calibri"/>
              </a:rPr>
              <a:t>utcomes of </a:t>
            </a:r>
            <a:r>
              <a:rPr lang="en-US" sz="2800" b="0" i="0" u="none" strike="noStrike" cap="none" dirty="0">
                <a:solidFill>
                  <a:schemeClr val="tx1"/>
                </a:solidFill>
                <a:sym typeface="Calibri"/>
              </a:rPr>
              <a:t>interventions?</a:t>
            </a:r>
            <a:endParaRPr lang="en-US" dirty="0">
              <a:solidFill>
                <a:schemeClr val="tx1"/>
              </a:solidFill>
            </a:endParaRPr>
          </a:p>
          <a:p>
            <a:pPr marL="914400" indent="-457200">
              <a:spcBef>
                <a:spcPts val="0"/>
              </a:spcBef>
              <a:buClrTx/>
            </a:pPr>
            <a:r>
              <a:rPr lang="en-US" dirty="0">
                <a:solidFill>
                  <a:schemeClr val="tx1"/>
                </a:solidFill>
              </a:rPr>
              <a:t>TIP:  Be sure to u</a:t>
            </a:r>
            <a:r>
              <a:rPr lang="en-US" sz="2800" b="0" i="0" u="none" strike="noStrike" cap="none" dirty="0">
                <a:solidFill>
                  <a:schemeClr val="tx1"/>
                </a:solidFill>
                <a:latin typeface="Calibri"/>
                <a:ea typeface="Calibri"/>
                <a:cs typeface="Calibri"/>
                <a:sym typeface="Calibri"/>
              </a:rPr>
              <a:t>se language that demonstrates intervention</a:t>
            </a:r>
            <a:endParaRPr sz="2800" b="0" i="0" u="none" strike="noStrike" cap="none" dirty="0">
              <a:solidFill>
                <a:schemeClr val="tx1"/>
              </a:solidFill>
              <a:latin typeface="Calibri"/>
              <a:ea typeface="Calibri"/>
              <a:cs typeface="Calibri"/>
              <a:sym typeface="Calibri"/>
            </a:endParaRPr>
          </a:p>
          <a:p>
            <a:pPr marL="1371600" indent="-457200">
              <a:spcBef>
                <a:spcPts val="0"/>
              </a:spcBef>
            </a:pPr>
            <a:endParaRPr sz="28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dirty="0"/>
              <a:t>Common Intervention Terminology</a:t>
            </a:r>
            <a:endParaRPr b="1" dirty="0"/>
          </a:p>
        </p:txBody>
      </p:sp>
      <p:sp>
        <p:nvSpPr>
          <p:cNvPr id="222" name="Shape 222"/>
          <p:cNvSpPr txBox="1">
            <a:spLocks noGrp="1"/>
          </p:cNvSpPr>
          <p:nvPr>
            <p:ph type="body" idx="1"/>
          </p:nvPr>
        </p:nvSpPr>
        <p:spPr>
          <a:xfrm>
            <a:off x="838200" y="1911927"/>
            <a:ext cx="11353800" cy="4264898"/>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sz="1100" dirty="0">
              <a:solidFill>
                <a:srgbClr val="1F497D"/>
              </a:solidFill>
            </a:endParaRPr>
          </a:p>
        </p:txBody>
      </p:sp>
      <p:sp>
        <p:nvSpPr>
          <p:cNvPr id="2" name="Rectangle 1">
            <a:extLst>
              <a:ext uri="{FF2B5EF4-FFF2-40B4-BE49-F238E27FC236}">
                <a16:creationId xmlns:a16="http://schemas.microsoft.com/office/drawing/2014/main" id="{B57DA8F7-85B2-2D45-8573-E1DDE98783D8}"/>
              </a:ext>
            </a:extLst>
          </p:cNvPr>
          <p:cNvSpPr/>
          <p:nvPr/>
        </p:nvSpPr>
        <p:spPr>
          <a:xfrm>
            <a:off x="1122218" y="3075709"/>
            <a:ext cx="11069782" cy="830997"/>
          </a:xfrm>
          <a:prstGeom prst="rect">
            <a:avLst/>
          </a:prstGeom>
        </p:spPr>
        <p:txBody>
          <a:bodyPr wrap="square">
            <a:spAutoFit/>
          </a:bodyPr>
          <a:lstStyle/>
          <a:p>
            <a:r>
              <a:rPr lang="en-US" sz="2400" dirty="0">
                <a:latin typeface="Helvetica" pitchFamily="2" charset="0"/>
                <a:hlinkClick r:id="rId3"/>
              </a:rPr>
              <a:t>https://theiacp.memberclicks.net/assets/docs/May2018IHHAmerigroup/CommonInterventionTerminologyinDocumentation.docx</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Authorization Requirements</a:t>
            </a:r>
            <a:endParaRPr sz="4400" b="0" i="0" u="none" strike="noStrike" cap="none" dirty="0">
              <a:solidFill>
                <a:schemeClr val="dk1"/>
              </a:solidFill>
              <a:latin typeface="Calibri"/>
              <a:ea typeface="Calibri"/>
              <a:cs typeface="Calibri"/>
              <a:sym typeface="Calibri"/>
            </a:endParaRPr>
          </a:p>
        </p:txBody>
      </p:sp>
      <p:sp>
        <p:nvSpPr>
          <p:cNvPr id="243" name="Shape 2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91440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rgbClr val="000000"/>
                </a:solidFill>
                <a:latin typeface="Calibri"/>
                <a:ea typeface="Calibri"/>
                <a:cs typeface="Calibri"/>
                <a:sym typeface="Calibri"/>
              </a:rPr>
              <a:t>Sometimes it is an issue of math….how much time is actually being spent with the member in significant interactions and interventions,  and how many hours in the day to access all the services being requested.</a:t>
            </a:r>
            <a:endParaRPr sz="2800" b="0" i="0" u="none" strike="noStrike" cap="none" dirty="0">
              <a:solidFill>
                <a:srgbClr val="000000"/>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lang="en-US" dirty="0">
              <a:solidFill>
                <a:srgbClr val="000000"/>
              </a:solidFill>
            </a:endParaRPr>
          </a:p>
          <a:p>
            <a:pPr marL="914400" marR="0" lvl="0" indent="0" algn="l" rtl="0">
              <a:lnSpc>
                <a:spcPct val="90000"/>
              </a:lnSpc>
              <a:spcBef>
                <a:spcPts val="0"/>
              </a:spcBef>
              <a:spcAft>
                <a:spcPts val="0"/>
              </a:spcAft>
              <a:buClr>
                <a:schemeClr val="dk1"/>
              </a:buClr>
              <a:buSzPts val="2800"/>
              <a:buFont typeface="Arial"/>
              <a:buNone/>
            </a:pPr>
            <a:r>
              <a:rPr lang="en-US" dirty="0">
                <a:solidFill>
                  <a:srgbClr val="000000"/>
                </a:solidFill>
              </a:rPr>
              <a:t>Example:  </a:t>
            </a:r>
            <a:endParaRPr dirty="0">
              <a:solidFill>
                <a:srgbClr val="000000"/>
              </a:solidFill>
            </a:endParaRPr>
          </a:p>
          <a:p>
            <a:pPr marL="1714500" marR="0" lvl="2" indent="0" algn="l" rtl="0">
              <a:lnSpc>
                <a:spcPct val="90000"/>
              </a:lnSpc>
              <a:spcBef>
                <a:spcPts val="0"/>
              </a:spcBef>
              <a:spcAft>
                <a:spcPts val="0"/>
              </a:spcAft>
              <a:buClr>
                <a:srgbClr val="00B050"/>
              </a:buClr>
              <a:buSzPts val="2000"/>
              <a:buFont typeface="Arial"/>
              <a:buNone/>
            </a:pPr>
            <a:r>
              <a:rPr lang="en-US" sz="2400" b="1" i="0" u="sng" strike="noStrike" cap="none" dirty="0">
                <a:solidFill>
                  <a:srgbClr val="000000"/>
                </a:solidFill>
                <a:latin typeface="Calibri"/>
                <a:ea typeface="Calibri"/>
                <a:cs typeface="Calibri"/>
                <a:sym typeface="Calibri"/>
              </a:rPr>
              <a:t>Members who are in day HAB 6-7 hours and have no issues overnight/sleeping and have a job for 4 hours a day does not leave enough time for the highest tiers time frames</a:t>
            </a:r>
            <a:endParaRPr sz="2400" b="1" i="0" u="sng"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What we will cover	</a:t>
            </a:r>
            <a:endParaRPr sz="4400" b="1" i="0" u="none" strike="noStrike" cap="none">
              <a:solidFill>
                <a:schemeClr val="dk1"/>
              </a:solidFill>
              <a:latin typeface="Calibri"/>
              <a:ea typeface="Calibri"/>
              <a:cs typeface="Calibri"/>
              <a:sym typeface="Calibri"/>
            </a:endParaRPr>
          </a:p>
        </p:txBody>
      </p:sp>
      <p:sp>
        <p:nvSpPr>
          <p:cNvPr id="104" name="Shape 10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p>
            <a:pPr indent="-457200">
              <a:spcBef>
                <a:spcPts val="0"/>
              </a:spcBef>
            </a:pPr>
            <a:r>
              <a:rPr lang="en-US" sz="2800" b="0" i="0" u="none" strike="noStrike" cap="none" dirty="0">
                <a:solidFill>
                  <a:schemeClr val="dk1"/>
                </a:solidFill>
                <a:latin typeface="Calibri"/>
                <a:ea typeface="Calibri"/>
                <a:cs typeface="Calibri"/>
                <a:sym typeface="Calibri"/>
              </a:rPr>
              <a:t>Authorization requirements </a:t>
            </a:r>
            <a:endParaRPr sz="2800" b="0" i="0" u="none" strike="noStrike" cap="none" dirty="0">
              <a:solidFill>
                <a:schemeClr val="dk1"/>
              </a:solidFill>
              <a:latin typeface="Calibri"/>
              <a:ea typeface="Calibri"/>
              <a:cs typeface="Calibri"/>
              <a:sym typeface="Calibri"/>
            </a:endParaRPr>
          </a:p>
          <a:p>
            <a:pPr indent="-457200">
              <a:spcBef>
                <a:spcPts val="0"/>
              </a:spcBef>
            </a:pPr>
            <a:r>
              <a:rPr lang="en-US" sz="2800" b="0" i="0" u="none" strike="noStrike" cap="none" dirty="0">
                <a:solidFill>
                  <a:schemeClr val="dk1"/>
                </a:solidFill>
                <a:latin typeface="Calibri"/>
                <a:ea typeface="Calibri"/>
                <a:cs typeface="Calibri"/>
                <a:sym typeface="Calibri"/>
              </a:rPr>
              <a:t>Level of care/Practice/UM guidelines</a:t>
            </a:r>
            <a:endParaRPr sz="2800" b="0" i="0" u="none" strike="noStrike" cap="none" dirty="0">
              <a:solidFill>
                <a:schemeClr val="dk1"/>
              </a:solidFill>
              <a:latin typeface="Calibri"/>
              <a:ea typeface="Calibri"/>
              <a:cs typeface="Calibri"/>
              <a:sym typeface="Calibri"/>
            </a:endParaRPr>
          </a:p>
          <a:p>
            <a:pPr indent="-457200">
              <a:spcBef>
                <a:spcPts val="0"/>
              </a:spcBef>
            </a:pPr>
            <a:r>
              <a:rPr lang="en-US" sz="2800" b="0" i="0" u="none" strike="noStrike" cap="none" dirty="0">
                <a:solidFill>
                  <a:schemeClr val="dk1"/>
                </a:solidFill>
                <a:latin typeface="Calibri"/>
                <a:ea typeface="Calibri"/>
                <a:cs typeface="Calibri"/>
                <a:sym typeface="Calibri"/>
              </a:rPr>
              <a:t>Considerations when determining </a:t>
            </a:r>
            <a:r>
              <a:rPr lang="en-US" dirty="0"/>
              <a:t>t</a:t>
            </a:r>
            <a:r>
              <a:rPr lang="en-US" sz="2800" b="0" i="0" u="none" strike="noStrike" cap="none" dirty="0">
                <a:solidFill>
                  <a:schemeClr val="dk1"/>
                </a:solidFill>
                <a:latin typeface="Calibri"/>
                <a:ea typeface="Calibri"/>
                <a:cs typeface="Calibri"/>
                <a:sym typeface="Calibri"/>
              </a:rPr>
              <a:t>ier (assisting member, teaching    being done, what the provider is really doing)</a:t>
            </a:r>
            <a:endParaRPr sz="2800" b="0" i="0" u="none" strike="noStrike" cap="none" dirty="0">
              <a:solidFill>
                <a:schemeClr val="dk1"/>
              </a:solidFill>
              <a:latin typeface="Calibri"/>
              <a:ea typeface="Calibri"/>
              <a:cs typeface="Calibri"/>
              <a:sym typeface="Calibri"/>
            </a:endParaRPr>
          </a:p>
          <a:p>
            <a:pPr indent="-457200">
              <a:spcBef>
                <a:spcPts val="0"/>
              </a:spcBef>
            </a:pPr>
            <a:r>
              <a:rPr lang="en-US" sz="2800" b="0" i="0" u="none" strike="noStrike" cap="none" dirty="0">
                <a:solidFill>
                  <a:schemeClr val="dk1"/>
                </a:solidFill>
                <a:latin typeface="Calibri"/>
                <a:ea typeface="Calibri"/>
                <a:cs typeface="Calibri"/>
                <a:sym typeface="Calibri"/>
              </a:rPr>
              <a:t>Who is your point of contact?</a:t>
            </a:r>
            <a:endParaRPr sz="2800" b="0" i="0" u="none" strike="noStrike" cap="none" dirty="0">
              <a:solidFill>
                <a:schemeClr val="dk1"/>
              </a:solidFill>
              <a:latin typeface="Calibri"/>
              <a:ea typeface="Calibri"/>
              <a:cs typeface="Calibri"/>
              <a:sym typeface="Calibri"/>
            </a:endParaRPr>
          </a:p>
          <a:p>
            <a:pPr indent="-457200">
              <a:spcBef>
                <a:spcPts val="0"/>
              </a:spcBef>
            </a:pPr>
            <a:r>
              <a:rPr lang="en-US" sz="2800" b="0" i="0" u="none" strike="noStrike" cap="none" dirty="0">
                <a:solidFill>
                  <a:schemeClr val="dk1"/>
                </a:solidFill>
                <a:latin typeface="Calibri"/>
                <a:ea typeface="Calibri"/>
                <a:cs typeface="Calibri"/>
                <a:sym typeface="Calibri"/>
              </a:rPr>
              <a:t>Protocol example </a:t>
            </a:r>
            <a:endParaRPr sz="2800" b="0" i="0" u="none" strike="noStrike" cap="none" dirty="0">
              <a:solidFill>
                <a:schemeClr val="dk1"/>
              </a:solidFill>
              <a:latin typeface="Calibri"/>
              <a:ea typeface="Calibri"/>
              <a:cs typeface="Calibri"/>
              <a:sym typeface="Calibri"/>
            </a:endParaRPr>
          </a:p>
          <a:p>
            <a:pPr marL="20320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 </a:t>
            </a:r>
            <a:endParaRPr sz="2800" b="0" i="0" u="none" strike="noStrike" cap="none" dirty="0">
              <a:solidFill>
                <a:schemeClr val="dk1"/>
              </a:solidFill>
              <a:latin typeface="Calibri"/>
              <a:ea typeface="Calibri"/>
              <a:cs typeface="Calibri"/>
              <a:sym typeface="Calibri"/>
            </a:endParaRPr>
          </a:p>
          <a:p>
            <a:pPr marL="2032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Things to consider regarding service time</a:t>
            </a:r>
            <a:endParaRPr sz="4400" b="1"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body" idx="1"/>
          </p:nvPr>
        </p:nvSpPr>
        <p:spPr>
          <a:xfrm>
            <a:off x="838200" y="1424572"/>
            <a:ext cx="10515600" cy="4351200"/>
          </a:xfrm>
          <a:prstGeom prst="rect">
            <a:avLst/>
          </a:prstGeom>
          <a:noFill/>
          <a:ln>
            <a:noFill/>
          </a:ln>
        </p:spPr>
        <p:txBody>
          <a:bodyPr spcFirstLastPara="1" wrap="square" lIns="91425" tIns="91425" rIns="91425" bIns="91425" anchor="t" anchorCtr="0">
            <a:noAutofit/>
          </a:bodyPr>
          <a:lstStyle/>
          <a:p>
            <a:pPr marL="1879600" marR="0" lvl="0" indent="-457200" algn="l" rtl="0">
              <a:lnSpc>
                <a:spcPct val="90000"/>
              </a:lnSpc>
              <a:spcBef>
                <a:spcPts val="1000"/>
              </a:spcBef>
              <a:spcAft>
                <a:spcPts val="0"/>
              </a:spcAft>
              <a:buClr>
                <a:schemeClr val="dk1"/>
              </a:buClr>
              <a:buSzPct val="100000"/>
              <a:buFont typeface="Arial" panose="020B0604020202020204" pitchFamily="34" charset="0"/>
              <a:buChar char="•"/>
            </a:pPr>
            <a:r>
              <a:rPr lang="en-US" b="0" i="0" u="none" strike="noStrike" cap="none" dirty="0">
                <a:solidFill>
                  <a:schemeClr val="dk1"/>
                </a:solidFill>
                <a:sym typeface="Calibri"/>
              </a:rPr>
              <a:t>Day </a:t>
            </a:r>
            <a:r>
              <a:rPr lang="en-US" b="0" i="0" u="none" strike="noStrike" cap="none" dirty="0" err="1">
                <a:solidFill>
                  <a:schemeClr val="dk1"/>
                </a:solidFill>
                <a:sym typeface="Calibri"/>
              </a:rPr>
              <a:t>Hab</a:t>
            </a:r>
            <a:r>
              <a:rPr lang="en-US" b="0" i="0" u="none" strike="noStrike" cap="none" dirty="0">
                <a:solidFill>
                  <a:schemeClr val="dk1"/>
                </a:solidFill>
                <a:sym typeface="Calibri"/>
              </a:rPr>
              <a:t> </a:t>
            </a:r>
            <a:r>
              <a:rPr lang="en-US" dirty="0"/>
              <a:t>program attendance </a:t>
            </a:r>
            <a:endParaRPr b="0" i="0" u="none" strike="noStrike" cap="none" dirty="0">
              <a:solidFill>
                <a:schemeClr val="dk1"/>
              </a:solidFill>
              <a:sym typeface="Calibri"/>
            </a:endParaRPr>
          </a:p>
          <a:p>
            <a:pPr marL="1879600" marR="0" lvl="0" indent="-457200" algn="l" rtl="0">
              <a:lnSpc>
                <a:spcPct val="90000"/>
              </a:lnSpc>
              <a:spcBef>
                <a:spcPts val="0"/>
              </a:spcBef>
              <a:spcAft>
                <a:spcPts val="0"/>
              </a:spcAft>
              <a:buClr>
                <a:schemeClr val="dk1"/>
              </a:buClr>
              <a:buSzPct val="100000"/>
              <a:buFont typeface="Arial" panose="020B0604020202020204" pitchFamily="34" charset="0"/>
              <a:buChar char="•"/>
            </a:pPr>
            <a:r>
              <a:rPr lang="en-US" b="0" i="0" u="none" strike="noStrike" cap="none" dirty="0">
                <a:solidFill>
                  <a:schemeClr val="dk1"/>
                </a:solidFill>
                <a:sym typeface="Calibri"/>
              </a:rPr>
              <a:t>Work hours</a:t>
            </a:r>
            <a:endParaRPr b="0" i="0" u="none" strike="noStrike" cap="none" dirty="0">
              <a:solidFill>
                <a:schemeClr val="dk1"/>
              </a:solidFill>
              <a:sym typeface="Calibri"/>
            </a:endParaRPr>
          </a:p>
          <a:p>
            <a:pPr marL="1879600" marR="0" lvl="0" indent="-457200" algn="l" rtl="0">
              <a:lnSpc>
                <a:spcPct val="90000"/>
              </a:lnSpc>
              <a:spcBef>
                <a:spcPts val="0"/>
              </a:spcBef>
              <a:spcAft>
                <a:spcPts val="0"/>
              </a:spcAft>
              <a:buClr>
                <a:schemeClr val="dk1"/>
              </a:buClr>
              <a:buSzPct val="100000"/>
              <a:buFont typeface="Arial" panose="020B0604020202020204" pitchFamily="34" charset="0"/>
              <a:buChar char="•"/>
            </a:pPr>
            <a:r>
              <a:rPr lang="en-US" b="0" i="0" u="none" strike="noStrike" cap="none" dirty="0">
                <a:solidFill>
                  <a:schemeClr val="dk1"/>
                </a:solidFill>
                <a:sym typeface="Calibri"/>
              </a:rPr>
              <a:t>No needed interventions overnight</a:t>
            </a:r>
            <a:endParaRPr b="0" i="0" u="none" strike="noStrike" cap="none" dirty="0">
              <a:solidFill>
                <a:schemeClr val="dk1"/>
              </a:solidFill>
              <a:sym typeface="Calibri"/>
            </a:endParaRPr>
          </a:p>
          <a:p>
            <a:pPr marL="1879600" marR="0" lvl="0" indent="-457200" algn="l" rtl="0">
              <a:lnSpc>
                <a:spcPct val="90000"/>
              </a:lnSpc>
              <a:spcBef>
                <a:spcPts val="0"/>
              </a:spcBef>
              <a:spcAft>
                <a:spcPts val="0"/>
              </a:spcAft>
              <a:buClr>
                <a:schemeClr val="dk1"/>
              </a:buClr>
              <a:buSzPct val="100000"/>
              <a:buFont typeface="Arial" panose="020B0604020202020204" pitchFamily="34" charset="0"/>
              <a:buChar char="•"/>
            </a:pPr>
            <a:r>
              <a:rPr lang="en-US" b="0" i="0" u="none" strike="noStrike" cap="none" dirty="0">
                <a:solidFill>
                  <a:schemeClr val="dk1"/>
                </a:solidFill>
                <a:sym typeface="Calibri"/>
              </a:rPr>
              <a:t>Time away without paid supports</a:t>
            </a:r>
            <a:endParaRPr b="0" i="0" u="none" strike="noStrike" cap="none" dirty="0">
              <a:solidFill>
                <a:schemeClr val="dk1"/>
              </a:solidFill>
              <a:sym typeface="Calibri"/>
            </a:endParaRPr>
          </a:p>
          <a:p>
            <a:pPr marL="2362200" marR="0" lvl="1" indent="-457200" algn="l" rtl="0">
              <a:lnSpc>
                <a:spcPct val="90000"/>
              </a:lnSpc>
              <a:spcBef>
                <a:spcPts val="0"/>
              </a:spcBef>
              <a:spcAft>
                <a:spcPts val="0"/>
              </a:spcAft>
              <a:buClr>
                <a:schemeClr val="dk1"/>
              </a:buClr>
              <a:buSzPct val="100000"/>
              <a:buFont typeface="Courier New" panose="02070309020205020404" pitchFamily="49" charset="0"/>
              <a:buChar char="o"/>
            </a:pPr>
            <a:r>
              <a:rPr lang="en-US" sz="2800" dirty="0"/>
              <a:t>V</a:t>
            </a:r>
            <a:r>
              <a:rPr lang="en-US" sz="2800" b="0" i="0" u="none" strike="noStrike" cap="none" dirty="0">
                <a:solidFill>
                  <a:schemeClr val="dk1"/>
                </a:solidFill>
                <a:sym typeface="Calibri"/>
              </a:rPr>
              <a:t>olunteering </a:t>
            </a:r>
            <a:endParaRPr sz="2800" b="0" i="0" u="none" strike="noStrike" cap="none" dirty="0">
              <a:solidFill>
                <a:schemeClr val="dk1"/>
              </a:solidFill>
              <a:sym typeface="Calibri"/>
            </a:endParaRPr>
          </a:p>
          <a:p>
            <a:pPr marL="2362200" marR="0" lvl="1" indent="-457200" algn="l" rtl="0">
              <a:lnSpc>
                <a:spcPct val="90000"/>
              </a:lnSpc>
              <a:spcBef>
                <a:spcPts val="0"/>
              </a:spcBef>
              <a:spcAft>
                <a:spcPts val="0"/>
              </a:spcAft>
              <a:buClr>
                <a:schemeClr val="dk1"/>
              </a:buClr>
              <a:buSzPct val="100000"/>
              <a:buFont typeface="Courier New" panose="02070309020205020404" pitchFamily="49" charset="0"/>
              <a:buChar char="o"/>
            </a:pPr>
            <a:r>
              <a:rPr lang="en-US" sz="2800" b="0" i="0" u="none" strike="noStrike" cap="none" dirty="0">
                <a:solidFill>
                  <a:schemeClr val="dk1"/>
                </a:solidFill>
                <a:sym typeface="Calibri"/>
              </a:rPr>
              <a:t>Natural supports</a:t>
            </a:r>
            <a:endParaRPr sz="2800" b="0" i="0" u="none" strike="noStrike" cap="none" dirty="0">
              <a:solidFill>
                <a:schemeClr val="dk1"/>
              </a:solidFill>
              <a:sym typeface="Calibri"/>
            </a:endParaRPr>
          </a:p>
          <a:p>
            <a:pPr marL="2362200" marR="0" lvl="1" indent="-457200" algn="l" rtl="0">
              <a:lnSpc>
                <a:spcPct val="90000"/>
              </a:lnSpc>
              <a:spcBef>
                <a:spcPts val="0"/>
              </a:spcBef>
              <a:spcAft>
                <a:spcPts val="0"/>
              </a:spcAft>
              <a:buClr>
                <a:schemeClr val="dk1"/>
              </a:buClr>
              <a:buSzPct val="100000"/>
              <a:buFont typeface="Courier New" panose="02070309020205020404" pitchFamily="49" charset="0"/>
              <a:buChar char="o"/>
            </a:pPr>
            <a:r>
              <a:rPr lang="en-US" sz="2800" b="0" i="0" u="none" strike="noStrike" cap="none" dirty="0">
                <a:solidFill>
                  <a:schemeClr val="dk1"/>
                </a:solidFill>
                <a:sym typeface="Calibri"/>
              </a:rPr>
              <a:t>Time in the community </a:t>
            </a:r>
            <a:endParaRPr sz="2800" b="0" i="0" u="none" strike="noStrike" cap="none" dirty="0">
              <a:solidFill>
                <a:schemeClr val="dk1"/>
              </a:solidFill>
              <a:sym typeface="Calibri"/>
            </a:endParaRPr>
          </a:p>
          <a:p>
            <a:pPr marL="2362200" marR="0" lvl="1" indent="-457200" algn="l" rtl="0">
              <a:lnSpc>
                <a:spcPct val="90000"/>
              </a:lnSpc>
              <a:spcBef>
                <a:spcPts val="0"/>
              </a:spcBef>
              <a:spcAft>
                <a:spcPts val="0"/>
              </a:spcAft>
              <a:buClr>
                <a:schemeClr val="dk1"/>
              </a:buClr>
              <a:buSzPct val="100000"/>
              <a:buFont typeface="Courier New" panose="02070309020205020404" pitchFamily="49" charset="0"/>
              <a:buChar char="o"/>
            </a:pPr>
            <a:r>
              <a:rPr lang="en-US" sz="2800" b="0" i="0" u="none" strike="noStrike" cap="none" dirty="0">
                <a:solidFill>
                  <a:schemeClr val="dk1"/>
                </a:solidFill>
                <a:sym typeface="Calibri"/>
              </a:rPr>
              <a:t>Other</a:t>
            </a:r>
            <a:endParaRPr sz="2800" b="0" i="0" u="none" strike="noStrike" cap="none" dirty="0">
              <a:solidFill>
                <a:schemeClr val="dk1"/>
              </a:solidFill>
              <a:sym typeface="Calibri"/>
            </a:endParaRPr>
          </a:p>
          <a:p>
            <a:pPr marL="4572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Authorization Requirements</a:t>
            </a:r>
            <a:endParaRPr sz="4400" b="0" i="0" u="none" strike="noStrike" cap="none" dirty="0">
              <a:solidFill>
                <a:schemeClr val="dk1"/>
              </a:solidFill>
              <a:latin typeface="Calibri"/>
              <a:ea typeface="Calibri"/>
              <a:cs typeface="Calibri"/>
              <a:sym typeface="Calibri"/>
            </a:endParaRPr>
          </a:p>
        </p:txBody>
      </p:sp>
      <p:sp>
        <p:nvSpPr>
          <p:cNvPr id="257" name="Shape 257"/>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b="0" i="0" u="none" strike="noStrike" cap="none" dirty="0">
                <a:solidFill>
                  <a:schemeClr val="dk1"/>
                </a:solidFill>
                <a:sym typeface="Calibri"/>
              </a:rPr>
              <a:t>	Timeliness of events need to tie to current authorization 	timeframe. </a:t>
            </a:r>
            <a:endParaRPr b="0" i="0" u="none" strike="noStrike" cap="none" dirty="0">
              <a:solidFill>
                <a:schemeClr val="dk1"/>
              </a:solidFill>
              <a:sym typeface="Calibri"/>
            </a:endParaRPr>
          </a:p>
          <a:p>
            <a:pPr marL="0" marR="0" lvl="0" indent="0" algn="l" rtl="0">
              <a:lnSpc>
                <a:spcPct val="90000"/>
              </a:lnSpc>
              <a:spcBef>
                <a:spcPts val="0"/>
              </a:spcBef>
              <a:spcAft>
                <a:spcPts val="0"/>
              </a:spcAft>
              <a:buClr>
                <a:schemeClr val="dk1"/>
              </a:buClr>
              <a:buSzPts val="2800"/>
              <a:buFont typeface="Arial"/>
              <a:buNone/>
            </a:pPr>
            <a:endParaRPr dirty="0"/>
          </a:p>
          <a:p>
            <a:pPr marL="0" marR="0" lvl="0" indent="0" algn="l" rtl="0">
              <a:lnSpc>
                <a:spcPct val="90000"/>
              </a:lnSpc>
              <a:spcBef>
                <a:spcPts val="0"/>
              </a:spcBef>
              <a:spcAft>
                <a:spcPts val="0"/>
              </a:spcAft>
              <a:buClr>
                <a:schemeClr val="dk1"/>
              </a:buClr>
              <a:buSzPts val="2800"/>
              <a:buFont typeface="Arial"/>
              <a:buNone/>
            </a:pPr>
            <a:r>
              <a:rPr lang="en-US" b="0" i="0" u="none" strike="noStrike" cap="none" dirty="0">
                <a:solidFill>
                  <a:schemeClr val="dk1"/>
                </a:solidFill>
                <a:sym typeface="Calibri"/>
              </a:rPr>
              <a:t>	How does the medical issue impact the mental health of the 	member</a:t>
            </a:r>
            <a:r>
              <a:rPr lang="en-US" dirty="0"/>
              <a:t>? </a:t>
            </a:r>
            <a:endParaRPr dirty="0"/>
          </a:p>
          <a:p>
            <a:pPr marL="0" marR="0" lvl="0" indent="0" algn="l" rtl="0">
              <a:lnSpc>
                <a:spcPct val="90000"/>
              </a:lnSpc>
              <a:spcBef>
                <a:spcPts val="0"/>
              </a:spcBef>
              <a:spcAft>
                <a:spcPts val="0"/>
              </a:spcAft>
              <a:buClr>
                <a:schemeClr val="dk1"/>
              </a:buClr>
              <a:buSzPts val="2800"/>
              <a:buFont typeface="Arial"/>
              <a:buNone/>
            </a:pPr>
            <a:endParaRPr dirty="0"/>
          </a:p>
          <a:p>
            <a:pPr marL="1371600" marR="0" lvl="0" indent="457200" algn="l" rtl="0">
              <a:lnSpc>
                <a:spcPct val="90000"/>
              </a:lnSpc>
              <a:spcBef>
                <a:spcPts val="0"/>
              </a:spcBef>
              <a:spcAft>
                <a:spcPts val="0"/>
              </a:spcAft>
              <a:buClr>
                <a:schemeClr val="dk1"/>
              </a:buClr>
              <a:buSzPts val="2800"/>
              <a:buFont typeface="Arial"/>
              <a:buNone/>
            </a:pPr>
            <a:r>
              <a:rPr lang="en-US" b="1" i="0" u="none" strike="noStrike" cap="none" dirty="0">
                <a:solidFill>
                  <a:schemeClr val="dk1"/>
                </a:solidFill>
              </a:rPr>
              <a:t>Document to this standard</a:t>
            </a:r>
            <a:endParaRPr b="1" i="0" u="none" strike="noStrike" cap="none" dirty="0">
              <a:solidFill>
                <a:schemeClr val="dk1"/>
              </a:solidFill>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p:txBody>
      </p:sp>
      <p:sp>
        <p:nvSpPr>
          <p:cNvPr id="258" name="Shape 258"/>
          <p:cNvSpPr txBox="1"/>
          <p:nvPr/>
        </p:nvSpPr>
        <p:spPr>
          <a:xfrm>
            <a:off x="2329314" y="2800952"/>
            <a:ext cx="23100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Medical Director (Physician</a:t>
            </a:r>
            <a:r>
              <a:rPr lang="en-US" b="1" dirty="0"/>
              <a:t>) </a:t>
            </a:r>
            <a:r>
              <a:rPr lang="en-US" sz="4400" b="1" i="0" u="none" strike="noStrike" cap="none" dirty="0">
                <a:solidFill>
                  <a:schemeClr val="dk1"/>
                </a:solidFill>
                <a:latin typeface="Calibri"/>
                <a:ea typeface="Calibri"/>
                <a:cs typeface="Calibri"/>
                <a:sym typeface="Calibri"/>
              </a:rPr>
              <a:t>Review</a:t>
            </a:r>
            <a:endParaRPr sz="4400" b="0" i="0" u="none" strike="noStrike" cap="none" dirty="0">
              <a:solidFill>
                <a:schemeClr val="dk1"/>
              </a:solidFill>
              <a:latin typeface="Calibri"/>
              <a:ea typeface="Calibri"/>
              <a:cs typeface="Calibri"/>
              <a:sym typeface="Calibri"/>
            </a:endParaRPr>
          </a:p>
        </p:txBody>
      </p:sp>
      <p:sp>
        <p:nvSpPr>
          <p:cNvPr id="265" name="Shape 2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	What is this? How is it used? </a:t>
            </a: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endParaRPr dirty="0"/>
          </a:p>
          <a:p>
            <a:pPr marL="1371600" marR="0" lvl="0" indent="-406400" algn="l" rtl="0">
              <a:lnSpc>
                <a:spcPct val="90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If the Utilization Care Manager is unable to authorize a service, Amerigroup sends to psychiatric medical director to review for final decision.  </a:t>
            </a: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dirty="0"/>
          </a:p>
          <a:p>
            <a:pPr marL="1371600" marR="0" lvl="0" indent="-406400" algn="l" rtl="0">
              <a:lnSpc>
                <a:spcPct val="90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These reviews are done in writin</a:t>
            </a:r>
            <a:r>
              <a:rPr lang="en-US" dirty="0"/>
              <a:t>g</a:t>
            </a:r>
            <a:endParaRPr dirty="0"/>
          </a:p>
          <a:p>
            <a:pPr marL="914400" marR="0" lvl="0" indent="0" algn="l" rtl="0">
              <a:lnSpc>
                <a:spcPct val="90000"/>
              </a:lnSpc>
              <a:spcBef>
                <a:spcPts val="0"/>
              </a:spcBef>
              <a:spcAft>
                <a:spcPts val="0"/>
              </a:spcAft>
              <a:buNone/>
            </a:pPr>
            <a:endParaRPr sz="2800" dirty="0"/>
          </a:p>
          <a:p>
            <a:pPr marL="1371600" marR="0" lvl="0" indent="-406400" algn="l" rtl="0">
              <a:lnSpc>
                <a:spcPct val="90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A decision is made within 1 business day</a:t>
            </a: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709864" y="573672"/>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Examples of Considerations in Determining Tiers</a:t>
            </a:r>
            <a:endParaRPr sz="44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body" idx="1"/>
          </p:nvPr>
        </p:nvSpPr>
        <p:spPr>
          <a:xfrm>
            <a:off x="1576866" y="1899235"/>
            <a:ext cx="10241100" cy="4351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Has this member been hospitalized for a mental health reason? How long since the last hospitalization? What is actively being done in the home to keep member out of a higher level of care?</a:t>
            </a:r>
            <a:endParaRPr dirty="0">
              <a:solidFill>
                <a:srgbClr val="000000"/>
              </a:solidFill>
            </a:endParaRPr>
          </a:p>
          <a:p>
            <a:pPr marL="0" marR="0" lvl="0" indent="0" algn="l" rtl="0">
              <a:lnSpc>
                <a:spcPct val="90000"/>
              </a:lnSpc>
              <a:spcBef>
                <a:spcPts val="0"/>
              </a:spcBef>
              <a:spcAft>
                <a:spcPts val="0"/>
              </a:spcAft>
              <a:buNone/>
            </a:pPr>
            <a:endParaRPr dirty="0">
              <a:solidFill>
                <a:srgbClr val="000000"/>
              </a:solidFill>
            </a:endParaRPr>
          </a:p>
          <a:p>
            <a:pPr marL="228600" marR="0" lvl="0" indent="-228600" algn="l" rtl="0">
              <a:lnSpc>
                <a:spcPct val="90000"/>
              </a:lnSpc>
              <a:spcBef>
                <a:spcPts val="100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Can this member be left alone for a period of time without supervision? Are 15 minute check/bed-checks a requirement for safety? Are staff required to be awake all night and do bed checks for safety? </a:t>
            </a: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983375" y="715176"/>
            <a:ext cx="10370400" cy="1187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Examples of Considerations in Determining Tiers</a:t>
            </a:r>
            <a:endParaRPr sz="44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body" idx="1"/>
          </p:nvPr>
        </p:nvSpPr>
        <p:spPr>
          <a:xfrm>
            <a:off x="1584300" y="1848615"/>
            <a:ext cx="10370400" cy="3942300"/>
          </a:xfrm>
          <a:prstGeom prst="rect">
            <a:avLst/>
          </a:prstGeom>
          <a:noFill/>
          <a:ln>
            <a:noFill/>
          </a:ln>
        </p:spPr>
        <p:txBody>
          <a:bodyPr spcFirstLastPara="1" wrap="square" lIns="91425" tIns="91425" rIns="91425" bIns="91425" anchor="t" anchorCtr="0">
            <a:noAutofit/>
          </a:bodyPr>
          <a:lstStyle/>
          <a:p>
            <a:pPr marR="0" lvl="0" algn="l" rtl="0">
              <a:lnSpc>
                <a:spcPct val="90000"/>
              </a:lnSpc>
              <a:spcBef>
                <a:spcPts val="0"/>
              </a:spcBef>
              <a:spcAft>
                <a:spcPts val="0"/>
              </a:spcAft>
              <a:buClr>
                <a:srgbClr val="000000"/>
              </a:buClr>
              <a:buSzPct val="100000"/>
              <a:buFont typeface="Arial" panose="020B0604020202020204" pitchFamily="34" charset="0"/>
              <a:buChar char="•"/>
            </a:pPr>
            <a:r>
              <a:rPr lang="en-US" b="0" i="0" u="none" strike="noStrike" cap="none" dirty="0">
                <a:solidFill>
                  <a:srgbClr val="000000"/>
                </a:solidFill>
                <a:sym typeface="Calibri"/>
              </a:rPr>
              <a:t>Is this member making comments about self-harm or harm to others? </a:t>
            </a:r>
          </a:p>
          <a:p>
            <a:pPr marR="0" lvl="0" algn="l" rtl="0">
              <a:lnSpc>
                <a:spcPct val="90000"/>
              </a:lnSpc>
              <a:spcBef>
                <a:spcPts val="0"/>
              </a:spcBef>
              <a:spcAft>
                <a:spcPts val="0"/>
              </a:spcAft>
              <a:buClr>
                <a:srgbClr val="000000"/>
              </a:buClr>
              <a:buSzPct val="100000"/>
              <a:buFont typeface="Arial" panose="020B0604020202020204" pitchFamily="34" charset="0"/>
              <a:buChar char="•"/>
            </a:pPr>
            <a:endParaRPr dirty="0">
              <a:solidFill>
                <a:srgbClr val="000000"/>
              </a:solidFill>
            </a:endParaRPr>
          </a:p>
          <a:p>
            <a:pPr marR="0" lvl="0" algn="l" rtl="0">
              <a:lnSpc>
                <a:spcPct val="90000"/>
              </a:lnSpc>
              <a:spcBef>
                <a:spcPts val="0"/>
              </a:spcBef>
              <a:spcAft>
                <a:spcPts val="0"/>
              </a:spcAft>
              <a:buClr>
                <a:srgbClr val="000000"/>
              </a:buClr>
              <a:buSzPct val="100000"/>
              <a:buFont typeface="Arial" panose="020B0604020202020204" pitchFamily="34" charset="0"/>
              <a:buChar char="•"/>
            </a:pPr>
            <a:r>
              <a:rPr lang="en-US" b="0" i="0" u="none" strike="noStrike" cap="none" dirty="0">
                <a:solidFill>
                  <a:srgbClr val="000000"/>
                </a:solidFill>
                <a:sym typeface="Calibri"/>
              </a:rPr>
              <a:t>When was the last time this member talked about or actively engaged in self-harm to themselves or others? </a:t>
            </a:r>
          </a:p>
          <a:p>
            <a:pPr marR="0" lvl="0" algn="l" rtl="0">
              <a:lnSpc>
                <a:spcPct val="90000"/>
              </a:lnSpc>
              <a:spcBef>
                <a:spcPts val="0"/>
              </a:spcBef>
              <a:spcAft>
                <a:spcPts val="0"/>
              </a:spcAft>
              <a:buClr>
                <a:srgbClr val="000000"/>
              </a:buClr>
              <a:buSzPct val="100000"/>
              <a:buFont typeface="Arial" panose="020B0604020202020204" pitchFamily="34" charset="0"/>
              <a:buChar char="•"/>
            </a:pPr>
            <a:endParaRPr b="0" i="0" u="none" strike="noStrike" cap="none" dirty="0">
              <a:solidFill>
                <a:srgbClr val="000000"/>
              </a:solidFill>
              <a:sym typeface="Calibri"/>
            </a:endParaRPr>
          </a:p>
          <a:p>
            <a:pPr marR="0" lvl="0" algn="l" rtl="0">
              <a:lnSpc>
                <a:spcPct val="90000"/>
              </a:lnSpc>
              <a:spcBef>
                <a:spcPts val="0"/>
              </a:spcBef>
              <a:spcAft>
                <a:spcPts val="0"/>
              </a:spcAft>
              <a:buClr>
                <a:srgbClr val="000000"/>
              </a:buClr>
              <a:buSzPct val="100000"/>
              <a:buFont typeface="Arial" panose="020B0604020202020204" pitchFamily="34" charset="0"/>
              <a:buChar char="•"/>
            </a:pPr>
            <a:r>
              <a:rPr lang="en-US" b="0" i="0" u="none" strike="noStrike" cap="none" dirty="0">
                <a:solidFill>
                  <a:srgbClr val="000000"/>
                </a:solidFill>
                <a:sym typeface="Calibri"/>
              </a:rPr>
              <a:t>Does the member superficially cut themselves? </a:t>
            </a:r>
          </a:p>
          <a:p>
            <a:pPr marR="0" lvl="0" algn="l" rtl="0">
              <a:lnSpc>
                <a:spcPct val="90000"/>
              </a:lnSpc>
              <a:spcBef>
                <a:spcPts val="0"/>
              </a:spcBef>
              <a:spcAft>
                <a:spcPts val="0"/>
              </a:spcAft>
              <a:buClr>
                <a:srgbClr val="000000"/>
              </a:buClr>
              <a:buSzPct val="100000"/>
              <a:buFont typeface="Arial" panose="020B0604020202020204" pitchFamily="34" charset="0"/>
              <a:buChar char="•"/>
            </a:pPr>
            <a:endParaRPr b="0" i="0" u="none" strike="noStrike" cap="none" dirty="0">
              <a:solidFill>
                <a:srgbClr val="000000"/>
              </a:solidFill>
              <a:sym typeface="Calibri"/>
            </a:endParaRPr>
          </a:p>
          <a:p>
            <a:pPr marR="0" lvl="0" algn="l" rtl="0">
              <a:lnSpc>
                <a:spcPct val="90000"/>
              </a:lnSpc>
              <a:spcBef>
                <a:spcPts val="0"/>
              </a:spcBef>
              <a:spcAft>
                <a:spcPts val="0"/>
              </a:spcAft>
              <a:buClr>
                <a:srgbClr val="000000"/>
              </a:buClr>
              <a:buSzPct val="100000"/>
              <a:buFont typeface="Arial" panose="020B0604020202020204" pitchFamily="34" charset="0"/>
              <a:buChar char="•"/>
            </a:pPr>
            <a:r>
              <a:rPr lang="en-US" b="0" i="0" u="none" strike="noStrike" cap="none" dirty="0">
                <a:solidFill>
                  <a:srgbClr val="000000"/>
                </a:solidFill>
                <a:sym typeface="Calibri"/>
              </a:rPr>
              <a:t>What does staff do to help member cope with thoughts of self harm or harm to others? </a:t>
            </a:r>
            <a:endParaRPr b="0" i="0" u="none" strike="noStrike" cap="none" dirty="0">
              <a:solidFill>
                <a:srgbClr val="000000"/>
              </a:solidFill>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906725" y="600225"/>
            <a:ext cx="10447200" cy="1392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b="1"/>
          </a:p>
          <a:p>
            <a:pPr marL="0" lvl="0" indent="0">
              <a:spcBef>
                <a:spcPts val="0"/>
              </a:spcBef>
              <a:spcAft>
                <a:spcPts val="0"/>
              </a:spcAft>
              <a:buClr>
                <a:schemeClr val="dk1"/>
              </a:buClr>
              <a:buSzPts val="4400"/>
              <a:buFont typeface="Calibri"/>
              <a:buNone/>
            </a:pPr>
            <a:r>
              <a:rPr lang="en-US" b="1"/>
              <a:t>Examples of Considerations in Determining Tiers</a:t>
            </a:r>
            <a:endParaRPr/>
          </a:p>
          <a:p>
            <a:pPr marL="0" lvl="0" indent="0">
              <a:spcBef>
                <a:spcPts val="0"/>
              </a:spcBef>
              <a:spcAft>
                <a:spcPts val="0"/>
              </a:spcAft>
              <a:buNone/>
            </a:pPr>
            <a:endParaRPr/>
          </a:p>
        </p:txBody>
      </p:sp>
      <p:sp>
        <p:nvSpPr>
          <p:cNvPr id="286" name="Shape 286"/>
          <p:cNvSpPr txBox="1">
            <a:spLocks noGrp="1"/>
          </p:cNvSpPr>
          <p:nvPr>
            <p:ph type="body" idx="1"/>
          </p:nvPr>
        </p:nvSpPr>
        <p:spPr>
          <a:xfrm>
            <a:off x="1684546" y="1992225"/>
            <a:ext cx="9669379" cy="4351200"/>
          </a:xfrm>
          <a:prstGeom prst="rect">
            <a:avLst/>
          </a:prstGeom>
        </p:spPr>
        <p:txBody>
          <a:bodyPr spcFirstLastPara="1" wrap="square" lIns="91425" tIns="91425" rIns="91425" bIns="91425" anchor="t" anchorCtr="0">
            <a:noAutofit/>
          </a:bodyPr>
          <a:lstStyle/>
          <a:p>
            <a:pPr marL="228600" lvl="0" indent="-228600" rtl="0">
              <a:lnSpc>
                <a:spcPct val="100000"/>
              </a:lnSpc>
              <a:spcBef>
                <a:spcPts val="0"/>
              </a:spcBef>
              <a:spcAft>
                <a:spcPts val="0"/>
              </a:spcAft>
              <a:buClr>
                <a:srgbClr val="000000"/>
              </a:buClr>
              <a:buSzPts val="2800"/>
              <a:buChar char="•"/>
            </a:pPr>
            <a:r>
              <a:rPr lang="en-US" dirty="0">
                <a:solidFill>
                  <a:srgbClr val="000000"/>
                </a:solidFill>
              </a:rPr>
              <a:t>Is this member displaying psychotic behaviors? (Hearing voices, hallucinations, talking without meaning or structure, unable to make sense of anything…</a:t>
            </a:r>
            <a:r>
              <a:rPr lang="en-US" dirty="0" err="1">
                <a:solidFill>
                  <a:srgbClr val="000000"/>
                </a:solidFill>
              </a:rPr>
              <a:t>etc</a:t>
            </a:r>
            <a:r>
              <a:rPr lang="en-US" dirty="0">
                <a:solidFill>
                  <a:srgbClr val="000000"/>
                </a:solidFill>
              </a:rPr>
              <a:t>) </a:t>
            </a:r>
          </a:p>
          <a:p>
            <a:pPr marL="228600" lvl="0" indent="-228600" rtl="0">
              <a:lnSpc>
                <a:spcPct val="100000"/>
              </a:lnSpc>
              <a:spcBef>
                <a:spcPts val="0"/>
              </a:spcBef>
              <a:spcAft>
                <a:spcPts val="0"/>
              </a:spcAft>
              <a:buClr>
                <a:srgbClr val="000000"/>
              </a:buClr>
              <a:buSzPts val="2800"/>
              <a:buChar char="•"/>
            </a:pPr>
            <a:endParaRPr dirty="0">
              <a:solidFill>
                <a:srgbClr val="000000"/>
              </a:solidFill>
            </a:endParaRPr>
          </a:p>
          <a:p>
            <a:pPr marL="228600" lvl="0" indent="-228600" rtl="0">
              <a:lnSpc>
                <a:spcPct val="100000"/>
              </a:lnSpc>
              <a:spcBef>
                <a:spcPts val="0"/>
              </a:spcBef>
              <a:spcAft>
                <a:spcPts val="0"/>
              </a:spcAft>
              <a:buClr>
                <a:srgbClr val="000000"/>
              </a:buClr>
              <a:buSzPts val="2800"/>
              <a:buChar char="•"/>
            </a:pPr>
            <a:r>
              <a:rPr lang="en-US" dirty="0">
                <a:solidFill>
                  <a:srgbClr val="000000"/>
                </a:solidFill>
              </a:rPr>
              <a:t>What does staff do to help member cope with psychotic behaviors?  How often does member need assistance with psychosis? </a:t>
            </a:r>
            <a:endParaRPr dirty="0">
              <a:solidFill>
                <a:srgbClr val="000000"/>
              </a:solidFill>
            </a:endParaRPr>
          </a:p>
          <a:p>
            <a:pPr marL="0" lvl="0" indent="0">
              <a:spcBef>
                <a:spcPts val="1000"/>
              </a:spcBef>
              <a:spcAft>
                <a:spcPts val="0"/>
              </a:spcAft>
              <a:buNone/>
            </a:pPr>
            <a:endParaRPr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626250" y="545374"/>
            <a:ext cx="11103600" cy="13200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800"/>
              <a:buFont typeface="Calibri"/>
              <a:buNone/>
            </a:pPr>
            <a:r>
              <a:rPr lang="en-US" sz="4800" b="1" i="0" u="none" strike="noStrike" cap="none">
                <a:solidFill>
                  <a:schemeClr val="dk1"/>
                </a:solidFill>
                <a:latin typeface="Calibri"/>
                <a:ea typeface="Calibri"/>
                <a:cs typeface="Calibri"/>
                <a:sym typeface="Calibri"/>
              </a:rPr>
              <a:t>Examples of Considerations in Determining Tiers</a:t>
            </a:r>
            <a:endParaRPr sz="44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body" idx="1"/>
          </p:nvPr>
        </p:nvSpPr>
        <p:spPr>
          <a:xfrm>
            <a:off x="1540997" y="1865374"/>
            <a:ext cx="10397400" cy="37401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Is there a recent incident? </a:t>
            </a:r>
          </a:p>
          <a:p>
            <a:pPr marL="228600" marR="0" lvl="0" indent="-228600" algn="l" rtl="0">
              <a:lnSpc>
                <a:spcPct val="90000"/>
              </a:lnSpc>
              <a:spcBef>
                <a:spcPts val="0"/>
              </a:spcBef>
              <a:spcAft>
                <a:spcPts val="0"/>
              </a:spcAft>
              <a:buClr>
                <a:schemeClr val="dk1"/>
              </a:buClr>
              <a:buSzPts val="2800"/>
              <a:buFont typeface="Arial"/>
              <a:buChar char="•"/>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How many incident reports have been done for this member in the last 6 months? </a:t>
            </a:r>
          </a:p>
          <a:p>
            <a:pPr marL="228600" marR="0" lvl="0" indent="-228600" algn="l" rtl="0">
              <a:lnSpc>
                <a:spcPct val="90000"/>
              </a:lnSpc>
              <a:spcBef>
                <a:spcPts val="0"/>
              </a:spcBef>
              <a:spcAft>
                <a:spcPts val="0"/>
              </a:spcAft>
              <a:buClr>
                <a:schemeClr val="dk1"/>
              </a:buClr>
              <a:buSzPts val="2800"/>
              <a:buFont typeface="Arial"/>
              <a:buChar char="•"/>
            </a:pPr>
            <a:endParaRPr sz="2800" b="0" i="0" u="none" strike="noStrike" cap="none" dirty="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How long has it been since the last incident report? </a:t>
            </a:r>
          </a:p>
          <a:p>
            <a:pPr marL="228600" marR="0" lvl="0" indent="-228600" algn="l" rtl="0">
              <a:lnSpc>
                <a:spcPct val="100000"/>
              </a:lnSpc>
              <a:spcBef>
                <a:spcPts val="0"/>
              </a:spcBef>
              <a:spcAft>
                <a:spcPts val="0"/>
              </a:spcAft>
              <a:buClr>
                <a:schemeClr val="dk1"/>
              </a:buClr>
              <a:buSzPts val="2800"/>
              <a:buFont typeface="Arial"/>
              <a:buChar char="•"/>
            </a:pPr>
            <a:endParaRPr sz="2800" b="0" i="0" u="none" strike="noStrike" cap="none" dirty="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Is there a written statement by a psychiatrist or PCP justifying the level of care being requested? </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838125" y="587475"/>
            <a:ext cx="10515600" cy="13281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4400"/>
              <a:buFont typeface="Calibri"/>
              <a:buNone/>
            </a:pPr>
            <a:r>
              <a:rPr lang="en-US" b="1"/>
              <a:t>Examples of Considerations in Determining Tiers</a:t>
            </a:r>
            <a:endParaRPr/>
          </a:p>
        </p:txBody>
      </p:sp>
      <p:sp>
        <p:nvSpPr>
          <p:cNvPr id="300" name="Shape 300"/>
          <p:cNvSpPr txBox="1">
            <a:spLocks noGrp="1"/>
          </p:cNvSpPr>
          <p:nvPr>
            <p:ph type="body" idx="1"/>
          </p:nvPr>
        </p:nvSpPr>
        <p:spPr>
          <a:xfrm>
            <a:off x="1568807" y="1745414"/>
            <a:ext cx="10025700" cy="4227900"/>
          </a:xfrm>
          <a:prstGeom prst="rect">
            <a:avLst/>
          </a:prstGeom>
        </p:spPr>
        <p:txBody>
          <a:bodyPr spcFirstLastPara="1" wrap="square" lIns="91425" tIns="91425" rIns="91425" bIns="91425" anchor="t" anchorCtr="0">
            <a:noAutofit/>
          </a:bodyPr>
          <a:lstStyle/>
          <a:p>
            <a:pPr marL="228600" lvl="0" indent="-228600" rtl="0">
              <a:lnSpc>
                <a:spcPct val="100000"/>
              </a:lnSpc>
              <a:spcBef>
                <a:spcPts val="0"/>
              </a:spcBef>
              <a:spcAft>
                <a:spcPts val="0"/>
              </a:spcAft>
              <a:buSzPts val="2800"/>
              <a:buChar char="•"/>
            </a:pPr>
            <a:r>
              <a:rPr lang="en-US" dirty="0"/>
              <a:t>Is the member sleeping well at night? </a:t>
            </a:r>
          </a:p>
          <a:p>
            <a:pPr marL="228600" lvl="0" indent="-228600" rtl="0">
              <a:lnSpc>
                <a:spcPct val="100000"/>
              </a:lnSpc>
              <a:spcBef>
                <a:spcPts val="0"/>
              </a:spcBef>
              <a:spcAft>
                <a:spcPts val="0"/>
              </a:spcAft>
              <a:buSzPts val="2800"/>
              <a:buChar char="•"/>
            </a:pPr>
            <a:endParaRPr dirty="0"/>
          </a:p>
          <a:p>
            <a:pPr marL="228600" lvl="0" indent="-228600" rtl="0">
              <a:lnSpc>
                <a:spcPct val="100000"/>
              </a:lnSpc>
              <a:spcBef>
                <a:spcPts val="0"/>
              </a:spcBef>
              <a:spcAft>
                <a:spcPts val="0"/>
              </a:spcAft>
              <a:buSzPts val="2800"/>
              <a:buChar char="•"/>
            </a:pPr>
            <a:r>
              <a:rPr lang="en-US" dirty="0"/>
              <a:t>Do they sleep during the day? </a:t>
            </a:r>
          </a:p>
          <a:p>
            <a:pPr marL="228600" lvl="0" indent="-228600" rtl="0">
              <a:lnSpc>
                <a:spcPct val="100000"/>
              </a:lnSpc>
              <a:spcBef>
                <a:spcPts val="0"/>
              </a:spcBef>
              <a:spcAft>
                <a:spcPts val="0"/>
              </a:spcAft>
              <a:buSzPts val="2800"/>
              <a:buChar char="•"/>
            </a:pPr>
            <a:endParaRPr dirty="0"/>
          </a:p>
          <a:p>
            <a:pPr marL="228600" lvl="0" indent="-228600" rtl="0">
              <a:lnSpc>
                <a:spcPct val="100000"/>
              </a:lnSpc>
              <a:spcBef>
                <a:spcPts val="0"/>
              </a:spcBef>
              <a:spcAft>
                <a:spcPts val="0"/>
              </a:spcAft>
              <a:buSzPts val="2800"/>
              <a:buChar char="•"/>
            </a:pPr>
            <a:r>
              <a:rPr lang="en-US" dirty="0"/>
              <a:t>What are staff doing to help keep the member busy and not want to sleep? </a:t>
            </a:r>
          </a:p>
          <a:p>
            <a:pPr marL="228600" lvl="0" indent="-228600" rtl="0">
              <a:lnSpc>
                <a:spcPct val="100000"/>
              </a:lnSpc>
              <a:spcBef>
                <a:spcPts val="0"/>
              </a:spcBef>
              <a:spcAft>
                <a:spcPts val="0"/>
              </a:spcAft>
              <a:buSzPts val="2800"/>
              <a:buChar char="•"/>
            </a:pPr>
            <a:endParaRPr dirty="0"/>
          </a:p>
          <a:p>
            <a:pPr marL="228600" lvl="0" indent="-228600" rtl="0">
              <a:lnSpc>
                <a:spcPct val="100000"/>
              </a:lnSpc>
              <a:spcBef>
                <a:spcPts val="0"/>
              </a:spcBef>
              <a:spcAft>
                <a:spcPts val="0"/>
              </a:spcAft>
              <a:buSzPts val="2800"/>
              <a:buChar char="•"/>
            </a:pPr>
            <a:r>
              <a:rPr lang="en-US" dirty="0"/>
              <a:t>Does the member sleep a lot due to inability to cope with mental health or due to physical illness? </a:t>
            </a:r>
            <a:endParaRPr dirty="0"/>
          </a:p>
          <a:p>
            <a:pPr marL="228600" lvl="0" indent="-228600" rtl="0">
              <a:spcBef>
                <a:spcPts val="0"/>
              </a:spcBef>
              <a:spcAft>
                <a:spcPts val="0"/>
              </a:spcAft>
              <a:buClr>
                <a:schemeClr val="dk1"/>
              </a:buClr>
              <a:buSzPts val="2800"/>
              <a:buFont typeface="Arial"/>
              <a:buNone/>
            </a:pPr>
            <a:endParaRPr dirty="0"/>
          </a:p>
          <a:p>
            <a:pPr marL="0" lvl="0" indent="0">
              <a:spcBef>
                <a:spcPts val="1000"/>
              </a:spcBef>
              <a:spcAft>
                <a:spcPts val="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838200" y="600225"/>
            <a:ext cx="10515600" cy="1162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Examples of Considerations in Determining Tiers</a:t>
            </a:r>
            <a:endParaRPr sz="4400" b="0" i="0" u="none" strike="noStrike" cap="none">
              <a:solidFill>
                <a:schemeClr val="dk1"/>
              </a:solidFill>
              <a:latin typeface="Calibri"/>
              <a:ea typeface="Calibri"/>
              <a:cs typeface="Calibri"/>
              <a:sym typeface="Calibri"/>
            </a:endParaRPr>
          </a:p>
        </p:txBody>
      </p:sp>
      <p:sp>
        <p:nvSpPr>
          <p:cNvPr id="306" name="Shape 306"/>
          <p:cNvSpPr txBox="1">
            <a:spLocks noGrp="1"/>
          </p:cNvSpPr>
          <p:nvPr>
            <p:ph type="body" idx="1"/>
          </p:nvPr>
        </p:nvSpPr>
        <p:spPr>
          <a:xfrm>
            <a:off x="1417575" y="2068900"/>
            <a:ext cx="9936300" cy="4108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What daily activities are staff providing and working on with the member? </a:t>
            </a:r>
          </a:p>
          <a:p>
            <a:pPr marL="228600" marR="0" lvl="0" indent="-228600" algn="l" rtl="0">
              <a:lnSpc>
                <a:spcPct val="90000"/>
              </a:lnSpc>
              <a:spcBef>
                <a:spcPts val="0"/>
              </a:spcBef>
              <a:spcAft>
                <a:spcPts val="0"/>
              </a:spcAft>
              <a:buClr>
                <a:srgbClr val="000000"/>
              </a:buClr>
              <a:buSzPts val="2800"/>
              <a:buFont typeface="Arial"/>
              <a:buChar char="•"/>
            </a:pPr>
            <a:endParaRPr sz="28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What is the staff doing to teach independence and coping? </a:t>
            </a:r>
          </a:p>
          <a:p>
            <a:pPr marL="228600" marR="0" lvl="0" indent="-228600" algn="l" rtl="0">
              <a:lnSpc>
                <a:spcPct val="90000"/>
              </a:lnSpc>
              <a:spcBef>
                <a:spcPts val="0"/>
              </a:spcBef>
              <a:spcAft>
                <a:spcPts val="0"/>
              </a:spcAft>
              <a:buClr>
                <a:srgbClr val="000000"/>
              </a:buClr>
              <a:buSzPts val="2800"/>
              <a:buFont typeface="Arial"/>
              <a:buChar char="•"/>
            </a:pPr>
            <a:endParaRPr sz="28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Does the member chose to not participate in activities due to inability to cope with symptoms or for personal preference (self determination)? </a:t>
            </a: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98075" y="549150"/>
            <a:ext cx="10855500" cy="1141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b="1"/>
          </a:p>
          <a:p>
            <a:pPr marL="0" lvl="0" indent="0">
              <a:spcBef>
                <a:spcPts val="0"/>
              </a:spcBef>
              <a:spcAft>
                <a:spcPts val="0"/>
              </a:spcAft>
              <a:buClr>
                <a:schemeClr val="dk1"/>
              </a:buClr>
              <a:buSzPts val="4400"/>
              <a:buFont typeface="Calibri"/>
              <a:buNone/>
            </a:pPr>
            <a:r>
              <a:rPr lang="en-US" b="1"/>
              <a:t>Examples of Considerations in Determining Tiers</a:t>
            </a:r>
            <a:endParaRPr/>
          </a:p>
          <a:p>
            <a:pPr marL="0" lvl="0" indent="0">
              <a:spcBef>
                <a:spcPts val="0"/>
              </a:spcBef>
              <a:spcAft>
                <a:spcPts val="0"/>
              </a:spcAft>
              <a:buNone/>
            </a:pPr>
            <a:endParaRPr/>
          </a:p>
        </p:txBody>
      </p:sp>
      <p:sp>
        <p:nvSpPr>
          <p:cNvPr id="313" name="Shape 313"/>
          <p:cNvSpPr txBox="1">
            <a:spLocks noGrp="1"/>
          </p:cNvSpPr>
          <p:nvPr>
            <p:ph type="body" idx="1"/>
          </p:nvPr>
        </p:nvSpPr>
        <p:spPr>
          <a:xfrm>
            <a:off x="1634675" y="1609150"/>
            <a:ext cx="9719100" cy="4567800"/>
          </a:xfrm>
          <a:prstGeom prst="rect">
            <a:avLst/>
          </a:prstGeom>
        </p:spPr>
        <p:txBody>
          <a:bodyPr spcFirstLastPara="1" wrap="square" lIns="91425" tIns="91425" rIns="91425" bIns="91425" anchor="t" anchorCtr="0">
            <a:noAutofit/>
          </a:bodyPr>
          <a:lstStyle/>
          <a:p>
            <a:pPr marL="228600" lvl="0" indent="-228600" rtl="0">
              <a:spcBef>
                <a:spcPts val="1000"/>
              </a:spcBef>
              <a:spcAft>
                <a:spcPts val="0"/>
              </a:spcAft>
              <a:buClr>
                <a:srgbClr val="000000"/>
              </a:buClr>
              <a:buSzPts val="2800"/>
              <a:buChar char="•"/>
            </a:pPr>
            <a:r>
              <a:rPr lang="en-US" dirty="0">
                <a:solidFill>
                  <a:srgbClr val="000000"/>
                </a:solidFill>
              </a:rPr>
              <a:t>Is the member eating nutritious meals? </a:t>
            </a:r>
            <a:endParaRPr dirty="0">
              <a:solidFill>
                <a:srgbClr val="000000"/>
              </a:solidFill>
            </a:endParaRPr>
          </a:p>
          <a:p>
            <a:pPr marL="0" lvl="0" indent="0" rtl="0">
              <a:spcBef>
                <a:spcPts val="1000"/>
              </a:spcBef>
              <a:spcAft>
                <a:spcPts val="0"/>
              </a:spcAft>
              <a:buNone/>
            </a:pPr>
            <a:endParaRPr dirty="0">
              <a:solidFill>
                <a:srgbClr val="000000"/>
              </a:solidFill>
            </a:endParaRPr>
          </a:p>
          <a:p>
            <a:pPr marL="228600" lvl="0" indent="-228600" rtl="0">
              <a:spcBef>
                <a:spcPts val="1000"/>
              </a:spcBef>
              <a:spcAft>
                <a:spcPts val="0"/>
              </a:spcAft>
              <a:buClr>
                <a:srgbClr val="000000"/>
              </a:buClr>
              <a:buSzPts val="2800"/>
              <a:buChar char="•"/>
            </a:pPr>
            <a:r>
              <a:rPr lang="en-US" dirty="0">
                <a:solidFill>
                  <a:srgbClr val="000000"/>
                </a:solidFill>
              </a:rPr>
              <a:t>Does the member need staff to cook and encourage the member to eat? </a:t>
            </a:r>
            <a:endParaRPr dirty="0">
              <a:solidFill>
                <a:srgbClr val="000000"/>
              </a:solidFill>
            </a:endParaRPr>
          </a:p>
          <a:p>
            <a:pPr marL="0" lvl="0" indent="0" rtl="0">
              <a:spcBef>
                <a:spcPts val="1000"/>
              </a:spcBef>
              <a:spcAft>
                <a:spcPts val="0"/>
              </a:spcAft>
              <a:buNone/>
            </a:pPr>
            <a:endParaRPr dirty="0">
              <a:solidFill>
                <a:srgbClr val="000000"/>
              </a:solidFill>
            </a:endParaRPr>
          </a:p>
          <a:p>
            <a:pPr marL="228600" lvl="0" indent="-228600" rtl="0">
              <a:spcBef>
                <a:spcPts val="1000"/>
              </a:spcBef>
              <a:spcAft>
                <a:spcPts val="0"/>
              </a:spcAft>
              <a:buClr>
                <a:srgbClr val="000000"/>
              </a:buClr>
              <a:buSzPts val="2800"/>
              <a:buChar char="•"/>
            </a:pPr>
            <a:r>
              <a:rPr lang="en-US" dirty="0">
                <a:solidFill>
                  <a:srgbClr val="000000"/>
                </a:solidFill>
              </a:rPr>
              <a:t>Are they able to cook things independently?  </a:t>
            </a:r>
            <a:endParaRPr dirty="0">
              <a:solidFill>
                <a:srgbClr val="000000"/>
              </a:solidFill>
            </a:endParaRPr>
          </a:p>
          <a:p>
            <a:pPr marL="0" lvl="0" indent="0" rtl="0">
              <a:spcBef>
                <a:spcPts val="1000"/>
              </a:spcBef>
              <a:spcAft>
                <a:spcPts val="0"/>
              </a:spcAft>
              <a:buNone/>
            </a:pPr>
            <a:endParaRPr dirty="0">
              <a:solidFill>
                <a:srgbClr val="000000"/>
              </a:solidFill>
            </a:endParaRPr>
          </a:p>
          <a:p>
            <a:pPr marL="228600" lvl="0" indent="-228600" rtl="0">
              <a:spcBef>
                <a:spcPts val="1000"/>
              </a:spcBef>
              <a:spcAft>
                <a:spcPts val="0"/>
              </a:spcAft>
              <a:buClr>
                <a:srgbClr val="000000"/>
              </a:buClr>
              <a:buSzPts val="2800"/>
              <a:buChar char="•"/>
            </a:pPr>
            <a:r>
              <a:rPr lang="en-US" dirty="0">
                <a:solidFill>
                  <a:srgbClr val="000000"/>
                </a:solidFill>
              </a:rPr>
              <a:t>What is the staff doing to teach independence? </a:t>
            </a:r>
            <a:endParaRPr dirty="0">
              <a:solidFill>
                <a:srgbClr val="000000"/>
              </a:solidFill>
            </a:endParaRPr>
          </a:p>
          <a:p>
            <a:pPr marL="0" lvl="0" indent="0">
              <a:spcBef>
                <a:spcPts val="1000"/>
              </a:spcBef>
              <a:spcAft>
                <a:spcPts val="0"/>
              </a:spcAft>
              <a:buNone/>
            </a:pPr>
            <a:endParaRPr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Annual Review for Habilitation Eligibility </a:t>
            </a:r>
            <a:endParaRPr sz="44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p>
            <a:pPr marL="91440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The following are compiled and submitted by qualified IHH staff:</a:t>
            </a:r>
            <a:endParaRPr sz="2800" b="0" i="0" u="none" strike="noStrike" cap="none" dirty="0">
              <a:solidFill>
                <a:schemeClr val="dk1"/>
              </a:solidFill>
              <a:latin typeface="Calibri"/>
              <a:ea typeface="Calibri"/>
              <a:cs typeface="Calibri"/>
              <a:sym typeface="Calibri"/>
            </a:endParaRPr>
          </a:p>
          <a:p>
            <a:pPr marL="1371600" marR="0" lvl="0" indent="-4572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Updated social history</a:t>
            </a:r>
            <a:endParaRPr sz="2800" b="0" i="0" u="none" strike="noStrike" cap="none" dirty="0">
              <a:solidFill>
                <a:schemeClr val="dk1"/>
              </a:solidFill>
              <a:latin typeface="Calibri"/>
              <a:ea typeface="Calibri"/>
              <a:cs typeface="Calibri"/>
              <a:sym typeface="Calibri"/>
            </a:endParaRPr>
          </a:p>
          <a:p>
            <a:pPr marL="1371600" marR="0" lvl="0" indent="-4572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Updated InterRAI </a:t>
            </a:r>
            <a:endParaRPr sz="2800" b="0" i="0" u="none" strike="noStrike" cap="none" dirty="0">
              <a:solidFill>
                <a:schemeClr val="dk1"/>
              </a:solidFill>
              <a:latin typeface="Calibri"/>
              <a:ea typeface="Calibri"/>
              <a:cs typeface="Calibri"/>
              <a:sym typeface="Calibri"/>
            </a:endParaRPr>
          </a:p>
          <a:p>
            <a:pPr marL="1371600" marR="0" lvl="0" indent="457200" algn="l" rtl="0">
              <a:lnSpc>
                <a:spcPct val="90000"/>
              </a:lnSpc>
              <a:spcBef>
                <a:spcPts val="0"/>
              </a:spcBef>
              <a:spcAft>
                <a:spcPts val="0"/>
              </a:spcAft>
              <a:buNone/>
            </a:pPr>
            <a:r>
              <a:rPr lang="en-US" sz="2800" b="0" i="0" u="none" strike="noStrike" cap="none" dirty="0">
                <a:solidFill>
                  <a:schemeClr val="dk1"/>
                </a:solidFill>
                <a:latin typeface="Calibri"/>
                <a:ea typeface="Calibri"/>
                <a:cs typeface="Calibri"/>
                <a:sym typeface="Calibri"/>
              </a:rPr>
              <a:t>IHH needs to send copies of these to providers</a:t>
            </a:r>
            <a:endParaRPr sz="2800" b="0" i="0" u="none" strike="noStrike" cap="none" dirty="0">
              <a:solidFill>
                <a:schemeClr val="dk1"/>
              </a:solidFill>
              <a:latin typeface="Calibri"/>
              <a:ea typeface="Calibri"/>
              <a:cs typeface="Calibri"/>
              <a:sym typeface="Calibri"/>
            </a:endParaRPr>
          </a:p>
          <a:p>
            <a:pPr marL="1371600" marR="0" lvl="0" indent="457200" algn="l" rtl="0">
              <a:lnSpc>
                <a:spcPct val="90000"/>
              </a:lnSpc>
              <a:spcBef>
                <a:spcPts val="0"/>
              </a:spcBef>
              <a:spcAft>
                <a:spcPts val="0"/>
              </a:spcAft>
              <a:buNone/>
            </a:pPr>
            <a:endParaRPr dirty="0"/>
          </a:p>
          <a:p>
            <a:pPr marL="91440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Submission Timeframe:</a:t>
            </a:r>
            <a:endParaRPr sz="2800" b="0" i="0" u="none" strike="noStrike" cap="none" dirty="0">
              <a:solidFill>
                <a:schemeClr val="dk1"/>
              </a:solidFill>
              <a:latin typeface="Calibri"/>
              <a:ea typeface="Calibri"/>
              <a:cs typeface="Calibri"/>
              <a:sym typeface="Calibri"/>
            </a:endParaRPr>
          </a:p>
          <a:p>
            <a:pPr marL="1371600" marR="0" lvl="0" indent="-4572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No earlier than 6 weeks prior to eligibility expiration</a:t>
            </a:r>
            <a:endParaRPr sz="2800" b="0" i="0" u="none" strike="noStrike" cap="none" dirty="0">
              <a:solidFill>
                <a:schemeClr val="dk1"/>
              </a:solidFill>
              <a:latin typeface="Calibri"/>
              <a:ea typeface="Calibri"/>
              <a:cs typeface="Calibri"/>
              <a:sym typeface="Calibri"/>
            </a:endParaRPr>
          </a:p>
          <a:p>
            <a:pPr marL="1371600" marR="0" lvl="0" indent="-4572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Must be submitted prior to expiration </a:t>
            </a:r>
            <a:endParaRPr sz="2800" b="0" i="0" u="none" strike="noStrike" cap="none" dirty="0">
              <a:solidFill>
                <a:schemeClr val="dk1"/>
              </a:solidFill>
              <a:latin typeface="Calibri"/>
              <a:ea typeface="Calibri"/>
              <a:cs typeface="Calibri"/>
              <a:sym typeface="Calibri"/>
            </a:endParaRPr>
          </a:p>
          <a:p>
            <a:pPr marL="1371600" marR="0" lvl="0" indent="-4572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Two weeks prior to expiration is recommended</a:t>
            </a: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Examples of Considerations in Determining Tiers</a:t>
            </a:r>
            <a:endParaRPr sz="44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body" idx="1"/>
          </p:nvPr>
        </p:nvSpPr>
        <p:spPr>
          <a:xfrm>
            <a:off x="1443125" y="1825625"/>
            <a:ext cx="9910500" cy="4266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the member managing their hygiene well? </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a:p>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Do they require regular prompts? </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a:p>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often are they doing these things? </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a:p>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What is staff doing to teach the member? (Showering, washing</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b="0" i="0" u="none" strike="noStrike" cap="none">
                <a:solidFill>
                  <a:srgbClr val="000000"/>
                </a:solidFill>
                <a:latin typeface="Calibri"/>
                <a:ea typeface="Calibri"/>
                <a:cs typeface="Calibri"/>
                <a:sym typeface="Calibri"/>
              </a:rPr>
              <a:t>          clothes, washing hands, grooming…etc)</a:t>
            </a: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38200" y="638550"/>
            <a:ext cx="10515600" cy="11871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Examples of Considerations in Determining Tiers</a:t>
            </a:r>
            <a:endParaRPr sz="4400" b="0" i="0" u="none" strike="noStrike" cap="none">
              <a:solidFill>
                <a:schemeClr val="dk1"/>
              </a:solidFill>
              <a:latin typeface="Calibri"/>
              <a:ea typeface="Calibri"/>
              <a:cs typeface="Calibri"/>
              <a:sym typeface="Calibri"/>
            </a:endParaRPr>
          </a:p>
        </p:txBody>
      </p:sp>
      <p:sp>
        <p:nvSpPr>
          <p:cNvPr id="326" name="Shape 326"/>
          <p:cNvSpPr txBox="1">
            <a:spLocks noGrp="1"/>
          </p:cNvSpPr>
          <p:nvPr>
            <p:ph type="body" idx="1"/>
          </p:nvPr>
        </p:nvSpPr>
        <p:spPr>
          <a:xfrm>
            <a:off x="1609150" y="1979500"/>
            <a:ext cx="9744600" cy="41976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How much direct supervision and monitoring does the member need? </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endParaRPr>
              <a:solidFill>
                <a:srgbClr val="000000"/>
              </a:solidFill>
            </a:endParaRPr>
          </a:p>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What does this specifically look like for the individual member?</a:t>
            </a: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endParaRPr>
              <a:solidFill>
                <a:srgbClr val="000000"/>
              </a:solidFill>
            </a:endParaRPr>
          </a:p>
          <a:p>
            <a:pPr marL="228600" marR="0" lvl="0" indent="-2286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757989" y="60059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Examples of Considerations in Determining Tiers</a:t>
            </a:r>
            <a:endParaRPr sz="4400" b="0" i="0" u="none" strike="noStrike" cap="none" dirty="0">
              <a:solidFill>
                <a:schemeClr val="dk1"/>
              </a:solidFill>
              <a:latin typeface="Calibri"/>
              <a:ea typeface="Calibri"/>
              <a:cs typeface="Calibri"/>
              <a:sym typeface="Calibri"/>
            </a:endParaRPr>
          </a:p>
        </p:txBody>
      </p:sp>
      <p:sp>
        <p:nvSpPr>
          <p:cNvPr id="333" name="Shape 333"/>
          <p:cNvSpPr txBox="1">
            <a:spLocks noGrp="1"/>
          </p:cNvSpPr>
          <p:nvPr>
            <p:ph type="body" idx="1"/>
          </p:nvPr>
        </p:nvSpPr>
        <p:spPr>
          <a:xfrm>
            <a:off x="1540042" y="1926158"/>
            <a:ext cx="10042357" cy="4375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What activities does the member participate in to get out of the house? Does the member engage in these activities or do staff have to prompt these?</a:t>
            </a: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Does the member have any current medical concerns that are being monitored? How does the medical condition influence the </a:t>
            </a:r>
            <a:r>
              <a:rPr lang="en-US" dirty="0">
                <a:solidFill>
                  <a:srgbClr val="000000"/>
                </a:solidFill>
              </a:rPr>
              <a:t>m</a:t>
            </a:r>
            <a:r>
              <a:rPr lang="en-US" sz="2800" b="0" i="0" u="none" strike="noStrike" cap="none" dirty="0">
                <a:solidFill>
                  <a:srgbClr val="000000"/>
                </a:solidFill>
                <a:latin typeface="Calibri"/>
                <a:ea typeface="Calibri"/>
                <a:cs typeface="Calibri"/>
                <a:sym typeface="Calibri"/>
              </a:rPr>
              <a:t>ental </a:t>
            </a:r>
            <a:r>
              <a:rPr lang="en-US" dirty="0">
                <a:solidFill>
                  <a:srgbClr val="000000"/>
                </a:solidFill>
              </a:rPr>
              <a:t>h</a:t>
            </a:r>
            <a:r>
              <a:rPr lang="en-US" sz="2800" b="0" i="0" u="none" strike="noStrike" cap="none" dirty="0">
                <a:solidFill>
                  <a:srgbClr val="000000"/>
                </a:solidFill>
                <a:latin typeface="Calibri"/>
                <a:ea typeface="Calibri"/>
                <a:cs typeface="Calibri"/>
                <a:sym typeface="Calibri"/>
              </a:rPr>
              <a:t>ealth needs?  </a:t>
            </a:r>
            <a:endParaRPr sz="2800" b="0" i="0" u="none" strike="noStrike" cap="none" dirty="0">
              <a:solidFill>
                <a:srgbClr val="000000"/>
              </a:solidFill>
              <a:latin typeface="Calibri"/>
              <a:ea typeface="Calibri"/>
              <a:cs typeface="Calibri"/>
              <a:sym typeface="Calibri"/>
            </a:endParaRPr>
          </a:p>
          <a:p>
            <a:pPr marL="685800" marR="0" lvl="1" indent="-76200" algn="l"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838200" y="58971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825"/>
              <a:buFont typeface="Arial"/>
              <a:buNone/>
            </a:pPr>
            <a:r>
              <a:rPr lang="en-US" b="1" i="0" u="none" strike="noStrike" cap="none" dirty="0">
                <a:solidFill>
                  <a:schemeClr val="dk1"/>
                </a:solidFill>
                <a:latin typeface="Calibri"/>
                <a:ea typeface="Calibri"/>
                <a:cs typeface="Calibri"/>
                <a:sym typeface="Calibri"/>
              </a:rPr>
              <a:t>Collaboration with other Service Providers and Funders</a:t>
            </a:r>
            <a:endParaRPr b="0" i="0" u="none" strike="noStrike" cap="none" dirty="0">
              <a:solidFill>
                <a:schemeClr val="dk1"/>
              </a:solidFill>
              <a:latin typeface="Calibri"/>
              <a:ea typeface="Calibri"/>
              <a:cs typeface="Calibri"/>
              <a:sym typeface="Calibri"/>
            </a:endParaRPr>
          </a:p>
        </p:txBody>
      </p:sp>
      <p:sp>
        <p:nvSpPr>
          <p:cNvPr id="340" name="Shape 340"/>
          <p:cNvSpPr txBox="1">
            <a:spLocks noGrp="1"/>
          </p:cNvSpPr>
          <p:nvPr>
            <p:ph type="body" idx="1"/>
          </p:nvPr>
        </p:nvSpPr>
        <p:spPr>
          <a:xfrm>
            <a:off x="1545300" y="1781469"/>
            <a:ext cx="9808500" cy="44826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Day Habilitation Providers</a:t>
            </a: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Employment Providers</a:t>
            </a: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Therapists</a:t>
            </a: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Peer Support</a:t>
            </a: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Medical Providers</a:t>
            </a: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err="1">
                <a:solidFill>
                  <a:schemeClr val="dk1"/>
                </a:solidFill>
                <a:latin typeface="Calibri"/>
                <a:ea typeface="Calibri"/>
                <a:cs typeface="Calibri"/>
                <a:sym typeface="Calibri"/>
              </a:rPr>
              <a:t>Voc</a:t>
            </a:r>
            <a:r>
              <a:rPr lang="en-US" sz="2800" b="0" i="0" u="none" strike="noStrike" cap="none" dirty="0">
                <a:solidFill>
                  <a:schemeClr val="dk1"/>
                </a:solidFill>
                <a:latin typeface="Calibri"/>
                <a:ea typeface="Calibri"/>
                <a:cs typeface="Calibri"/>
                <a:sym typeface="Calibri"/>
              </a:rPr>
              <a:t> Rehab</a:t>
            </a: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Other people important to the member</a:t>
            </a: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0320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Have a way to document this collaboration - This should happen as often as needed to meet the members needs.</a:t>
            </a:r>
            <a:endParaRPr sz="2800" b="0" i="0" u="none" strike="noStrike" cap="none" dirty="0">
              <a:solidFill>
                <a:schemeClr val="dk1"/>
              </a:solidFill>
              <a:latin typeface="Calibri"/>
              <a:ea typeface="Calibri"/>
              <a:cs typeface="Calibri"/>
              <a:sym typeface="Calibri"/>
            </a:endParaRPr>
          </a:p>
        </p:txBody>
      </p:sp>
      <p:pic>
        <p:nvPicPr>
          <p:cNvPr id="341" name="Shape 341"/>
          <p:cNvPicPr preferRelativeResize="0"/>
          <p:nvPr/>
        </p:nvPicPr>
        <p:blipFill rotWithShape="1">
          <a:blip r:embed="rId3">
            <a:alphaModFix/>
          </a:blip>
          <a:srcRect/>
          <a:stretch/>
        </p:blipFill>
        <p:spPr>
          <a:xfrm>
            <a:off x="7528789" y="1740966"/>
            <a:ext cx="2213610" cy="219102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b="1" dirty="0"/>
              <a:t>After the Tier is Authorized…..</a:t>
            </a:r>
            <a:endParaRPr sz="4400" b="1" i="0" u="none" strike="noStrike" cap="none" dirty="0">
              <a:solidFill>
                <a:schemeClr val="dk1"/>
              </a:solidFill>
            </a:endParaRPr>
          </a:p>
        </p:txBody>
      </p:sp>
      <p:sp>
        <p:nvSpPr>
          <p:cNvPr id="348" name="Shape 348"/>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IHH and Habilitation Providers need to assure they have a defined process for monitoring service authorization.</a:t>
            </a:r>
            <a:endParaRPr sz="2800" b="0" i="0" u="none" strike="noStrike" cap="none" dirty="0">
              <a:solidFill>
                <a:schemeClr val="dk1"/>
              </a:solidFill>
              <a:latin typeface="Calibri"/>
              <a:ea typeface="Calibri"/>
              <a:cs typeface="Calibri"/>
              <a:sym typeface="Calibri"/>
            </a:endParaRPr>
          </a:p>
          <a:p>
            <a:pPr marL="457200" marR="0" lvl="0" indent="457200" algn="l" rtl="0">
              <a:lnSpc>
                <a:spcPct val="90000"/>
              </a:lnSpc>
              <a:spcBef>
                <a:spcPts val="100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If you are unsure of how to access authorizations:</a:t>
            </a:r>
            <a:endParaRPr dirty="0"/>
          </a:p>
          <a:p>
            <a:pPr marL="1828800" marR="0" lvl="0" indent="-4064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Habilitation providers contact your provider rep</a:t>
            </a:r>
            <a:endParaRPr sz="2800" b="0" i="0" u="none" strike="noStrike" cap="none" dirty="0">
              <a:solidFill>
                <a:schemeClr val="dk1"/>
              </a:solidFill>
              <a:latin typeface="Calibri"/>
              <a:ea typeface="Calibri"/>
              <a:cs typeface="Calibri"/>
              <a:sym typeface="Calibri"/>
            </a:endParaRPr>
          </a:p>
          <a:p>
            <a:pPr marL="1828800" marR="0" lvl="0" indent="-4064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IHH contact ia-healthhome@amerigroup.com</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609600" y="529637"/>
            <a:ext cx="109728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4800" b="1" i="0" u="none" strike="noStrike" cap="none">
                <a:solidFill>
                  <a:schemeClr val="dk1"/>
                </a:solidFill>
                <a:latin typeface="Calibri"/>
                <a:ea typeface="Calibri"/>
                <a:cs typeface="Calibri"/>
                <a:sym typeface="Calibri"/>
              </a:rPr>
              <a:t>Typical Frequency of Review</a:t>
            </a:r>
            <a:endParaRPr sz="4400" b="0" i="0" u="none" strike="noStrike" cap="none">
              <a:solidFill>
                <a:schemeClr val="dk1"/>
              </a:solidFill>
              <a:latin typeface="Calibri"/>
              <a:ea typeface="Calibri"/>
              <a:cs typeface="Calibri"/>
              <a:sym typeface="Calibri"/>
            </a:endParaRPr>
          </a:p>
        </p:txBody>
      </p:sp>
      <p:sp>
        <p:nvSpPr>
          <p:cNvPr id="355" name="Shape 355"/>
          <p:cNvSpPr txBox="1">
            <a:spLocks noGrp="1"/>
          </p:cNvSpPr>
          <p:nvPr>
            <p:ph type="body" idx="1"/>
          </p:nvPr>
        </p:nvSpPr>
        <p:spPr>
          <a:xfrm>
            <a:off x="2425076" y="1486600"/>
            <a:ext cx="8991900" cy="430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4800" dirty="0"/>
          </a:p>
          <a:p>
            <a:pPr marL="457200" marR="0" lvl="0" indent="-533400" algn="l" rtl="0">
              <a:lnSpc>
                <a:spcPct val="100000"/>
              </a:lnSpc>
              <a:spcBef>
                <a:spcPts val="0"/>
              </a:spcBef>
              <a:spcAft>
                <a:spcPts val="0"/>
              </a:spcAft>
              <a:buClr>
                <a:schemeClr val="dk1"/>
              </a:buClr>
              <a:buSzPct val="100000"/>
              <a:buFont typeface="Arial" panose="020B0604020202020204" pitchFamily="34" charset="0"/>
              <a:buChar char="•"/>
            </a:pPr>
            <a:r>
              <a:rPr lang="en-US" b="0" i="0" u="none" strike="noStrike" cap="none" dirty="0">
                <a:solidFill>
                  <a:schemeClr val="dk1"/>
                </a:solidFill>
                <a:latin typeface="Calibri"/>
                <a:ea typeface="Calibri"/>
                <a:cs typeface="Calibri"/>
                <a:sym typeface="Calibri"/>
              </a:rPr>
              <a:t>U9 – UD - 1 to 3 months</a:t>
            </a:r>
            <a:endParaRPr b="0" i="0" u="none" strike="noStrike" cap="none" dirty="0">
              <a:solidFill>
                <a:schemeClr val="dk1"/>
              </a:solidFill>
              <a:latin typeface="Calibri"/>
              <a:ea typeface="Calibri"/>
              <a:cs typeface="Calibri"/>
              <a:sym typeface="Calibri"/>
            </a:endParaRPr>
          </a:p>
          <a:p>
            <a:pPr marR="0" lvl="0" indent="-457200" algn="l" rtl="0">
              <a:lnSpc>
                <a:spcPct val="100000"/>
              </a:lnSpc>
              <a:spcBef>
                <a:spcPts val="0"/>
              </a:spcBef>
              <a:spcAft>
                <a:spcPts val="0"/>
              </a:spcAft>
              <a:buClr>
                <a:schemeClr val="dk1"/>
              </a:buClr>
              <a:buSzPct val="100000"/>
              <a:buFont typeface="Arial" panose="020B0604020202020204" pitchFamily="34" charset="0"/>
              <a:buChar char="•"/>
            </a:pPr>
            <a:endParaRPr b="0" i="0" u="none" strike="noStrike" cap="none" dirty="0">
              <a:solidFill>
                <a:schemeClr val="dk1"/>
              </a:solidFill>
              <a:latin typeface="Calibri"/>
              <a:ea typeface="Calibri"/>
              <a:cs typeface="Calibri"/>
              <a:sym typeface="Calibri"/>
            </a:endParaRPr>
          </a:p>
          <a:p>
            <a:pPr marL="457200" marR="0" lvl="0" indent="-533400" algn="l" rtl="0">
              <a:lnSpc>
                <a:spcPct val="100000"/>
              </a:lnSpc>
              <a:spcBef>
                <a:spcPts val="0"/>
              </a:spcBef>
              <a:spcAft>
                <a:spcPts val="0"/>
              </a:spcAft>
              <a:buClr>
                <a:schemeClr val="dk1"/>
              </a:buClr>
              <a:buSzPct val="100000"/>
              <a:buFont typeface="Arial" panose="020B0604020202020204" pitchFamily="34" charset="0"/>
              <a:buChar char="•"/>
            </a:pPr>
            <a:r>
              <a:rPr lang="en-US" b="0" i="0" u="none" strike="noStrike" cap="none" dirty="0">
                <a:solidFill>
                  <a:schemeClr val="dk1"/>
                </a:solidFill>
                <a:latin typeface="Calibri"/>
                <a:ea typeface="Calibri"/>
                <a:cs typeface="Calibri"/>
                <a:sym typeface="Calibri"/>
              </a:rPr>
              <a:t>UC – UA - 4 to 6 months </a:t>
            </a:r>
            <a:endParaRPr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dirty="0"/>
              <a:t>Check Your Work</a:t>
            </a:r>
            <a:endParaRPr b="1" dirty="0"/>
          </a:p>
        </p:txBody>
      </p:sp>
      <p:sp>
        <p:nvSpPr>
          <p:cNvPr id="362" name="Shape 362"/>
          <p:cNvSpPr txBox="1">
            <a:spLocks noGrp="1"/>
          </p:cNvSpPr>
          <p:nvPr>
            <p:ph type="body" idx="1"/>
          </p:nvPr>
        </p:nvSpPr>
        <p:spPr>
          <a:xfrm>
            <a:off x="1271337" y="1536867"/>
            <a:ext cx="10515600" cy="4351200"/>
          </a:xfrm>
          <a:prstGeom prst="rect">
            <a:avLst/>
          </a:prstGeom>
        </p:spPr>
        <p:txBody>
          <a:bodyPr spcFirstLastPara="1" wrap="square" lIns="91425" tIns="91425" rIns="91425" bIns="91425" anchor="t" anchorCtr="0">
            <a:noAutofit/>
          </a:bodyPr>
          <a:lstStyle/>
          <a:p>
            <a:pPr marL="914400" lvl="0" indent="-406400" rtl="0">
              <a:spcBef>
                <a:spcPts val="0"/>
              </a:spcBef>
              <a:spcAft>
                <a:spcPts val="0"/>
              </a:spcAft>
              <a:buSzPts val="2800"/>
              <a:buChar char="•"/>
            </a:pPr>
            <a:r>
              <a:rPr lang="en-US" dirty="0"/>
              <a:t>Providers need to QA their documentation</a:t>
            </a:r>
            <a:endParaRPr dirty="0"/>
          </a:p>
          <a:p>
            <a:pPr marL="914400" lvl="0" indent="0" rtl="0">
              <a:spcBef>
                <a:spcPts val="0"/>
              </a:spcBef>
              <a:spcAft>
                <a:spcPts val="0"/>
              </a:spcAft>
              <a:buNone/>
            </a:pPr>
            <a:endParaRPr dirty="0"/>
          </a:p>
          <a:p>
            <a:pPr marL="914400" lvl="0" indent="-406400" rtl="0">
              <a:spcBef>
                <a:spcPts val="0"/>
              </a:spcBef>
              <a:spcAft>
                <a:spcPts val="0"/>
              </a:spcAft>
              <a:buSzPts val="2800"/>
              <a:buChar char="•"/>
            </a:pPr>
            <a:r>
              <a:rPr lang="en-US" dirty="0"/>
              <a:t>No cutting and pasting</a:t>
            </a:r>
            <a:endParaRPr dirty="0"/>
          </a:p>
          <a:p>
            <a:pPr marL="914400" lvl="0" indent="0" rtl="0">
              <a:spcBef>
                <a:spcPts val="0"/>
              </a:spcBef>
              <a:spcAft>
                <a:spcPts val="0"/>
              </a:spcAft>
              <a:buNone/>
            </a:pPr>
            <a:endParaRPr dirty="0"/>
          </a:p>
          <a:p>
            <a:pPr marL="914400" lvl="0" indent="-406400" rtl="0">
              <a:spcBef>
                <a:spcPts val="0"/>
              </a:spcBef>
              <a:spcAft>
                <a:spcPts val="0"/>
              </a:spcAft>
              <a:buSzPts val="2800"/>
              <a:buChar char="•"/>
            </a:pPr>
            <a:r>
              <a:rPr lang="en-US" dirty="0"/>
              <a:t>Did  you articulate in writing what the person needs and what is going on?</a:t>
            </a:r>
            <a:endParaRPr dirty="0"/>
          </a:p>
          <a:p>
            <a:pPr marL="914400" lvl="0" indent="0" rtl="0">
              <a:spcBef>
                <a:spcPts val="0"/>
              </a:spcBef>
              <a:spcAft>
                <a:spcPts val="0"/>
              </a:spcAft>
              <a:buNone/>
            </a:pPr>
            <a:endParaRPr sz="2400" b="1" dirty="0"/>
          </a:p>
          <a:p>
            <a:pPr marL="914400" lvl="0" indent="0" rtl="0">
              <a:spcBef>
                <a:spcPts val="0"/>
              </a:spcBef>
              <a:spcAft>
                <a:spcPts val="0"/>
              </a:spcAft>
              <a:buNone/>
            </a:pPr>
            <a:r>
              <a:rPr lang="en-US" sz="2400" b="1" dirty="0"/>
              <a:t>Tip: Identify mentors in your staff to support new people or people who  </a:t>
            </a:r>
            <a:endParaRPr sz="2400" b="1" dirty="0"/>
          </a:p>
          <a:p>
            <a:pPr marL="914400" lvl="0" indent="0" rtl="0">
              <a:spcBef>
                <a:spcPts val="0"/>
              </a:spcBef>
              <a:spcAft>
                <a:spcPts val="0"/>
              </a:spcAft>
              <a:buClr>
                <a:schemeClr val="dk1"/>
              </a:buClr>
              <a:buSzPts val="2800"/>
              <a:buFont typeface="Arial"/>
              <a:buNone/>
            </a:pPr>
            <a:r>
              <a:rPr lang="en-US" sz="2400" b="1" dirty="0"/>
              <a:t>        struggle with documentation to gain these skills.</a:t>
            </a:r>
            <a:endParaRPr sz="2400" dirty="0"/>
          </a:p>
          <a:p>
            <a:pPr marL="0" lvl="0" indent="0">
              <a:spcBef>
                <a:spcPts val="1000"/>
              </a:spcBef>
              <a:spcAft>
                <a:spcPts val="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838200" y="463550"/>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Develop Internal Review Process</a:t>
            </a:r>
            <a:endParaRPr sz="4400" b="1" i="0" u="none" strike="noStrike" cap="none" dirty="0">
              <a:solidFill>
                <a:schemeClr val="dk1"/>
              </a:solidFill>
              <a:latin typeface="Calibri"/>
              <a:ea typeface="Calibri"/>
              <a:cs typeface="Calibri"/>
              <a:sym typeface="Calibri"/>
            </a:endParaRPr>
          </a:p>
        </p:txBody>
      </p:sp>
      <p:sp>
        <p:nvSpPr>
          <p:cNvPr id="369" name="Shape 369"/>
          <p:cNvSpPr txBox="1">
            <a:spLocks noGrp="1"/>
          </p:cNvSpPr>
          <p:nvPr>
            <p:ph type="body" idx="1"/>
          </p:nvPr>
        </p:nvSpPr>
        <p:spPr>
          <a:xfrm>
            <a:off x="1741714" y="1404712"/>
            <a:ext cx="9612086" cy="4351338"/>
          </a:xfrm>
          <a:prstGeom prst="rect">
            <a:avLst/>
          </a:prstGeom>
          <a:noFill/>
          <a:ln>
            <a:noFill/>
          </a:ln>
        </p:spPr>
        <p:txBody>
          <a:bodyPr spcFirstLastPara="1" wrap="square" lIns="91425" tIns="91425" rIns="91425" bIns="91425" anchor="t" anchorCtr="0">
            <a:noAutofit/>
          </a:bodyPr>
          <a:lstStyle/>
          <a:p>
            <a:pPr marL="457200" marR="0" lvl="0" indent="-463550" algn="l" rtl="0">
              <a:lnSpc>
                <a:spcPct val="90000"/>
              </a:lnSpc>
              <a:spcBef>
                <a:spcPts val="0"/>
              </a:spcBef>
              <a:spcAft>
                <a:spcPts val="0"/>
              </a:spcAft>
              <a:buSzPct val="100000"/>
              <a:buChar char="•"/>
            </a:pPr>
            <a:r>
              <a:rPr lang="en-US" dirty="0"/>
              <a:t>Identify the f</a:t>
            </a:r>
            <a:r>
              <a:rPr lang="en-US" b="0" i="0" u="none" strike="noStrike" cap="none" dirty="0">
                <a:solidFill>
                  <a:schemeClr val="dk1"/>
                </a:solidFill>
                <a:sym typeface="Calibri"/>
              </a:rPr>
              <a:t>requency of </a:t>
            </a:r>
            <a:r>
              <a:rPr lang="en-US" dirty="0"/>
              <a:t>r</a:t>
            </a:r>
            <a:r>
              <a:rPr lang="en-US" b="0" i="0" u="none" strike="noStrike" cap="none" dirty="0">
                <a:solidFill>
                  <a:schemeClr val="dk1"/>
                </a:solidFill>
                <a:sym typeface="Calibri"/>
              </a:rPr>
              <a:t>eview</a:t>
            </a:r>
          </a:p>
          <a:p>
            <a:pPr marL="457200" marR="0" lvl="0" indent="-463550" algn="l" rtl="0">
              <a:lnSpc>
                <a:spcPct val="90000"/>
              </a:lnSpc>
              <a:spcBef>
                <a:spcPts val="0"/>
              </a:spcBef>
              <a:spcAft>
                <a:spcPts val="0"/>
              </a:spcAft>
              <a:buSzPct val="100000"/>
              <a:buChar char="•"/>
            </a:pPr>
            <a:endParaRPr dirty="0"/>
          </a:p>
          <a:p>
            <a:pPr marL="457200" marR="0" lvl="0" indent="-463550" algn="l" rtl="0">
              <a:lnSpc>
                <a:spcPct val="90000"/>
              </a:lnSpc>
              <a:spcBef>
                <a:spcPts val="0"/>
              </a:spcBef>
              <a:spcAft>
                <a:spcPts val="0"/>
              </a:spcAft>
              <a:buSzPct val="100000"/>
              <a:buChar char="•"/>
            </a:pPr>
            <a:r>
              <a:rPr lang="en-US" dirty="0"/>
              <a:t>Document c</a:t>
            </a:r>
            <a:r>
              <a:rPr lang="en-US" b="0" i="0" u="none" strike="noStrike" cap="none" dirty="0">
                <a:solidFill>
                  <a:schemeClr val="dk1"/>
                </a:solidFill>
                <a:sym typeface="Calibri"/>
              </a:rPr>
              <a:t>ollaboration with other service providers</a:t>
            </a:r>
          </a:p>
          <a:p>
            <a:pPr marL="457200" marR="0" lvl="0" indent="-463550" algn="l" rtl="0">
              <a:lnSpc>
                <a:spcPct val="90000"/>
              </a:lnSpc>
              <a:spcBef>
                <a:spcPts val="0"/>
              </a:spcBef>
              <a:spcAft>
                <a:spcPts val="0"/>
              </a:spcAft>
              <a:buSzPct val="100000"/>
              <a:buChar char="•"/>
            </a:pPr>
            <a:endParaRPr b="0" i="0" u="none" strike="noStrike" cap="none" dirty="0">
              <a:solidFill>
                <a:schemeClr val="dk1"/>
              </a:solidFill>
              <a:sym typeface="Calibri"/>
            </a:endParaRPr>
          </a:p>
          <a:p>
            <a:pPr marL="457200" marR="0" lvl="0" indent="-463550" algn="l" rtl="0">
              <a:lnSpc>
                <a:spcPct val="90000"/>
              </a:lnSpc>
              <a:spcBef>
                <a:spcPts val="0"/>
              </a:spcBef>
              <a:spcAft>
                <a:spcPts val="0"/>
              </a:spcAft>
              <a:buSzPct val="100000"/>
              <a:buChar char="•"/>
            </a:pPr>
            <a:r>
              <a:rPr lang="en-US" dirty="0"/>
              <a:t>Maintain and document c</a:t>
            </a:r>
            <a:r>
              <a:rPr lang="en-US" b="0" i="0" u="none" strike="noStrike" cap="none" dirty="0">
                <a:solidFill>
                  <a:schemeClr val="dk1"/>
                </a:solidFill>
                <a:sym typeface="Calibri"/>
              </a:rPr>
              <a:t>ommunication with </a:t>
            </a:r>
            <a:r>
              <a:rPr lang="en-US" dirty="0"/>
              <a:t>t</a:t>
            </a:r>
            <a:r>
              <a:rPr lang="en-US" b="0" i="0" u="none" strike="noStrike" cap="none" dirty="0">
                <a:solidFill>
                  <a:schemeClr val="dk1"/>
                </a:solidFill>
                <a:sym typeface="Calibri"/>
              </a:rPr>
              <a:t>eam/IHH </a:t>
            </a:r>
            <a:r>
              <a:rPr lang="en-US" dirty="0"/>
              <a:t>c</a:t>
            </a:r>
            <a:r>
              <a:rPr lang="en-US" b="0" i="0" u="none" strike="noStrike" cap="none" dirty="0">
                <a:solidFill>
                  <a:schemeClr val="dk1"/>
                </a:solidFill>
                <a:sym typeface="Calibri"/>
              </a:rPr>
              <a:t>are </a:t>
            </a:r>
            <a:r>
              <a:rPr lang="en-US" dirty="0"/>
              <a:t>c</a:t>
            </a:r>
            <a:r>
              <a:rPr lang="en-US" b="0" i="0" u="none" strike="noStrike" cap="none" dirty="0">
                <a:solidFill>
                  <a:schemeClr val="dk1"/>
                </a:solidFill>
                <a:sym typeface="Calibri"/>
              </a:rPr>
              <a:t>oordinator</a:t>
            </a:r>
          </a:p>
          <a:p>
            <a:pPr marL="457200" marR="0" lvl="0" indent="-463550" algn="l" rtl="0">
              <a:lnSpc>
                <a:spcPct val="90000"/>
              </a:lnSpc>
              <a:spcBef>
                <a:spcPts val="0"/>
              </a:spcBef>
              <a:spcAft>
                <a:spcPts val="0"/>
              </a:spcAft>
              <a:buSzPct val="100000"/>
              <a:buChar char="•"/>
            </a:pPr>
            <a:endParaRPr b="0" i="0" u="none" strike="noStrike" cap="none" dirty="0">
              <a:solidFill>
                <a:schemeClr val="dk1"/>
              </a:solidFill>
              <a:sym typeface="Calibri"/>
            </a:endParaRPr>
          </a:p>
          <a:p>
            <a:pPr marL="457200" marR="0" lvl="0" indent="-463550" algn="l" rtl="0">
              <a:lnSpc>
                <a:spcPct val="90000"/>
              </a:lnSpc>
              <a:spcBef>
                <a:spcPts val="0"/>
              </a:spcBef>
              <a:spcAft>
                <a:spcPts val="0"/>
              </a:spcAft>
              <a:buSzPct val="100000"/>
              <a:buChar char="•"/>
            </a:pPr>
            <a:r>
              <a:rPr lang="en-US" b="0" i="0" u="none" strike="noStrike" cap="none" dirty="0">
                <a:solidFill>
                  <a:schemeClr val="dk1"/>
                </a:solidFill>
                <a:sym typeface="Calibri"/>
              </a:rPr>
              <a:t>How are you going to assure process is implemented?</a:t>
            </a:r>
            <a:endParaRPr b="0" i="0" u="none" strike="noStrike" cap="none" dirty="0">
              <a:solidFill>
                <a:schemeClr val="dk1"/>
              </a:solidFill>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Point of Contact</a:t>
            </a:r>
            <a:endParaRPr sz="4400" b="1" i="0" u="none" strike="noStrike" cap="none">
              <a:solidFill>
                <a:schemeClr val="dk1"/>
              </a:solidFill>
              <a:latin typeface="Calibri"/>
              <a:ea typeface="Calibri"/>
              <a:cs typeface="Calibri"/>
              <a:sym typeface="Calibri"/>
            </a:endParaRPr>
          </a:p>
        </p:txBody>
      </p:sp>
      <p:graphicFrame>
        <p:nvGraphicFramePr>
          <p:cNvPr id="111" name="Shape 111"/>
          <p:cNvGraphicFramePr/>
          <p:nvPr>
            <p:extLst>
              <p:ext uri="{D42A27DB-BD31-4B8C-83A1-F6EECF244321}">
                <p14:modId xmlns:p14="http://schemas.microsoft.com/office/powerpoint/2010/main" val="2703918742"/>
              </p:ext>
            </p:extLst>
          </p:nvPr>
        </p:nvGraphicFramePr>
        <p:xfrm>
          <a:off x="1534356" y="1416299"/>
          <a:ext cx="9123288" cy="4094061"/>
        </p:xfrm>
        <a:graphic>
          <a:graphicData uri="http://schemas.openxmlformats.org/drawingml/2006/table">
            <a:tbl>
              <a:tblPr firstRow="1" firstCol="1" bandRow="1">
                <a:tableStyleId>{E0F9FF56-566E-4C45-86A0-9E51D14E6DB5}</a:tableStyleId>
              </a:tblPr>
              <a:tblGrid>
                <a:gridCol w="4496977">
                  <a:extLst>
                    <a:ext uri="{9D8B030D-6E8A-4147-A177-3AD203B41FA5}">
                      <a16:colId xmlns:a16="http://schemas.microsoft.com/office/drawing/2014/main" val="20000"/>
                    </a:ext>
                  </a:extLst>
                </a:gridCol>
                <a:gridCol w="4626311">
                  <a:extLst>
                    <a:ext uri="{9D8B030D-6E8A-4147-A177-3AD203B41FA5}">
                      <a16:colId xmlns:a16="http://schemas.microsoft.com/office/drawing/2014/main" val="20001"/>
                    </a:ext>
                  </a:extLst>
                </a:gridCol>
              </a:tblGrid>
              <a:tr h="359477">
                <a:tc>
                  <a:txBody>
                    <a:bodyPr/>
                    <a:lstStyle/>
                    <a:p>
                      <a:pPr marL="0" marR="0" lvl="0" indent="0" algn="ctr" rtl="0">
                        <a:lnSpc>
                          <a:spcPct val="115000"/>
                        </a:lnSpc>
                        <a:spcBef>
                          <a:spcPts val="0"/>
                        </a:spcBef>
                        <a:spcAft>
                          <a:spcPts val="0"/>
                        </a:spcAft>
                        <a:buClr>
                          <a:srgbClr val="000000"/>
                        </a:buClr>
                        <a:buSzPts val="1100"/>
                        <a:buFont typeface="Arial"/>
                        <a:buNone/>
                      </a:pPr>
                      <a:r>
                        <a:rPr lang="en-US" sz="1600" u="none" strike="noStrike" cap="none" dirty="0"/>
                        <a:t>Topic</a:t>
                      </a:r>
                      <a:endParaRPr sz="1600" u="none" strike="noStrike" cap="none" dirty="0">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000"/>
                        <a:buFont typeface="Arial"/>
                        <a:buNone/>
                      </a:pPr>
                      <a:r>
                        <a:rPr lang="en-US" sz="1600" u="none" strike="noStrike" cap="none" dirty="0"/>
                        <a:t>Amerigroup</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21048">
                <a:tc>
                  <a:txBody>
                    <a:bodyPr/>
                    <a:lstStyle/>
                    <a:p>
                      <a:pPr marL="0" marR="0" lvl="0" indent="0" algn="l" rtl="0">
                        <a:lnSpc>
                          <a:spcPct val="115000"/>
                        </a:lnSpc>
                        <a:spcBef>
                          <a:spcPts val="0"/>
                        </a:spcBef>
                        <a:spcAft>
                          <a:spcPts val="0"/>
                        </a:spcAft>
                        <a:buClr>
                          <a:srgbClr val="000000"/>
                        </a:buClr>
                        <a:buSzPts val="1100"/>
                        <a:buFont typeface="Arial"/>
                        <a:buNone/>
                      </a:pPr>
                      <a:r>
                        <a:rPr lang="en-US" sz="1600" u="none" strike="noStrike" cap="none" dirty="0"/>
                        <a:t>Questions about Habilitation Services in General</a:t>
                      </a:r>
                      <a:endParaRPr sz="16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000"/>
                        <a:buFont typeface="Arial"/>
                        <a:buNone/>
                      </a:pPr>
                      <a:r>
                        <a:rPr lang="en-US" sz="1600" u="none" strike="noStrike" cap="none" dirty="0"/>
                        <a:t>Provider Relations Department (“Find Your Provider Representative” tool on the Amerigroup Provider Website, </a:t>
                      </a:r>
                      <a:r>
                        <a:rPr lang="en-US" sz="1600" u="sng" strike="noStrike" cap="none" dirty="0">
                          <a:hlinkClick r:id="rId3"/>
                        </a:rPr>
                        <a:t>https://providers.amerigroup.com/ia/Pages/ia.aspx</a:t>
                      </a:r>
                      <a:r>
                        <a:rPr lang="en-US" sz="1600" u="none" strike="noStrike" cap="none" dirty="0"/>
                        <a:t> )</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524148">
                <a:tc>
                  <a:txBody>
                    <a:bodyPr/>
                    <a:lstStyle/>
                    <a:p>
                      <a:pPr marL="0" marR="0" lvl="0" indent="0" algn="l" rtl="0">
                        <a:lnSpc>
                          <a:spcPct val="115000"/>
                        </a:lnSpc>
                        <a:spcBef>
                          <a:spcPts val="0"/>
                        </a:spcBef>
                        <a:spcAft>
                          <a:spcPts val="0"/>
                        </a:spcAft>
                        <a:buClr>
                          <a:srgbClr val="000000"/>
                        </a:buClr>
                        <a:buSzPts val="1100"/>
                        <a:buFont typeface="Arial"/>
                        <a:buNone/>
                      </a:pPr>
                      <a:r>
                        <a:rPr lang="en-US" sz="1600" u="none" strike="noStrike" cap="none" dirty="0"/>
                        <a:t>Questions about Specific Members’ Services</a:t>
                      </a:r>
                      <a:endParaRPr sz="16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000"/>
                        <a:buFont typeface="Arial"/>
                        <a:buNone/>
                      </a:pPr>
                      <a:r>
                        <a:rPr lang="en-US" sz="1600" u="none" strike="noStrike" cap="none" dirty="0"/>
                        <a:t>Work through the Member’s IHH or CBCM </a:t>
                      </a:r>
                      <a:endParaRPr sz="1600" u="none" strike="noStrike" cap="none" dirty="0"/>
                    </a:p>
                    <a:p>
                      <a:pPr marL="0" marR="0" lvl="0" indent="0" algn="l" rtl="0">
                        <a:lnSpc>
                          <a:spcPct val="115000"/>
                        </a:lnSpc>
                        <a:spcBef>
                          <a:spcPts val="1000"/>
                        </a:spcBef>
                        <a:spcAft>
                          <a:spcPts val="0"/>
                        </a:spcAft>
                        <a:buClr>
                          <a:srgbClr val="000000"/>
                        </a:buClr>
                        <a:buSzPts val="1000"/>
                        <a:buFont typeface="Arial"/>
                        <a:buNone/>
                      </a:pPr>
                      <a:r>
                        <a:rPr lang="en-US" sz="1600" u="none" strike="noStrike" cap="none" dirty="0"/>
                        <a:t> </a:t>
                      </a:r>
                      <a:endParaRPr sz="1600" u="none" strike="noStrike" cap="none" dirty="0"/>
                    </a:p>
                    <a:p>
                      <a:pPr marL="0" marR="0" lvl="0" indent="0" algn="l" rtl="0">
                        <a:lnSpc>
                          <a:spcPct val="115000"/>
                        </a:lnSpc>
                        <a:spcBef>
                          <a:spcPts val="1000"/>
                        </a:spcBef>
                        <a:spcAft>
                          <a:spcPts val="0"/>
                        </a:spcAft>
                        <a:buClr>
                          <a:srgbClr val="000000"/>
                        </a:buClr>
                        <a:buSzPts val="1000"/>
                        <a:buFont typeface="Arial"/>
                        <a:buNone/>
                      </a:pPr>
                      <a:r>
                        <a:rPr lang="en-US" sz="1600" u="none" strike="noStrike" cap="none" dirty="0"/>
                        <a:t>Member Services: 1-800-600-4441</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021048">
                <a:tc>
                  <a:txBody>
                    <a:bodyPr/>
                    <a:lstStyle/>
                    <a:p>
                      <a:pPr marL="0" marR="0" lvl="0" indent="0" algn="l" rtl="0">
                        <a:lnSpc>
                          <a:spcPct val="115000"/>
                        </a:lnSpc>
                        <a:spcBef>
                          <a:spcPts val="0"/>
                        </a:spcBef>
                        <a:spcAft>
                          <a:spcPts val="0"/>
                        </a:spcAft>
                        <a:buClr>
                          <a:srgbClr val="000000"/>
                        </a:buClr>
                        <a:buSzPts val="1100"/>
                        <a:buFont typeface="Arial"/>
                        <a:buNone/>
                      </a:pPr>
                      <a:r>
                        <a:rPr lang="en-US" sz="1600" u="none" strike="noStrike" cap="none"/>
                        <a:t>Questions about Claims</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000"/>
                        <a:buFont typeface="Arial"/>
                        <a:buNone/>
                      </a:pPr>
                      <a:r>
                        <a:rPr lang="en-US" sz="1600" u="none" strike="noStrike" cap="none" dirty="0"/>
                        <a:t>Provider Relations Department (“Find Your Provider Representative” tool on the Amerigroup Provider Website, </a:t>
                      </a:r>
                      <a:r>
                        <a:rPr lang="en-US" sz="1600" u="sng" strike="noStrike" cap="none" dirty="0">
                          <a:hlinkClick r:id="rId3"/>
                        </a:rPr>
                        <a:t>https://providers.amerigroup.com/ia/Pages/ia.aspx</a:t>
                      </a:r>
                      <a:r>
                        <a:rPr lang="en-US" sz="1600" u="none" strike="noStrike" cap="none" dirty="0"/>
                        <a:t> )</a:t>
                      </a:r>
                      <a:endParaRPr sz="16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3336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342900" marR="0" lvl="0" indent="-139700" algn="l" rtl="0">
              <a:lnSpc>
                <a:spcPct val="9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76" name="Shape 376"/>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p>
            <a:pPr marL="4572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77" name="Shape 377" descr="PresentationLogo.ai"/>
          <p:cNvPicPr preferRelativeResize="0"/>
          <p:nvPr/>
        </p:nvPicPr>
        <p:blipFill rotWithShape="1">
          <a:blip r:embed="rId3">
            <a:alphaModFix/>
          </a:blip>
          <a:srcRect/>
          <a:stretch/>
        </p:blipFill>
        <p:spPr>
          <a:xfrm>
            <a:off x="10292375" y="5550175"/>
            <a:ext cx="1725600" cy="1193700"/>
          </a:xfrm>
          <a:prstGeom prst="rect">
            <a:avLst/>
          </a:prstGeom>
          <a:noFill/>
          <a:ln>
            <a:noFill/>
          </a:ln>
        </p:spPr>
      </p:pic>
      <p:pic>
        <p:nvPicPr>
          <p:cNvPr id="378" name="Shape 378" descr="U9 Review sheet Suggested TXT - Word"/>
          <p:cNvPicPr preferRelativeResize="0"/>
          <p:nvPr/>
        </p:nvPicPr>
        <p:blipFill rotWithShape="1">
          <a:blip r:embed="rId4">
            <a:alphaModFix/>
          </a:blip>
          <a:srcRect/>
          <a:stretch/>
        </p:blipFill>
        <p:spPr>
          <a:xfrm>
            <a:off x="-527690" y="-503331"/>
            <a:ext cx="13550538" cy="75416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Prior Authorizations for Service Requests</a:t>
            </a:r>
            <a:endParaRPr sz="4400"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91440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The following are compiled and submitted by qualified IHH staff:</a:t>
            </a: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lang="en-US"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Documentation</a:t>
            </a: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dirty="0"/>
          </a:p>
          <a:p>
            <a:pPr marL="1371600" marR="0" lvl="0" indent="-4572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Current/Updated Person-Centered Care Plan</a:t>
            </a:r>
            <a:endParaRPr sz="2800" b="0" i="0" u="none" strike="noStrike" cap="none" dirty="0">
              <a:solidFill>
                <a:schemeClr val="dk1"/>
              </a:solidFill>
              <a:latin typeface="Calibri"/>
              <a:ea typeface="Calibri"/>
              <a:cs typeface="Calibri"/>
              <a:sym typeface="Calibri"/>
            </a:endParaRPr>
          </a:p>
          <a:p>
            <a:pPr marL="1371600" marR="0" lvl="0" indent="-4572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Summary of member </a:t>
            </a:r>
            <a:r>
              <a:rPr lang="en-US" dirty="0"/>
              <a:t>n</a:t>
            </a:r>
            <a:r>
              <a:rPr lang="en-US" sz="2800" b="0" i="0" u="none" strike="noStrike" cap="none" dirty="0">
                <a:solidFill>
                  <a:schemeClr val="dk1"/>
                </a:solidFill>
                <a:latin typeface="Calibri"/>
                <a:ea typeface="Calibri"/>
                <a:cs typeface="Calibri"/>
                <a:sym typeface="Calibri"/>
              </a:rPr>
              <a:t>eed</a:t>
            </a: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342900" marR="0" lvl="0" indent="-139700" algn="l" rtl="0">
              <a:lnSpc>
                <a:spcPct val="9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85" name="Shape 385"/>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p>
            <a:pPr marL="4572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386" name="Shape 386"/>
          <p:cNvPicPr preferRelativeResize="0"/>
          <p:nvPr/>
        </p:nvPicPr>
        <p:blipFill rotWithShape="1">
          <a:blip r:embed="rId3">
            <a:alphaModFix/>
          </a:blip>
          <a:srcRect/>
          <a:stretch/>
        </p:blipFill>
        <p:spPr>
          <a:xfrm>
            <a:off x="346321" y="1417650"/>
            <a:ext cx="11393400" cy="238200"/>
          </a:xfrm>
          <a:prstGeom prst="rect">
            <a:avLst/>
          </a:prstGeom>
          <a:noFill/>
          <a:ln>
            <a:noFill/>
          </a:ln>
        </p:spPr>
      </p:pic>
      <p:pic>
        <p:nvPicPr>
          <p:cNvPr id="387" name="Shape 387" descr="PresentationLogo.ai"/>
          <p:cNvPicPr preferRelativeResize="0"/>
          <p:nvPr/>
        </p:nvPicPr>
        <p:blipFill rotWithShape="1">
          <a:blip r:embed="rId4">
            <a:alphaModFix/>
          </a:blip>
          <a:srcRect/>
          <a:stretch/>
        </p:blipFill>
        <p:spPr>
          <a:xfrm>
            <a:off x="10283250" y="5495500"/>
            <a:ext cx="1725600" cy="1193700"/>
          </a:xfrm>
          <a:prstGeom prst="rect">
            <a:avLst/>
          </a:prstGeom>
          <a:noFill/>
          <a:ln>
            <a:noFill/>
          </a:ln>
        </p:spPr>
      </p:pic>
      <p:pic>
        <p:nvPicPr>
          <p:cNvPr id="388" name="Shape 388" descr="U9 Review sheet - Word"/>
          <p:cNvPicPr preferRelativeResize="0"/>
          <p:nvPr/>
        </p:nvPicPr>
        <p:blipFill rotWithShape="1">
          <a:blip r:embed="rId5">
            <a:alphaModFix/>
          </a:blip>
          <a:srcRect/>
          <a:stretch/>
        </p:blipFill>
        <p:spPr>
          <a:xfrm>
            <a:off x="-1314995" y="-574766"/>
            <a:ext cx="13942423" cy="767225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342900" marR="0" lvl="0" indent="-139700" algn="l" rtl="0">
              <a:lnSpc>
                <a:spcPct val="90000"/>
              </a:lnSpc>
              <a:spcBef>
                <a:spcPts val="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08" name="Shape 408"/>
          <p:cNvSpPr txBox="1">
            <a:spLocks noGrp="1"/>
          </p:cNvSpPr>
          <p:nvPr>
            <p:ph type="body" idx="1"/>
          </p:nvPr>
        </p:nvSpPr>
        <p:spPr>
          <a:xfrm>
            <a:off x="609600" y="274637"/>
            <a:ext cx="10972800" cy="904800"/>
          </a:xfrm>
          <a:prstGeom prst="rect">
            <a:avLst/>
          </a:prstGeom>
          <a:noFill/>
          <a:ln>
            <a:noFill/>
          </a:ln>
        </p:spPr>
        <p:txBody>
          <a:bodyPr spcFirstLastPara="1" wrap="square" lIns="91425" tIns="91425" rIns="91425" bIns="91425" anchor="t" anchorCtr="0">
            <a:noAutofit/>
          </a:bodyPr>
          <a:lstStyle/>
          <a:p>
            <a:pPr marL="228600" marR="0" lvl="0" indent="-228600" algn="ctr" rtl="0">
              <a:lnSpc>
                <a:spcPct val="90000"/>
              </a:lnSpc>
              <a:spcBef>
                <a:spcPts val="0"/>
              </a:spcBef>
              <a:spcAft>
                <a:spcPts val="0"/>
              </a:spcAft>
              <a:buClr>
                <a:schemeClr val="dk1"/>
              </a:buClr>
              <a:buSzPts val="5400"/>
              <a:buFont typeface="Arial"/>
              <a:buNone/>
            </a:pPr>
            <a:r>
              <a:rPr lang="en-US" sz="5400" b="0" i="0" u="none" strike="noStrike" cap="none">
                <a:solidFill>
                  <a:schemeClr val="dk1"/>
                </a:solidFill>
                <a:latin typeface="Calibri"/>
                <a:ea typeface="Calibri"/>
                <a:cs typeface="Calibri"/>
                <a:sym typeface="Calibri"/>
              </a:rPr>
              <a:t>Questions</a:t>
            </a:r>
            <a:endParaRPr sz="2800" b="0" i="0" u="none" strike="noStrike" cap="none">
              <a:solidFill>
                <a:schemeClr val="dk1"/>
              </a:solidFill>
              <a:latin typeface="Calibri"/>
              <a:ea typeface="Calibri"/>
              <a:cs typeface="Calibri"/>
              <a:sym typeface="Calibri"/>
            </a:endParaRPr>
          </a:p>
        </p:txBody>
      </p:sp>
      <p:pic>
        <p:nvPicPr>
          <p:cNvPr id="409" name="Shape 409"/>
          <p:cNvPicPr preferRelativeResize="0"/>
          <p:nvPr/>
        </p:nvPicPr>
        <p:blipFill rotWithShape="1">
          <a:blip r:embed="rId3">
            <a:alphaModFix/>
          </a:blip>
          <a:srcRect/>
          <a:stretch/>
        </p:blipFill>
        <p:spPr>
          <a:xfrm>
            <a:off x="554950" y="1378259"/>
            <a:ext cx="11393400" cy="238200"/>
          </a:xfrm>
          <a:prstGeom prst="rect">
            <a:avLst/>
          </a:prstGeom>
          <a:noFill/>
          <a:ln>
            <a:noFill/>
          </a:ln>
        </p:spPr>
      </p:pic>
      <p:pic>
        <p:nvPicPr>
          <p:cNvPr id="410" name="Shape 410"/>
          <p:cNvPicPr preferRelativeResize="0"/>
          <p:nvPr/>
        </p:nvPicPr>
        <p:blipFill rotWithShape="1">
          <a:blip r:embed="rId4">
            <a:alphaModFix/>
          </a:blip>
          <a:srcRect/>
          <a:stretch/>
        </p:blipFill>
        <p:spPr>
          <a:xfrm>
            <a:off x="4870994" y="2090057"/>
            <a:ext cx="2989464" cy="373683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Links</a:t>
            </a:r>
            <a:endParaRPr sz="4400" b="0" i="0" u="none" strike="noStrike" cap="none">
              <a:solidFill>
                <a:schemeClr val="dk1"/>
              </a:solidFill>
              <a:latin typeface="Calibri"/>
              <a:ea typeface="Calibri"/>
              <a:cs typeface="Calibri"/>
              <a:sym typeface="Calibri"/>
            </a:endParaRPr>
          </a:p>
        </p:txBody>
      </p:sp>
      <p:sp>
        <p:nvSpPr>
          <p:cNvPr id="401" name="Shape 401"/>
          <p:cNvSpPr txBox="1">
            <a:spLocks noGrp="1"/>
          </p:cNvSpPr>
          <p:nvPr>
            <p:ph type="body" idx="1"/>
          </p:nvPr>
        </p:nvSpPr>
        <p:spPr>
          <a:xfrm>
            <a:off x="1273170" y="1616744"/>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sng" strike="noStrike" cap="none" dirty="0">
                <a:solidFill>
                  <a:schemeClr val="hlink"/>
                </a:solidFill>
                <a:latin typeface="Calibri"/>
                <a:ea typeface="Calibri"/>
                <a:cs typeface="Calibri"/>
                <a:sym typeface="Calibri"/>
                <a:hlinkClick r:id="rId3"/>
              </a:rPr>
              <a:t>https://theiacp.memberclicks.net/assets/docs/u7_review_sheet_txt.docx</a:t>
            </a:r>
            <a:endParaRPr lang="en-US" sz="2000" b="0" i="0" u="sng" strike="noStrike" cap="none" dirty="0">
              <a:solidFill>
                <a:schemeClr val="hlink"/>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2000"/>
              <a:buFont typeface="Arial"/>
              <a:buChar char="•"/>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sng" strike="noStrike" cap="none" dirty="0">
                <a:solidFill>
                  <a:schemeClr val="hlink"/>
                </a:solidFill>
                <a:latin typeface="Calibri"/>
                <a:ea typeface="Calibri"/>
                <a:cs typeface="Calibri"/>
                <a:sym typeface="Calibri"/>
                <a:hlinkClick r:id="rId4"/>
              </a:rPr>
              <a:t>https://theiacp.memberclicks.net/assets/docs/u8_review_sheet_suggested_txt.docx</a:t>
            </a:r>
            <a:endParaRPr lang="en-US" sz="2000" b="0" i="0" u="sng" strike="noStrike" cap="none" dirty="0">
              <a:solidFill>
                <a:schemeClr val="hlink"/>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sng" strike="noStrike" cap="none" dirty="0">
                <a:solidFill>
                  <a:schemeClr val="hlink"/>
                </a:solidFill>
                <a:latin typeface="Calibri"/>
                <a:ea typeface="Calibri"/>
                <a:cs typeface="Calibri"/>
                <a:sym typeface="Calibri"/>
                <a:hlinkClick r:id="rId5"/>
              </a:rPr>
              <a:t>https://theiacp.memberclicks.net/assets/docs/u8_review_sheet.docx</a:t>
            </a:r>
            <a:endParaRPr lang="en-US" sz="2000" b="0" i="0" u="sng" strike="noStrike" cap="none" dirty="0">
              <a:solidFill>
                <a:schemeClr val="hlink"/>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sng" strike="noStrike" cap="none" dirty="0">
                <a:solidFill>
                  <a:schemeClr val="hlink"/>
                </a:solidFill>
                <a:latin typeface="Calibri"/>
                <a:ea typeface="Calibri"/>
                <a:cs typeface="Calibri"/>
                <a:sym typeface="Calibri"/>
                <a:hlinkClick r:id="rId6"/>
              </a:rPr>
              <a:t>https://theiacp.memberclicks.net/assets/docs/u9_review_sheet_suggested_txt.docx</a:t>
            </a:r>
            <a:endParaRPr lang="en-US" sz="2000" b="0" i="0" u="sng" strike="noStrike" cap="none" dirty="0">
              <a:solidFill>
                <a:schemeClr val="hlink"/>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sng" strike="noStrike" cap="none" dirty="0">
                <a:solidFill>
                  <a:schemeClr val="hlink"/>
                </a:solidFill>
                <a:latin typeface="Calibri"/>
                <a:ea typeface="Calibri"/>
                <a:cs typeface="Calibri"/>
                <a:sym typeface="Calibri"/>
                <a:hlinkClick r:id="rId7"/>
              </a:rPr>
              <a:t>Https://theiacp.memberclicks.net/assets/docs/u9_review_sheet.docx</a:t>
            </a:r>
            <a:endParaRPr lang="en-US" sz="2000" b="0" i="0" u="sng" strike="noStrike" cap="none" dirty="0">
              <a:solidFill>
                <a:schemeClr val="hlink"/>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r>
              <a:rPr lang="en-US" sz="2000" b="0" i="0" u="sng" strike="noStrike" cap="none" dirty="0">
                <a:solidFill>
                  <a:schemeClr val="hlink"/>
                </a:solidFill>
                <a:latin typeface="Calibri"/>
                <a:ea typeface="Calibri"/>
                <a:cs typeface="Calibri"/>
                <a:sym typeface="Calibri"/>
                <a:hlinkClick r:id="rId8"/>
              </a:rPr>
              <a:t>https://theiacp.memberclicks.net/assets/docs/May2018IHHAmerigroup/Examples.pdf</a:t>
            </a:r>
            <a:endParaRPr sz="2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050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Links</a:t>
            </a:r>
            <a:endParaRPr sz="4400" b="0" i="0" u="none" strike="noStrike" cap="none">
              <a:solidFill>
                <a:schemeClr val="dk1"/>
              </a:solidFill>
              <a:latin typeface="Calibri"/>
              <a:ea typeface="Calibri"/>
              <a:cs typeface="Calibri"/>
              <a:sym typeface="Calibri"/>
            </a:endParaRPr>
          </a:p>
        </p:txBody>
      </p:sp>
      <p:sp>
        <p:nvSpPr>
          <p:cNvPr id="401" name="Shape 401"/>
          <p:cNvSpPr txBox="1">
            <a:spLocks noGrp="1"/>
          </p:cNvSpPr>
          <p:nvPr>
            <p:ph type="body" idx="1"/>
          </p:nvPr>
        </p:nvSpPr>
        <p:spPr>
          <a:xfrm>
            <a:off x="1748118" y="887506"/>
            <a:ext cx="9527304" cy="4814047"/>
          </a:xfrm>
          <a:prstGeom prst="rect">
            <a:avLst/>
          </a:prstGeom>
          <a:noFill/>
          <a:ln>
            <a:noFill/>
          </a:ln>
        </p:spPr>
        <p:txBody>
          <a:bodyPr spcFirstLastPara="1" wrap="square" lIns="91425" tIns="45700" rIns="91425" bIns="45700" anchor="t" anchorCtr="0">
            <a:noAutofit/>
          </a:bodyPr>
          <a:lstStyle/>
          <a:p>
            <a:pPr marL="469900" indent="-342900">
              <a:buSzPts val="2000"/>
            </a:pPr>
            <a:endParaRPr lang="en-US" sz="2000" dirty="0">
              <a:latin typeface="Calibri" panose="020F0502020204030204" pitchFamily="34" charset="0"/>
              <a:hlinkClick r:id="rId3"/>
            </a:endParaRPr>
          </a:p>
          <a:p>
            <a:pPr marL="469900" indent="-342900">
              <a:buSzPts val="2000"/>
            </a:pPr>
            <a:r>
              <a:rPr lang="en-US" sz="2000" dirty="0">
                <a:latin typeface="Helvetica" pitchFamily="2" charset="0"/>
                <a:hlinkClick r:id="rId4"/>
              </a:rPr>
              <a:t>https://theiacp.memberclicks.net/assets/docs/May2018IHHAmerigroup/IACP%20PCP%20for%20Review.pdf</a:t>
            </a:r>
            <a:endParaRPr lang="en-US" sz="2000" dirty="0">
              <a:latin typeface="Helvetica" pitchFamily="2" charset="0"/>
            </a:endParaRPr>
          </a:p>
          <a:p>
            <a:pPr marL="469900" indent="-342900">
              <a:buSzPts val="2000"/>
            </a:pPr>
            <a:r>
              <a:rPr lang="en-US" sz="2000" dirty="0">
                <a:latin typeface="Calibri" panose="020F0502020204030204" pitchFamily="34" charset="0"/>
                <a:hlinkClick r:id="rId5"/>
              </a:rPr>
              <a:t>https://theiacp.memberclicks.net/assets/docs/May2018IHHAmerigroup/DaisyPlan(2).docx</a:t>
            </a:r>
          </a:p>
          <a:p>
            <a:pPr marL="469900" indent="-342900">
              <a:buSzPts val="2000"/>
            </a:pPr>
            <a:r>
              <a:rPr lang="en-US" sz="2000" dirty="0">
                <a:latin typeface="Calibri" panose="020F0502020204030204" pitchFamily="34" charset="0"/>
                <a:hlinkClick r:id="rId5"/>
              </a:rPr>
              <a:t>https://theiacp.memberchttps://theiacp.memberclicks.net/assets/docs/ABCTierFormH2016U9.docx</a:t>
            </a:r>
            <a:endParaRPr lang="en-US" sz="2000" dirty="0">
              <a:latin typeface="Calibri" panose="020F0502020204030204" pitchFamily="34" charset="0"/>
            </a:endParaRPr>
          </a:p>
          <a:p>
            <a:pPr marL="469900" indent="-342900">
              <a:buSzPts val="2000"/>
            </a:pPr>
            <a:r>
              <a:rPr lang="en-US" sz="2000" dirty="0">
                <a:latin typeface="Calibri" panose="020F0502020204030204" pitchFamily="34" charset="0"/>
                <a:hlinkClick r:id="rId6"/>
              </a:rPr>
              <a:t>https://theiacp.memberclicks.net/assets/docs/IHHToolU7.8.9.docxs.</a:t>
            </a:r>
            <a:endParaRPr lang="en-US" sz="2000" dirty="0">
              <a:latin typeface="Calibri" panose="020F0502020204030204" pitchFamily="34" charset="0"/>
              <a:hlinkClick r:id="rId7"/>
            </a:endParaRPr>
          </a:p>
          <a:p>
            <a:pPr marL="469900" indent="-342900">
              <a:buSzPts val="2000"/>
            </a:pPr>
            <a:r>
              <a:rPr lang="en-US" sz="2000" dirty="0">
                <a:latin typeface="Calibri" panose="020F0502020204030204" pitchFamily="34" charset="0"/>
                <a:hlinkClick r:id="rId8"/>
              </a:rPr>
              <a:t>https://theiacp.memberclicks.net/assets/docs/HabTierUD.8.9doc2017.06withprompts.docx</a:t>
            </a:r>
            <a:endParaRPr lang="en-US" sz="2000" dirty="0">
              <a:latin typeface="Calibri" panose="020F0502020204030204" pitchFamily="34" charset="0"/>
              <a:hlinkClick r:id="rId7"/>
            </a:endParaRPr>
          </a:p>
          <a:p>
            <a:pPr marL="469900" indent="-342900">
              <a:buSzPts val="2000"/>
            </a:pPr>
            <a:r>
              <a:rPr lang="en-US" sz="2000" dirty="0">
                <a:latin typeface="Calibri" panose="020F0502020204030204" pitchFamily="34" charset="0"/>
                <a:hlinkClick r:id="rId7"/>
              </a:rPr>
              <a:t>https://theiacp.memberclicks.net/assets/docs/May2018IHHAmerigroup/CommonInterventionTerminologyinDocumentation.docx</a:t>
            </a:r>
          </a:p>
          <a:p>
            <a:pPr marL="469900" indent="-342900">
              <a:buSzPts val="2000"/>
            </a:pPr>
            <a:endParaRPr lang="en-US" sz="2000" dirty="0">
              <a:latin typeface="Helvetica" pitchFamily="2" charset="0"/>
              <a:hlinkClick r:id="rId7"/>
            </a:endParaRPr>
          </a:p>
          <a:p>
            <a:pPr marL="469900" indent="-342900">
              <a:buSzPts val="2000"/>
            </a:pPr>
            <a:endParaRPr lang="en-US" sz="2000" dirty="0">
              <a:latin typeface="Helvetica" pitchFamily="2" charset="0"/>
              <a:hlinkClick r:id="rId7"/>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1B43-8CCE-9F44-83D9-41B4B60C58D2}"/>
              </a:ext>
            </a:extLst>
          </p:cNvPr>
          <p:cNvSpPr>
            <a:spLocks noGrp="1"/>
          </p:cNvSpPr>
          <p:nvPr>
            <p:ph type="title"/>
          </p:nvPr>
        </p:nvSpPr>
        <p:spPr/>
        <p:txBody>
          <a:bodyPr/>
          <a:lstStyle/>
          <a:p>
            <a:r>
              <a:rPr lang="en-US" dirty="0"/>
              <a:t>Thanks to All Who Helped!!!</a:t>
            </a:r>
          </a:p>
        </p:txBody>
      </p:sp>
      <p:sp>
        <p:nvSpPr>
          <p:cNvPr id="3" name="Text Placeholder 2">
            <a:extLst>
              <a:ext uri="{FF2B5EF4-FFF2-40B4-BE49-F238E27FC236}">
                <a16:creationId xmlns:a16="http://schemas.microsoft.com/office/drawing/2014/main" id="{DE2C14AB-C3F6-F24A-831D-22AD89EECCEA}"/>
              </a:ext>
            </a:extLst>
          </p:cNvPr>
          <p:cNvSpPr>
            <a:spLocks noGrp="1"/>
          </p:cNvSpPr>
          <p:nvPr>
            <p:ph type="body" idx="1"/>
          </p:nvPr>
        </p:nvSpPr>
        <p:spPr/>
        <p:txBody>
          <a:bodyPr/>
          <a:lstStyle/>
          <a:p>
            <a:pPr marL="50800" indent="0">
              <a:buNone/>
            </a:pPr>
            <a:r>
              <a:rPr lang="en-US" sz="3600" dirty="0"/>
              <a:t>Amerigroup: </a:t>
            </a:r>
          </a:p>
          <a:p>
            <a:pPr marL="1485900" lvl="3" indent="0">
              <a:buNone/>
            </a:pPr>
            <a:r>
              <a:rPr lang="en-US" sz="2800" dirty="0"/>
              <a:t>Emma Badgley</a:t>
            </a:r>
          </a:p>
          <a:p>
            <a:pPr marL="1485900" lvl="3" indent="0">
              <a:buNone/>
            </a:pPr>
            <a:r>
              <a:rPr lang="en-US" sz="2800" dirty="0"/>
              <a:t>Jamie Ferguson</a:t>
            </a:r>
          </a:p>
          <a:p>
            <a:pPr marL="1485900" lvl="3" indent="0">
              <a:buNone/>
            </a:pPr>
            <a:r>
              <a:rPr lang="en-US" sz="2800" dirty="0"/>
              <a:t>Sara </a:t>
            </a:r>
            <a:r>
              <a:rPr lang="en-US" sz="2800" dirty="0" err="1"/>
              <a:t>Hackbart</a:t>
            </a:r>
            <a:endParaRPr lang="en-US" sz="2800" dirty="0"/>
          </a:p>
          <a:p>
            <a:pPr marL="1485900" lvl="3" indent="0">
              <a:buNone/>
            </a:pPr>
            <a:r>
              <a:rPr lang="en-US" sz="2800" dirty="0"/>
              <a:t>David </a:t>
            </a:r>
            <a:r>
              <a:rPr lang="en-US" sz="2800" dirty="0" err="1"/>
              <a:t>Klinkenborg</a:t>
            </a:r>
            <a:endParaRPr lang="en-US" sz="2800" dirty="0"/>
          </a:p>
          <a:p>
            <a:pPr marL="1485900" lvl="3" indent="0">
              <a:buNone/>
            </a:pPr>
            <a:r>
              <a:rPr lang="en-US" sz="2800" dirty="0"/>
              <a:t>Tricia </a:t>
            </a:r>
            <a:r>
              <a:rPr lang="en-US" sz="2800" dirty="0" err="1"/>
              <a:t>Tentinger</a:t>
            </a:r>
            <a:endParaRPr lang="en-US" sz="2800" dirty="0"/>
          </a:p>
          <a:p>
            <a:endParaRPr lang="en-US" dirty="0"/>
          </a:p>
        </p:txBody>
      </p:sp>
    </p:spTree>
    <p:extLst>
      <p:ext uri="{BB962C8B-B14F-4D97-AF65-F5344CB8AC3E}">
        <p14:creationId xmlns:p14="http://schemas.microsoft.com/office/powerpoint/2010/main" val="3952546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1B43-8CCE-9F44-83D9-41B4B60C58D2}"/>
              </a:ext>
            </a:extLst>
          </p:cNvPr>
          <p:cNvSpPr>
            <a:spLocks noGrp="1"/>
          </p:cNvSpPr>
          <p:nvPr>
            <p:ph type="title"/>
          </p:nvPr>
        </p:nvSpPr>
        <p:spPr>
          <a:xfrm>
            <a:off x="856342" y="203201"/>
            <a:ext cx="10352314" cy="1306285"/>
          </a:xfrm>
        </p:spPr>
        <p:txBody>
          <a:bodyPr/>
          <a:lstStyle/>
          <a:p>
            <a:r>
              <a:rPr lang="en-US" dirty="0"/>
              <a:t>Thanks to All Who Helped!!!</a:t>
            </a:r>
          </a:p>
        </p:txBody>
      </p:sp>
      <p:sp>
        <p:nvSpPr>
          <p:cNvPr id="3" name="Text Placeholder 2">
            <a:extLst>
              <a:ext uri="{FF2B5EF4-FFF2-40B4-BE49-F238E27FC236}">
                <a16:creationId xmlns:a16="http://schemas.microsoft.com/office/drawing/2014/main" id="{DE2C14AB-C3F6-F24A-831D-22AD89EECCEA}"/>
              </a:ext>
            </a:extLst>
          </p:cNvPr>
          <p:cNvSpPr>
            <a:spLocks noGrp="1"/>
          </p:cNvSpPr>
          <p:nvPr>
            <p:ph type="body" idx="1"/>
          </p:nvPr>
        </p:nvSpPr>
        <p:spPr>
          <a:xfrm>
            <a:off x="856342" y="856344"/>
            <a:ext cx="10497457" cy="5320620"/>
          </a:xfrm>
        </p:spPr>
        <p:txBody>
          <a:bodyPr/>
          <a:lstStyle/>
          <a:p>
            <a:pPr marL="50800" indent="0">
              <a:buNone/>
            </a:pPr>
            <a:r>
              <a:rPr lang="en-US" sz="3200" dirty="0"/>
              <a:t>IACP: </a:t>
            </a:r>
          </a:p>
          <a:p>
            <a:pPr marL="50800" indent="0">
              <a:buNone/>
            </a:pPr>
            <a:r>
              <a:rPr lang="en-US" sz="3200" dirty="0"/>
              <a:t>		</a:t>
            </a:r>
            <a:r>
              <a:rPr lang="en-US" dirty="0"/>
              <a:t>Diane Brecht					</a:t>
            </a:r>
          </a:p>
          <a:p>
            <a:pPr marL="533400" lvl="1" indent="0">
              <a:buNone/>
            </a:pPr>
            <a:r>
              <a:rPr lang="en-US" sz="2800" dirty="0"/>
              <a:t>		Lori Bush</a:t>
            </a:r>
          </a:p>
          <a:p>
            <a:pPr marL="533400" lvl="1" indent="0">
              <a:buNone/>
            </a:pPr>
            <a:r>
              <a:rPr lang="en-US" sz="2800" dirty="0"/>
              <a:t>		Gayla Harken</a:t>
            </a:r>
          </a:p>
          <a:p>
            <a:pPr marL="533400" lvl="1" indent="0">
              <a:buNone/>
            </a:pPr>
            <a:r>
              <a:rPr lang="en-US" sz="2800" dirty="0"/>
              <a:t>		Andrea </a:t>
            </a:r>
            <a:r>
              <a:rPr lang="en-US" sz="2800" dirty="0" err="1"/>
              <a:t>Lietz</a:t>
            </a:r>
            <a:endParaRPr lang="en-US" sz="2800" dirty="0"/>
          </a:p>
          <a:p>
            <a:pPr marL="533400" lvl="1" indent="0">
              <a:buNone/>
            </a:pPr>
            <a:r>
              <a:rPr lang="en-US" sz="2800" dirty="0"/>
              <a:t>		Brita Nelson</a:t>
            </a:r>
          </a:p>
          <a:p>
            <a:pPr marL="533400" lvl="1" indent="0">
              <a:buNone/>
            </a:pPr>
            <a:r>
              <a:rPr lang="en-US" sz="2800" dirty="0"/>
              <a:t>		Erin Rand</a:t>
            </a:r>
          </a:p>
          <a:p>
            <a:pPr marL="533400" lvl="1" indent="0">
              <a:buNone/>
            </a:pPr>
            <a:r>
              <a:rPr lang="en-US" sz="2800" dirty="0"/>
              <a:t>		Stephanie Schmidt</a:t>
            </a:r>
          </a:p>
          <a:p>
            <a:pPr marL="533400" lvl="1" indent="0">
              <a:buNone/>
            </a:pPr>
            <a:r>
              <a:rPr lang="en-US" sz="2800" dirty="0"/>
              <a:t>		Lisa </a:t>
            </a:r>
            <a:r>
              <a:rPr lang="en-US" sz="2800" dirty="0" err="1"/>
              <a:t>Schwanke</a:t>
            </a:r>
            <a:endParaRPr lang="en-US" sz="2800" dirty="0"/>
          </a:p>
          <a:p>
            <a:pPr marL="533400" lvl="1" indent="0">
              <a:buNone/>
            </a:pPr>
            <a:r>
              <a:rPr lang="en-US" sz="2800" dirty="0"/>
              <a:t>		Angela Wacker</a:t>
            </a:r>
          </a:p>
          <a:p>
            <a:pPr marL="533400" lvl="1" indent="0">
              <a:buNone/>
            </a:pPr>
            <a:r>
              <a:rPr lang="en-US" sz="2800" dirty="0"/>
              <a:t>		Karen Walters </a:t>
            </a:r>
            <a:r>
              <a:rPr lang="en-US" sz="2800" dirty="0" err="1"/>
              <a:t>Crammond</a:t>
            </a:r>
            <a:endParaRPr lang="en-US" sz="2800" dirty="0"/>
          </a:p>
        </p:txBody>
      </p:sp>
    </p:spTree>
    <p:extLst>
      <p:ext uri="{BB962C8B-B14F-4D97-AF65-F5344CB8AC3E}">
        <p14:creationId xmlns:p14="http://schemas.microsoft.com/office/powerpoint/2010/main" val="147851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Prior Authorizations for Service Requests</a:t>
            </a:r>
            <a:endParaRPr sz="44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91440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Submission Timeframe:</a:t>
            </a: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dirty="0"/>
          </a:p>
          <a:p>
            <a:pPr marL="1371600" marR="0" lvl="0" indent="-4572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New Service/Tier Change: Submit as need is identified and no later than date of start of care</a:t>
            </a: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dirty="0"/>
          </a:p>
          <a:p>
            <a:pPr marL="1371600" marR="0" lvl="0" indent="-4572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Continuing Services: Two weeks is recommended, no earlier than 3 weeks prior to service authorization renewal date </a:t>
            </a:r>
            <a:endParaRPr sz="2800" b="0" i="0" u="none" strike="noStrike" cap="none" dirty="0">
              <a:solidFill>
                <a:srgbClr val="00B050"/>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Authorization Requirements</a:t>
            </a:r>
            <a:endParaRPr sz="44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p>
            <a:pPr marL="914400" marR="0" lvl="0" indent="0" algn="l" rtl="0">
              <a:lnSpc>
                <a:spcPct val="9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Length of authorization is based on clinical need: </a:t>
            </a:r>
            <a:endParaRPr sz="2800" b="0" i="0" u="none" strike="noStrike" cap="none" dirty="0">
              <a:solidFill>
                <a:srgbClr val="000000"/>
              </a:solidFill>
              <a:latin typeface="Calibri"/>
              <a:ea typeface="Calibri"/>
              <a:cs typeface="Calibri"/>
              <a:sym typeface="Calibri"/>
            </a:endParaRPr>
          </a:p>
          <a:p>
            <a:pPr marL="914400" marR="0" lvl="0" indent="0" algn="l" rtl="0">
              <a:lnSpc>
                <a:spcPct val="90000"/>
              </a:lnSpc>
              <a:spcBef>
                <a:spcPts val="0"/>
              </a:spcBef>
              <a:spcAft>
                <a:spcPts val="0"/>
              </a:spcAft>
              <a:buClr>
                <a:srgbClr val="000000"/>
              </a:buClr>
              <a:buSzPts val="2800"/>
              <a:buFont typeface="Arial"/>
              <a:buNone/>
            </a:pPr>
            <a:endParaRPr dirty="0">
              <a:solidFill>
                <a:srgbClr val="000000"/>
              </a:solidFill>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Shorter authorizations are given when the members needs are fluctuating or when the clinical need for the requested service is not clear.  (Does not clearly meet medical necessity for that tier). </a:t>
            </a:r>
            <a:endParaRPr sz="2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endParaRPr dirty="0">
              <a:solidFill>
                <a:srgbClr val="000000"/>
              </a:solidFill>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A longer authorization is reflective of being able to identify baseline needs.</a:t>
            </a:r>
            <a:endParaRPr sz="2800" b="0" i="0" u="none" strike="noStrike" cap="none" dirty="0">
              <a:solidFill>
                <a:srgbClr val="000000"/>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Amerigroup Habilitation Guidelines</a:t>
            </a:r>
            <a:endParaRPr sz="44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Arial"/>
              <a:buNone/>
            </a:pPr>
            <a:endParaRPr dirty="0"/>
          </a:p>
          <a:p>
            <a:pPr marL="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r>
              <a:rPr lang="en-US" sz="3600" dirty="0"/>
              <a:t>Let’s r</a:t>
            </a:r>
            <a:r>
              <a:rPr lang="en-US" sz="3600" b="0" i="0" u="none" strike="noStrike" cap="none" dirty="0">
                <a:solidFill>
                  <a:schemeClr val="dk1"/>
                </a:solidFill>
                <a:latin typeface="Calibri"/>
                <a:ea typeface="Calibri"/>
                <a:cs typeface="Calibri"/>
                <a:sym typeface="Calibri"/>
              </a:rPr>
              <a:t>eview the tier guidelines.  </a:t>
            </a:r>
            <a:endParaRPr sz="36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r>
              <a:rPr lang="en-US" sz="2800" b="0" i="0" u="sng" strike="noStrike" cap="none" dirty="0">
                <a:solidFill>
                  <a:schemeClr val="hlink"/>
                </a:solidFill>
                <a:latin typeface="Calibri"/>
                <a:ea typeface="Calibri"/>
                <a:cs typeface="Calibri"/>
                <a:sym typeface="Calibri"/>
                <a:hlinkClick r:id="rId3"/>
              </a:rPr>
              <a:t>Amerigroup guidelines </a:t>
            </a: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Clinical Requirements</a:t>
            </a:r>
            <a:endParaRPr sz="4400" b="0"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body" idx="1"/>
          </p:nvPr>
        </p:nvSpPr>
        <p:spPr>
          <a:xfrm>
            <a:off x="891600" y="1315426"/>
            <a:ext cx="10408800" cy="4887000"/>
          </a:xfrm>
          <a:prstGeom prst="rect">
            <a:avLst/>
          </a:prstGeom>
          <a:noFill/>
          <a:ln>
            <a:noFill/>
          </a:ln>
        </p:spPr>
        <p:txBody>
          <a:bodyPr spcFirstLastPara="1" wrap="square" lIns="91425" tIns="45700" rIns="91425" bIns="45700" anchor="t" anchorCtr="0">
            <a:noAutofit/>
          </a:bodyPr>
          <a:lstStyle/>
          <a:p>
            <a:pPr marL="914400" marR="0" lvl="0" indent="0" algn="l" rtl="0">
              <a:lnSpc>
                <a:spcPct val="90000"/>
              </a:lnSpc>
              <a:spcBef>
                <a:spcPts val="0"/>
              </a:spcBef>
              <a:spcAft>
                <a:spcPts val="0"/>
              </a:spcAft>
              <a:buClr>
                <a:schemeClr val="dk1"/>
              </a:buClr>
              <a:buSzPts val="2800"/>
              <a:buFont typeface="Arial"/>
              <a:buNone/>
            </a:pPr>
            <a:r>
              <a:rPr lang="en-US" dirty="0">
                <a:solidFill>
                  <a:srgbClr val="000000"/>
                </a:solidFill>
              </a:rPr>
              <a:t>When looking at guidelines c</a:t>
            </a:r>
            <a:r>
              <a:rPr lang="en-US" sz="2800" b="0" i="0" u="none" strike="noStrike" cap="none" dirty="0">
                <a:solidFill>
                  <a:srgbClr val="000000"/>
                </a:solidFill>
                <a:latin typeface="Calibri"/>
                <a:ea typeface="Calibri"/>
                <a:cs typeface="Calibri"/>
                <a:sym typeface="Calibri"/>
              </a:rPr>
              <a:t>linical judgment </a:t>
            </a:r>
            <a:r>
              <a:rPr lang="en-US" dirty="0">
                <a:solidFill>
                  <a:srgbClr val="000000"/>
                </a:solidFill>
              </a:rPr>
              <a:t>is considered.</a:t>
            </a:r>
            <a:endParaRPr dirty="0">
              <a:solidFill>
                <a:srgbClr val="000000"/>
              </a:solidFill>
            </a:endParaRPr>
          </a:p>
          <a:p>
            <a:pPr marL="914400" marR="0" lvl="0" indent="0" algn="l" rtl="0">
              <a:lnSpc>
                <a:spcPct val="90000"/>
              </a:lnSpc>
              <a:spcBef>
                <a:spcPts val="0"/>
              </a:spcBef>
              <a:spcAft>
                <a:spcPts val="0"/>
              </a:spcAft>
              <a:buClr>
                <a:schemeClr val="dk1"/>
              </a:buClr>
              <a:buSzPts val="2800"/>
              <a:buFont typeface="Arial"/>
              <a:buNone/>
            </a:pPr>
            <a:endParaRPr dirty="0">
              <a:solidFill>
                <a:srgbClr val="000000"/>
              </a:solidFill>
            </a:endParaRPr>
          </a:p>
          <a:p>
            <a:pPr marL="914400" marR="0" lvl="0" indent="0" algn="l" rtl="0">
              <a:lnSpc>
                <a:spcPct val="90000"/>
              </a:lnSpc>
              <a:spcBef>
                <a:spcPts val="0"/>
              </a:spcBef>
              <a:spcAft>
                <a:spcPts val="0"/>
              </a:spcAft>
              <a:buClr>
                <a:schemeClr val="dk1"/>
              </a:buClr>
              <a:buSzPts val="2800"/>
              <a:buFont typeface="Arial"/>
              <a:buNone/>
            </a:pPr>
            <a:r>
              <a:rPr lang="en-US" dirty="0">
                <a:solidFill>
                  <a:srgbClr val="000000"/>
                </a:solidFill>
              </a:rPr>
              <a:t>For example</a:t>
            </a:r>
            <a:r>
              <a:rPr lang="en-US" sz="2800" b="0"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Quantified data to identify member needs</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Summary, not 100s of pages of documentation</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Include information about how the person’s symptoms impact ability to function</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Include interventions that become “routine”  </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Staff intervention to keep a person out of crisis </a:t>
            </a:r>
            <a:endParaRPr sz="2800" b="0" i="0" u="none" strike="noStrike" cap="none" dirty="0">
              <a:solidFill>
                <a:srgbClr val="000000"/>
              </a:solidFill>
              <a:latin typeface="Calibri"/>
              <a:ea typeface="Calibri"/>
              <a:cs typeface="Calibri"/>
              <a:sym typeface="Calibri"/>
            </a:endParaRPr>
          </a:p>
          <a:p>
            <a:pPr marL="1371600" marR="0" lvl="0" indent="-457200" algn="l" rtl="0">
              <a:lnSpc>
                <a:spcPct val="90000"/>
              </a:lnSpc>
              <a:spcBef>
                <a:spcPts val="0"/>
              </a:spcBef>
              <a:spcAft>
                <a:spcPts val="0"/>
              </a:spcAft>
              <a:buClr>
                <a:srgbClr val="000000"/>
              </a:buClr>
              <a:buSzPts val="2800"/>
              <a:buFont typeface="Arial"/>
              <a:buChar char="•"/>
            </a:pPr>
            <a:r>
              <a:rPr lang="en-US" sz="2800" b="0" i="0" u="none" strike="noStrike" cap="none" dirty="0">
                <a:solidFill>
                  <a:srgbClr val="000000"/>
                </a:solidFill>
                <a:latin typeface="Calibri"/>
                <a:ea typeface="Calibri"/>
                <a:cs typeface="Calibri"/>
                <a:sym typeface="Calibri"/>
              </a:rPr>
              <a:t>How is their ability to do normal activities impacted?</a:t>
            </a:r>
            <a:endParaRPr sz="2800" b="0" i="0" u="none" strike="noStrike" cap="none" dirty="0">
              <a:solidFill>
                <a:srgbClr val="000000"/>
              </a:solidFill>
              <a:latin typeface="Calibri"/>
              <a:ea typeface="Calibri"/>
              <a:cs typeface="Calibri"/>
              <a:sym typeface="Calibri"/>
            </a:endParaRPr>
          </a:p>
          <a:p>
            <a:pPr marL="2032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6"/>
              </a:buClr>
              <a:buSzPts val="4400"/>
              <a:buFont typeface="Calibri"/>
              <a:buNone/>
            </a:pPr>
            <a:r>
              <a:rPr lang="en-US" sz="4400" b="1" i="0" u="none" strike="noStrike" cap="none" dirty="0">
                <a:solidFill>
                  <a:srgbClr val="000000"/>
                </a:solidFill>
                <a:latin typeface="Calibri"/>
                <a:ea typeface="Calibri"/>
                <a:cs typeface="Calibri"/>
                <a:sym typeface="Calibri"/>
              </a:rPr>
              <a:t>Supporting Clinical for Service Requests</a:t>
            </a:r>
            <a:endParaRPr sz="4400" b="1" i="0" u="none" strike="noStrike" cap="none" dirty="0">
              <a:solidFill>
                <a:srgbClr val="000000"/>
              </a:solidFill>
              <a:latin typeface="Calibri"/>
              <a:ea typeface="Calibri"/>
              <a:cs typeface="Calibri"/>
              <a:sym typeface="Calibri"/>
            </a:endParaRPr>
          </a:p>
        </p:txBody>
      </p:sp>
      <p:sp>
        <p:nvSpPr>
          <p:cNvPr id="160" name="Shape 1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6"/>
              </a:buClr>
              <a:buSzPts val="2800"/>
              <a:buFont typeface="Arial"/>
              <a:buNone/>
            </a:pPr>
            <a:r>
              <a:rPr lang="en-US" b="0" i="0" u="none" strike="noStrike" cap="none" dirty="0">
                <a:solidFill>
                  <a:srgbClr val="000000"/>
                </a:solidFill>
                <a:sym typeface="Calibri"/>
              </a:rPr>
              <a:t>	Summary of member‘s needs</a:t>
            </a:r>
            <a:endParaRPr b="0" i="0" u="none" strike="noStrike" cap="none" dirty="0">
              <a:solidFill>
                <a:srgbClr val="000000"/>
              </a:solidFill>
              <a:sym typeface="Calibri"/>
            </a:endParaRPr>
          </a:p>
          <a:p>
            <a:pPr marL="0" marR="0" lvl="0" indent="0" algn="l" rtl="0">
              <a:lnSpc>
                <a:spcPct val="90000"/>
              </a:lnSpc>
              <a:spcBef>
                <a:spcPts val="0"/>
              </a:spcBef>
              <a:spcAft>
                <a:spcPts val="0"/>
              </a:spcAft>
              <a:buClr>
                <a:schemeClr val="accent6"/>
              </a:buClr>
              <a:buSzPts val="2800"/>
              <a:buFont typeface="Arial"/>
              <a:buNone/>
            </a:pPr>
            <a:endParaRPr dirty="0">
              <a:solidFill>
                <a:srgbClr val="000000"/>
              </a:solidFill>
            </a:endParaRPr>
          </a:p>
          <a:p>
            <a:pPr marL="1371600" marR="0" lvl="2" indent="-457200" algn="l" rtl="0">
              <a:lnSpc>
                <a:spcPct val="90000"/>
              </a:lnSpc>
              <a:spcBef>
                <a:spcPts val="500"/>
              </a:spcBef>
              <a:spcAft>
                <a:spcPts val="0"/>
              </a:spcAft>
              <a:buClr>
                <a:srgbClr val="000000"/>
              </a:buClr>
              <a:buSzPts val="3600"/>
              <a:buFont typeface="Arial"/>
              <a:buChar char="•"/>
            </a:pPr>
            <a:r>
              <a:rPr lang="en-US" sz="2800" b="0" i="0" u="none" strike="noStrike" cap="none" dirty="0">
                <a:solidFill>
                  <a:srgbClr val="000000"/>
                </a:solidFill>
                <a:sym typeface="Calibri"/>
              </a:rPr>
              <a:t>Clinical Terminology</a:t>
            </a:r>
            <a:endParaRPr sz="2800" b="0" i="0" u="none" strike="noStrike" cap="none" dirty="0">
              <a:solidFill>
                <a:srgbClr val="000000"/>
              </a:solidFill>
              <a:sym typeface="Calibri"/>
            </a:endParaRPr>
          </a:p>
          <a:p>
            <a:pPr marL="1371600" marR="0" lvl="2" indent="-457200" algn="l" rtl="0">
              <a:lnSpc>
                <a:spcPct val="90000"/>
              </a:lnSpc>
              <a:spcBef>
                <a:spcPts val="500"/>
              </a:spcBef>
              <a:spcAft>
                <a:spcPts val="0"/>
              </a:spcAft>
              <a:buClr>
                <a:srgbClr val="000000"/>
              </a:buClr>
              <a:buSzPts val="3600"/>
              <a:buFont typeface="Arial"/>
              <a:buChar char="•"/>
            </a:pPr>
            <a:r>
              <a:rPr lang="en-US" sz="2800" b="0" i="0" u="none" strike="noStrike" cap="none" dirty="0">
                <a:solidFill>
                  <a:srgbClr val="000000"/>
                </a:solidFill>
                <a:sym typeface="Calibri"/>
              </a:rPr>
              <a:t>Supporting Recovery information</a:t>
            </a:r>
            <a:endParaRPr sz="2800" b="0" i="0" u="none" strike="noStrike" cap="none" dirty="0">
              <a:solidFill>
                <a:srgbClr val="000000"/>
              </a:solidFill>
              <a:sym typeface="Calibri"/>
            </a:endParaRPr>
          </a:p>
          <a:p>
            <a:pPr marL="1371600" marR="0" lvl="2" indent="-457200" algn="l" rtl="0">
              <a:lnSpc>
                <a:spcPct val="90000"/>
              </a:lnSpc>
              <a:spcBef>
                <a:spcPts val="500"/>
              </a:spcBef>
              <a:spcAft>
                <a:spcPts val="0"/>
              </a:spcAft>
              <a:buClr>
                <a:srgbClr val="000000"/>
              </a:buClr>
              <a:buSzPts val="3600"/>
              <a:buFont typeface="Arial"/>
              <a:buChar char="•"/>
            </a:pPr>
            <a:r>
              <a:rPr lang="en-US" sz="2800" b="0" i="0" u="none" strike="noStrike" cap="none" dirty="0">
                <a:solidFill>
                  <a:srgbClr val="000000"/>
                </a:solidFill>
                <a:sym typeface="Calibri"/>
              </a:rPr>
              <a:t>Explaining the ”why” (barriers)</a:t>
            </a:r>
            <a:endParaRPr sz="2800" b="0" i="0" u="none" strike="noStrike" cap="none" dirty="0">
              <a:solidFill>
                <a:srgbClr val="000000"/>
              </a:solidFill>
              <a:sym typeface="Calibri"/>
            </a:endParaRPr>
          </a:p>
          <a:p>
            <a:pPr marL="685800" marR="0" lvl="1" indent="-76200" algn="l" rtl="0">
              <a:lnSpc>
                <a:spcPct val="90000"/>
              </a:lnSpc>
              <a:spcBef>
                <a:spcPts val="500"/>
              </a:spcBef>
              <a:spcAft>
                <a:spcPts val="0"/>
              </a:spcAft>
              <a:buClr>
                <a:schemeClr val="dk1"/>
              </a:buClr>
              <a:buSzPts val="2400"/>
              <a:buFont typeface="Arial"/>
              <a:buNone/>
            </a:pPr>
            <a:endParaRPr sz="3600" b="0" i="0" u="none" strike="noStrike" cap="none" dirty="0">
              <a:solidFill>
                <a:srgbClr val="000000"/>
              </a:solidFill>
              <a:latin typeface="Calibri"/>
              <a:ea typeface="Calibri"/>
              <a:cs typeface="Calibri"/>
              <a:sym typeface="Calibri"/>
            </a:endParaRPr>
          </a:p>
          <a:p>
            <a:pPr marL="2032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2828</TotalTime>
  <Words>2851</Words>
  <Application>Microsoft Macintosh PowerPoint</Application>
  <PresentationFormat>Widescreen</PresentationFormat>
  <Paragraphs>383</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Arial</vt:lpstr>
      <vt:lpstr>Courier New</vt:lpstr>
      <vt:lpstr>Helvetica</vt:lpstr>
      <vt:lpstr>Century Gothic</vt:lpstr>
      <vt:lpstr>Times New Roman</vt:lpstr>
      <vt:lpstr>Custom Design</vt:lpstr>
      <vt:lpstr>IHH &amp; Habilitation Provider Training with Amerigroup</vt:lpstr>
      <vt:lpstr>What we will cover </vt:lpstr>
      <vt:lpstr>Annual Review for Habilitation Eligibility </vt:lpstr>
      <vt:lpstr>Prior Authorizations for Service Requests</vt:lpstr>
      <vt:lpstr>Prior Authorizations for Service Requests</vt:lpstr>
      <vt:lpstr>Authorization Requirements</vt:lpstr>
      <vt:lpstr>Amerigroup Habilitation Guidelines</vt:lpstr>
      <vt:lpstr>Clinical Requirements</vt:lpstr>
      <vt:lpstr>Supporting Clinical for Service Requests</vt:lpstr>
      <vt:lpstr>Barriers to Recovery</vt:lpstr>
      <vt:lpstr>Barrier to recovery example  </vt:lpstr>
      <vt:lpstr>Barrier to recovery example cont’d.</vt:lpstr>
      <vt:lpstr>Authorization Requirements</vt:lpstr>
      <vt:lpstr>Painting the Picture</vt:lpstr>
      <vt:lpstr>    Painting the Picture, cont’d</vt:lpstr>
      <vt:lpstr>Authorization Requirements</vt:lpstr>
      <vt:lpstr>Authorization Requirements</vt:lpstr>
      <vt:lpstr>Common Intervention Terminology</vt:lpstr>
      <vt:lpstr>Authorization Requirements</vt:lpstr>
      <vt:lpstr>Things to consider regarding service time</vt:lpstr>
      <vt:lpstr>Authorization Requirements</vt:lpstr>
      <vt:lpstr>Medical Director (Physician) Review</vt:lpstr>
      <vt:lpstr>Examples of Considerations in Determining Tiers</vt:lpstr>
      <vt:lpstr>Examples of Considerations in Determining Tiers</vt:lpstr>
      <vt:lpstr> Examples of Considerations in Determining Tiers </vt:lpstr>
      <vt:lpstr>Examples of Considerations in Determining Tiers</vt:lpstr>
      <vt:lpstr>Examples of Considerations in Determining Tiers</vt:lpstr>
      <vt:lpstr>Examples of Considerations in Determining Tiers</vt:lpstr>
      <vt:lpstr> Examples of Considerations in Determining Tiers </vt:lpstr>
      <vt:lpstr>Examples of Considerations in Determining Tiers</vt:lpstr>
      <vt:lpstr>Examples of Considerations in Determining Tiers</vt:lpstr>
      <vt:lpstr>Examples of Considerations in Determining Tiers</vt:lpstr>
      <vt:lpstr>Collaboration with other Service Providers and Funders</vt:lpstr>
      <vt:lpstr>After the Tier is Authorized…..</vt:lpstr>
      <vt:lpstr>Typical Frequency of Review</vt:lpstr>
      <vt:lpstr>Check Your Work</vt:lpstr>
      <vt:lpstr>Develop Internal Review Process</vt:lpstr>
      <vt:lpstr>Point of Contact</vt:lpstr>
      <vt:lpstr> </vt:lpstr>
      <vt:lpstr> </vt:lpstr>
      <vt:lpstr> </vt:lpstr>
      <vt:lpstr>Links</vt:lpstr>
      <vt:lpstr>Links</vt:lpstr>
      <vt:lpstr>Thanks to All Who Helped!!!</vt:lpstr>
      <vt:lpstr>Thanks to All Who Helped!!!</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IHH &amp; Habilitation Provider Training with Amerigroup</dc:title>
  <dc:creator>Hackbart, Sara</dc:creator>
  <cp:lastModifiedBy>Brita Nelson</cp:lastModifiedBy>
  <cp:revision>18</cp:revision>
  <cp:lastPrinted>2018-05-10T21:28:06Z</cp:lastPrinted>
  <dcterms:modified xsi:type="dcterms:W3CDTF">2018-05-16T15:05:06Z</dcterms:modified>
</cp:coreProperties>
</file>