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2" r:id="rId3"/>
    <p:sldId id="284" r:id="rId4"/>
    <p:sldId id="259" r:id="rId5"/>
    <p:sldId id="285" r:id="rId6"/>
    <p:sldId id="286" r:id="rId7"/>
    <p:sldId id="261" r:id="rId8"/>
    <p:sldId id="267" r:id="rId9"/>
    <p:sldId id="287" r:id="rId10"/>
    <p:sldId id="269" r:id="rId11"/>
    <p:sldId id="288" r:id="rId12"/>
    <p:sldId id="280" r:id="rId13"/>
    <p:sldId id="289" r:id="rId14"/>
    <p:sldId id="290" r:id="rId15"/>
    <p:sldId id="292" r:id="rId16"/>
    <p:sldId id="293" r:id="rId17"/>
    <p:sldId id="298" r:id="rId18"/>
    <p:sldId id="299" r:id="rId19"/>
    <p:sldId id="279" r:id="rId20"/>
    <p:sldId id="301" r:id="rId21"/>
  </p:sldIdLst>
  <p:sldSz cx="9144000" cy="5143500" type="screen16x9"/>
  <p:notesSz cx="9363075" cy="7077075"/>
  <p:embeddedFontLst>
    <p:embeddedFont>
      <p:font typeface="Pangolin" panose="00000500000000000000" pitchFamily="2" charset="0"/>
      <p:regular r:id="rId24"/>
    </p:embeddedFont>
    <p:embeddedFont>
      <p:font typeface="Ink Free" panose="03080402000500000000" pitchFamily="66" charset="0"/>
      <p:regular r:id="rId25"/>
    </p:embeddedFont>
    <p:embeddedFont>
      <p:font typeface="Pristina" panose="03060402040406080204" pitchFamily="66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ont-On-A-Stick" panose="02000506030000020004" pitchFamily="2" charset="0"/>
      <p:regular r:id="rId31"/>
    </p:embeddedFont>
    <p:embeddedFont>
      <p:font typeface="Throw My Hands Up in the Air" panose="02000506000000020004" pitchFamily="2" charset="0"/>
      <p:regular r:id="rId32"/>
      <p:bold r:id="rId33"/>
    </p:embeddedFont>
    <p:embeddedFont>
      <p:font typeface="Inconsolata" panose="020B0609030003000000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3399"/>
    <a:srgbClr val="008080"/>
    <a:srgbClr val="FFCC00"/>
    <a:srgbClr val="0B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CC80318-D6D8-4036-9731-C6354E9BF52C}">
  <a:tblStyle styleId="{ECC80318-D6D8-4036-9731-C6354E9BF5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576" y="0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4C5680B-E3B9-4976-8080-55BC42C19339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576" y="6721993"/>
            <a:ext cx="4057333" cy="3538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B87249F-2271-46D2-AF7A-1CE2D43B9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1" tIns="93921" rIns="93921" bIns="93921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1459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ed75ccf_00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134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24100" y="530225"/>
            <a:ext cx="4716463" cy="26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</p:spPr>
        <p:txBody>
          <a:bodyPr spcFirstLastPara="1" wrap="square" lIns="93921" tIns="93921" rIns="93921" bIns="9392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6" r:id="rId5"/>
    <p:sldLayoutId id="2147483658" r:id="rId6"/>
    <p:sldLayoutId id="2147483659" r:id="rId7"/>
    <p:sldLayoutId id="2147483660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desenbergwines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667000" y="793980"/>
            <a:ext cx="3581400" cy="3246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Supporting </a:t>
            </a:r>
            <a:br>
              <a:rPr lang="en" sz="2800" dirty="0" smtClean="0"/>
            </a:br>
            <a:r>
              <a:rPr lang="en" sz="2800" dirty="0" smtClean="0"/>
              <a:t>Transition-Aged Youth</a:t>
            </a:r>
            <a:br>
              <a:rPr lang="en" sz="2800" dirty="0" smtClean="0"/>
            </a:br>
            <a:r>
              <a:rPr lang="en" sz="2800" dirty="0" smtClean="0"/>
              <a:t/>
            </a:r>
            <a:br>
              <a:rPr lang="en" sz="2800" dirty="0" smtClean="0"/>
            </a:br>
            <a:r>
              <a:rPr lang="en" sz="2800" dirty="0" smtClean="0"/>
              <a:t>A Deeper Look at Partner Collaboration</a:t>
            </a:r>
            <a:endParaRPr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00150"/>
            <a:ext cx="18589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16" y="2952749"/>
            <a:ext cx="16637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663">
            <a:off x="304800" y="361950"/>
            <a:ext cx="1834653" cy="179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372101">
            <a:off x="759087" y="897230"/>
            <a:ext cx="933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ristina" panose="03060402040406080204" pitchFamily="66" charset="0"/>
              </a:rPr>
              <a:t>Schools </a:t>
            </a:r>
          </a:p>
          <a:p>
            <a:pPr algn="ctr"/>
            <a:r>
              <a:rPr lang="en-US" sz="2000" dirty="0" smtClean="0">
                <a:latin typeface="Ink Free" panose="03080402000500000000" pitchFamily="66" charset="0"/>
              </a:rPr>
              <a:t>AEAs</a:t>
            </a:r>
            <a:endParaRPr lang="en-US" sz="2000" dirty="0">
              <a:latin typeface="Ink Free" panose="030804020005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086012">
            <a:off x="7176396" y="1625152"/>
            <a:ext cx="148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Ink Free" panose="03080402000500000000" pitchFamily="66" charset="0"/>
              </a:rPr>
              <a:t>Iowa</a:t>
            </a:r>
          </a:p>
          <a:p>
            <a:r>
              <a:rPr lang="en-US" sz="1600" b="1" dirty="0" smtClean="0">
                <a:latin typeface="Ink Free" panose="03080402000500000000" pitchFamily="66" charset="0"/>
              </a:rPr>
              <a:t>Vocational </a:t>
            </a:r>
            <a:r>
              <a:rPr lang="en-US" sz="1600" b="1" dirty="0" smtClean="0">
                <a:latin typeface="Ink Free" panose="03080402000500000000" pitchFamily="66" charset="0"/>
              </a:rPr>
              <a:t>Rehabilitation Services</a:t>
            </a:r>
            <a:endParaRPr lang="en-US" sz="1600" b="1" dirty="0">
              <a:latin typeface="Ink Free" panose="030804020005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9920">
            <a:off x="785537" y="3352496"/>
            <a:ext cx="1522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hrow My Hands Up in the Air" panose="02000506000000020004" pitchFamily="2" charset="0"/>
              </a:rPr>
              <a:t>Community</a:t>
            </a:r>
          </a:p>
          <a:p>
            <a:pPr algn="ctr"/>
            <a:r>
              <a:rPr lang="en-US" sz="1800" dirty="0" smtClean="0">
                <a:latin typeface="Throw My Hands Up in the Air" panose="02000506000000020004" pitchFamily="2" charset="0"/>
              </a:rPr>
              <a:t>Rehabilitation</a:t>
            </a:r>
          </a:p>
          <a:p>
            <a:pPr algn="ctr"/>
            <a:r>
              <a:rPr lang="en-US" sz="1800" dirty="0" smtClean="0">
                <a:latin typeface="Throw My Hands Up in the Air" panose="02000506000000020004" pitchFamily="2" charset="0"/>
              </a:rPr>
              <a:t>Providers</a:t>
            </a:r>
            <a:endParaRPr lang="en-US" sz="1800" dirty="0">
              <a:latin typeface="Throw My Hands Up in the Air" panose="02000506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/>
          <p:nvPr/>
        </p:nvSpPr>
        <p:spPr>
          <a:xfrm>
            <a:off x="800819" y="1251764"/>
            <a:ext cx="3200400" cy="205740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267200" y="1047750"/>
            <a:ext cx="4114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B5394"/>
                </a:solidFill>
                <a:latin typeface="Ink Free" panose="03080402000500000000" pitchFamily="66" charset="0"/>
              </a:rPr>
              <a:t>“Never doubt that a small group of thoughtful, committed people can change the world. Indeed. It is the only thing that ever has.” </a:t>
            </a:r>
            <a:endParaRPr lang="en-US" sz="2700" b="1" dirty="0" smtClean="0">
              <a:solidFill>
                <a:srgbClr val="0B5394"/>
              </a:solidFill>
              <a:latin typeface="Ink Free" panose="03080402000500000000" pitchFamily="66" charset="0"/>
            </a:endParaRPr>
          </a:p>
          <a:p>
            <a:r>
              <a:rPr lang="en-US" sz="2800" b="1" dirty="0">
                <a:solidFill>
                  <a:srgbClr val="0B5394"/>
                </a:solidFill>
                <a:latin typeface="Ink Free" panose="03080402000500000000" pitchFamily="66" charset="0"/>
              </a:rPr>
              <a:t> </a:t>
            </a:r>
            <a:r>
              <a:rPr lang="en-US" sz="2800" b="1" dirty="0" smtClean="0">
                <a:solidFill>
                  <a:srgbClr val="0B5394"/>
                </a:solidFill>
                <a:latin typeface="Ink Free" panose="03080402000500000000" pitchFamily="66" charset="0"/>
              </a:rPr>
              <a:t>            </a:t>
            </a:r>
            <a:r>
              <a:rPr lang="en-US" sz="2600" b="1" dirty="0" smtClean="0">
                <a:solidFill>
                  <a:srgbClr val="0B5394"/>
                </a:solidFill>
                <a:latin typeface="Ink Free" panose="03080402000500000000" pitchFamily="66" charset="0"/>
              </a:rPr>
              <a:t>~ </a:t>
            </a:r>
            <a:r>
              <a:rPr lang="en-US" sz="2600" b="1" dirty="0">
                <a:solidFill>
                  <a:srgbClr val="0B5394"/>
                </a:solidFill>
                <a:latin typeface="Ink Free" panose="03080402000500000000" pitchFamily="66" charset="0"/>
              </a:rPr>
              <a:t>Margaret Mead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9149"/>
            <a:ext cx="5448423" cy="3159639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tile tx="0" ty="0" sx="100000" sy="100000" flip="none" algn="tl"/>
          </a:blip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43400" y="361950"/>
            <a:ext cx="48006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3399"/>
              </a:solidFill>
              <a:latin typeface="Inconsolata" panose="020B0609030003000000" charset="0"/>
            </a:endParaRPr>
          </a:p>
          <a:p>
            <a:pPr marL="182880"/>
            <a:r>
              <a:rPr lang="en-US" sz="4000" dirty="0" smtClean="0">
                <a:solidFill>
                  <a:srgbClr val="003399"/>
                </a:solidFill>
                <a:latin typeface="Inconsolata" panose="020B0609030003000000" charset="0"/>
              </a:rPr>
              <a:t>How could schools benefit from partnerships with VR and CRPs?</a:t>
            </a:r>
          </a:p>
          <a:p>
            <a:endParaRPr lang="en-US" sz="4000" dirty="0" smtClean="0">
              <a:solidFill>
                <a:srgbClr val="003399"/>
              </a:solidFill>
              <a:latin typeface="Inconsolata" panose="020B0609030003000000" charset="0"/>
            </a:endParaRPr>
          </a:p>
          <a:p>
            <a:endParaRPr lang="en-US" sz="4000" dirty="0">
              <a:solidFill>
                <a:srgbClr val="003399"/>
              </a:solidFill>
              <a:latin typeface="Inconsolata" panose="020B0609030003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676398" y="158115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3399"/>
                </a:solidFill>
                <a:latin typeface="Ink Free" panose="03080402000500000000" pitchFamily="66" charset="0"/>
              </a:rPr>
              <a:t>Work-Based Learning</a:t>
            </a:r>
            <a:endParaRPr lang="en-US" sz="6000" b="1" dirty="0">
              <a:solidFill>
                <a:srgbClr val="003399"/>
              </a:solidFill>
              <a:latin typeface="Ink Free" panose="03080402000500000000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1" b="-2912"/>
          <a:stretch/>
        </p:blipFill>
        <p:spPr bwMode="auto">
          <a:xfrm rot="159710">
            <a:off x="6746758" y="528708"/>
            <a:ext cx="1652645" cy="181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90113" y="608450"/>
            <a:ext cx="1295399" cy="785041"/>
          </a:xfrm>
          <a:prstGeom prst="wedgeRoundRectCallout">
            <a:avLst>
              <a:gd name="adj1" fmla="val 45210"/>
              <a:gd name="adj2" fmla="val 69863"/>
              <a:gd name="adj3" fmla="val 16667"/>
            </a:avLst>
          </a:pr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7615" y="708582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3399"/>
                </a:solidFill>
                <a:latin typeface="Ink Free" panose="03080402000500000000" pitchFamily="66" charset="0"/>
              </a:rPr>
              <a:t>It’s </a:t>
            </a:r>
          </a:p>
          <a:p>
            <a:pPr algn="ctr"/>
            <a:r>
              <a:rPr lang="en-US" sz="1600" dirty="0" smtClean="0">
                <a:solidFill>
                  <a:srgbClr val="003399"/>
                </a:solidFill>
                <a:latin typeface="Ink Free" panose="03080402000500000000" pitchFamily="66" charset="0"/>
              </a:rPr>
              <a:t>important!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" y="209550"/>
            <a:ext cx="35814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012" y="2314036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8080"/>
                </a:solidFill>
                <a:latin typeface="Ink Free" panose="03080402000500000000" pitchFamily="66" charset="0"/>
              </a:rPr>
              <a:t>S</a:t>
            </a:r>
            <a:r>
              <a:rPr lang="en-US" sz="2600" b="1" dirty="0" smtClean="0">
                <a:solidFill>
                  <a:srgbClr val="008080"/>
                </a:solidFill>
                <a:latin typeface="Ink Free" panose="03080402000500000000" pitchFamily="66" charset="0"/>
              </a:rPr>
              <a:t>ome examples of school partnerships</a:t>
            </a:r>
            <a:endParaRPr lang="en-US" sz="2600" b="1" dirty="0">
              <a:solidFill>
                <a:srgbClr val="008080"/>
              </a:solidFill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012" y="1276350"/>
            <a:ext cx="259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8080"/>
                </a:solidFill>
                <a:latin typeface="Ink Free" panose="03080402000500000000" pitchFamily="66" charset="0"/>
              </a:rPr>
              <a:t>Remember to share…</a:t>
            </a:r>
            <a:endParaRPr lang="en-US" sz="2600" b="1" dirty="0">
              <a:solidFill>
                <a:srgbClr val="008080"/>
              </a:solidFill>
              <a:latin typeface="Ink Free" panose="03080402000500000000" pitchFamily="66" charset="0"/>
            </a:endParaRPr>
          </a:p>
        </p:txBody>
      </p:sp>
      <p:sp>
        <p:nvSpPr>
          <p:cNvPr id="8" name="Google Shape;309;p42"/>
          <p:cNvSpPr/>
          <p:nvPr/>
        </p:nvSpPr>
        <p:spPr>
          <a:xfrm flipH="1">
            <a:off x="7704108" y="895350"/>
            <a:ext cx="553528" cy="457200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080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Closer Look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From the field…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52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90550"/>
            <a:ext cx="5626200" cy="8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latin typeface="Inconsolata" panose="020B0609030003000000" charset="0"/>
              </a:rPr>
              <a:t>Discussion Time </a:t>
            </a:r>
            <a:endParaRPr lang="en-US" sz="3200" dirty="0">
              <a:latin typeface="Inconsolata" panose="020B060903000300000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438" y="1276349"/>
            <a:ext cx="7280694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"/>
            </a:pPr>
            <a:r>
              <a:rPr lang="en-US" sz="1800" dirty="0">
                <a:latin typeface="Inconsolata" panose="020B0609030003000000" charset="0"/>
                <a:ea typeface="Calibri"/>
                <a:cs typeface="Times New Roman"/>
              </a:rPr>
              <a:t>Please share any lessons learned from your work that might inform others who want to collaborate to support transition-aged </a:t>
            </a:r>
            <a:r>
              <a:rPr lang="en-US" sz="1800" dirty="0" smtClean="0">
                <a:latin typeface="Inconsolata" panose="020B0609030003000000" charset="0"/>
                <a:ea typeface="Calibri"/>
                <a:cs typeface="Times New Roman"/>
              </a:rPr>
              <a:t>youth</a:t>
            </a:r>
            <a:endParaRPr lang="en-US" sz="1800" dirty="0">
              <a:latin typeface="Inconsolata" panose="020B0609030003000000" charset="0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0316" y="2419350"/>
            <a:ext cx="72116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"/>
            </a:pPr>
            <a:r>
              <a:rPr lang="en-US" sz="1800" dirty="0" smtClean="0">
                <a:latin typeface="Inconsolata" panose="020B0609030003000000" charset="0"/>
                <a:ea typeface="Calibri"/>
                <a:cs typeface="Times New Roman"/>
              </a:rPr>
              <a:t>Have </a:t>
            </a:r>
            <a:r>
              <a:rPr lang="en-US" sz="1800" dirty="0">
                <a:latin typeface="Inconsolata" panose="020B0609030003000000" charset="0"/>
                <a:ea typeface="Calibri"/>
                <a:cs typeface="Times New Roman"/>
              </a:rPr>
              <a:t>you expanded your relationship with other schools in your service area?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7506" y="3257550"/>
            <a:ext cx="70104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"/>
            </a:pPr>
            <a:r>
              <a:rPr lang="en-US" sz="1800" dirty="0" smtClean="0">
                <a:latin typeface="Inconsolata" panose="020B0609030003000000" charset="0"/>
                <a:ea typeface="Calibri"/>
                <a:cs typeface="Times New Roman"/>
              </a:rPr>
              <a:t>Are </a:t>
            </a:r>
            <a:r>
              <a:rPr lang="en-US" sz="1800" dirty="0">
                <a:latin typeface="Inconsolata" panose="020B0609030003000000" charset="0"/>
                <a:ea typeface="Calibri"/>
                <a:cs typeface="Times New Roman"/>
              </a:rPr>
              <a:t>there any resources you have found to be really useful when doing transition focused work?</a:t>
            </a:r>
          </a:p>
        </p:txBody>
      </p:sp>
    </p:spTree>
    <p:extLst>
      <p:ext uri="{BB962C8B-B14F-4D97-AF65-F5344CB8AC3E}">
        <p14:creationId xmlns:p14="http://schemas.microsoft.com/office/powerpoint/2010/main" val="13414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Everyone Join In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 bit more discussion…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61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96860" y="613279"/>
            <a:ext cx="5181600" cy="8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>
                <a:latin typeface="Ink Free" panose="03080402000500000000" pitchFamily="66" charset="0"/>
              </a:rPr>
              <a:t>Whole Group Discussion</a:t>
            </a:r>
            <a:endParaRPr lang="en-US" sz="3200" dirty="0">
              <a:latin typeface="Ink Free" panose="030804020005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5491" y="135255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latin typeface="Ink Free" panose="03080402000500000000" pitchFamily="66" charset="0"/>
              </a:rPr>
              <a:t>What are characteristics to consider when finding the right staff for working with transition-aged youth?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8431" y="2266950"/>
            <a:ext cx="728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>
                <a:latin typeface="Ink Free" panose="03080402000500000000" pitchFamily="66" charset="0"/>
              </a:rPr>
              <a:t>So what options might be available to partners who want to do something in their community – where would you start?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8431" y="3217244"/>
            <a:ext cx="721168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800" dirty="0">
                <a:latin typeface="Ink Free" panose="03080402000500000000" pitchFamily="66" charset="0"/>
              </a:rPr>
              <a:t>Recommendations &amp; Transition Service Wish </a:t>
            </a:r>
            <a:r>
              <a:rPr lang="en-US" sz="1800" dirty="0" smtClean="0">
                <a:latin typeface="Ink Free" panose="03080402000500000000" pitchFamily="66" charset="0"/>
              </a:rPr>
              <a:t>Lists </a:t>
            </a:r>
            <a:endParaRPr lang="en-US" sz="1800" dirty="0">
              <a:latin typeface="Ink Free" panose="03080402000500000000" pitchFamily="66" charset="0"/>
              <a:ea typeface="Calibri"/>
              <a:cs typeface="Times New Roman"/>
            </a:endParaRPr>
          </a:p>
        </p:txBody>
      </p:sp>
      <p:sp>
        <p:nvSpPr>
          <p:cNvPr id="9" name="Google Shape;304;p42"/>
          <p:cNvSpPr/>
          <p:nvPr/>
        </p:nvSpPr>
        <p:spPr>
          <a:xfrm rot="12507987" flipH="1">
            <a:off x="8079802" y="627119"/>
            <a:ext cx="337923" cy="316582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CC00"/>
          </a:solidFill>
          <a:ln>
            <a:solidFill>
              <a:srgbClr val="9696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46;p42"/>
          <p:cNvSpPr/>
          <p:nvPr/>
        </p:nvSpPr>
        <p:spPr>
          <a:xfrm rot="1439042">
            <a:off x="7445015" y="833912"/>
            <a:ext cx="417399" cy="41613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solidFill>
              <a:srgbClr val="9696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47;p42"/>
          <p:cNvSpPr/>
          <p:nvPr/>
        </p:nvSpPr>
        <p:spPr>
          <a:xfrm rot="21158427">
            <a:off x="6101908" y="3411200"/>
            <a:ext cx="611340" cy="63803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969696"/>
          </a:solidFill>
          <a:ln>
            <a:solidFill>
              <a:srgbClr val="9696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5;p22"/>
          <p:cNvSpPr/>
          <p:nvPr/>
        </p:nvSpPr>
        <p:spPr>
          <a:xfrm>
            <a:off x="1019944" y="790041"/>
            <a:ext cx="298963" cy="28942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noFill/>
          <a:ln>
            <a:solidFill>
              <a:srgbClr val="9696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4" name="Google Shape;105;p22"/>
          <p:cNvSpPr/>
          <p:nvPr/>
        </p:nvSpPr>
        <p:spPr>
          <a:xfrm>
            <a:off x="797181" y="565722"/>
            <a:ext cx="222763" cy="22431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noFill/>
          <a:ln>
            <a:solidFill>
              <a:srgbClr val="96969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4294967295"/>
          </p:nvPr>
        </p:nvSpPr>
        <p:spPr>
          <a:xfrm>
            <a:off x="685800" y="1233670"/>
            <a:ext cx="4495800" cy="2633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 Any </a:t>
            </a:r>
            <a:r>
              <a:rPr lang="en" sz="4800" dirty="0"/>
              <a:t>questions</a:t>
            </a:r>
            <a:r>
              <a:rPr lang="en" sz="4800" dirty="0" smtClean="0"/>
              <a:t>?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 smtClean="0">
              <a:latin typeface="Inconsolata" panose="020B0609030003000000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Inconsolata" panose="020B0609030003000000" charset="0"/>
              </a:rPr>
              <a:t>Feel Free to Contact: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Inconsolata" panose="020B0609030003000000" charset="0"/>
              </a:rPr>
              <a:t>Amy Desenberg-Wines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Inconsolata" panose="020B0609030003000000" charset="0"/>
                <a:hlinkClick r:id="rId3"/>
              </a:rPr>
              <a:t>adesenbergwines@gmail.com</a:t>
            </a:r>
            <a:endParaRPr lang="en" sz="2000" dirty="0" smtClean="0">
              <a:latin typeface="Inconsolata" panose="020B0609030003000000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latin typeface="Inconsolata" panose="020B0609030003000000" charset="0"/>
              </a:rPr>
              <a:t>Phone: 515.981.4113</a:t>
            </a:r>
          </a:p>
        </p:txBody>
      </p:sp>
      <p:sp>
        <p:nvSpPr>
          <p:cNvPr id="264" name="Google Shape;264;p39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1371600" y="1335749"/>
            <a:ext cx="35511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/>
              <a:t>WELCOME</a:t>
            </a:r>
            <a:endParaRPr sz="7200"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1524000" y="2949178"/>
            <a:ext cx="3551100" cy="11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are we here today…</a:t>
            </a:r>
            <a:endParaRPr dirty="0"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2" name="Google Shape;334;p42"/>
          <p:cNvSpPr/>
          <p:nvPr/>
        </p:nvSpPr>
        <p:spPr>
          <a:xfrm>
            <a:off x="4038600" y="3013149"/>
            <a:ext cx="835636" cy="683380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26;p42"/>
          <p:cNvSpPr/>
          <p:nvPr/>
        </p:nvSpPr>
        <p:spPr>
          <a:xfrm>
            <a:off x="5791200" y="1269866"/>
            <a:ext cx="1828800" cy="221628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33;p42"/>
          <p:cNvSpPr/>
          <p:nvPr/>
        </p:nvSpPr>
        <p:spPr>
          <a:xfrm>
            <a:off x="3845203" y="3562350"/>
            <a:ext cx="386793" cy="383741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5.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Thanks!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 joining us…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79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6024"/>
            <a:ext cx="6296426" cy="2743200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Kirsten </a:t>
            </a:r>
            <a:r>
              <a:rPr lang="en-US" dirty="0"/>
              <a:t>Varnum Lane, </a:t>
            </a:r>
            <a:r>
              <a:rPr lang="en-US" sz="1700" dirty="0" smtClean="0"/>
              <a:t>Iowa Department of Education</a:t>
            </a:r>
            <a:endParaRPr lang="en-US" sz="1700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Mary </a:t>
            </a:r>
            <a:r>
              <a:rPr lang="en-US" dirty="0"/>
              <a:t>Jackson, </a:t>
            </a:r>
            <a:r>
              <a:rPr lang="en-US" dirty="0" smtClean="0"/>
              <a:t>IVRS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Mindy Burr, Easter Seals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Toni </a:t>
            </a:r>
            <a:r>
              <a:rPr lang="en-US" dirty="0" err="1" smtClean="0"/>
              <a:t>Tewes</a:t>
            </a:r>
            <a:r>
              <a:rPr lang="en-US" dirty="0" smtClean="0"/>
              <a:t>, </a:t>
            </a:r>
            <a:r>
              <a:rPr lang="en-US" dirty="0"/>
              <a:t>Hope </a:t>
            </a:r>
            <a:r>
              <a:rPr lang="en-US" dirty="0" smtClean="0"/>
              <a:t>Haven, </a:t>
            </a:r>
            <a:r>
              <a:rPr lang="en-US" dirty="0"/>
              <a:t>Rock </a:t>
            </a:r>
            <a:r>
              <a:rPr lang="en-US" dirty="0" smtClean="0"/>
              <a:t>Valley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Ryan </a:t>
            </a:r>
            <a:r>
              <a:rPr lang="en-US" dirty="0" err="1"/>
              <a:t>Jenness</a:t>
            </a:r>
            <a:r>
              <a:rPr lang="en-US" dirty="0"/>
              <a:t>, Hope </a:t>
            </a:r>
            <a:r>
              <a:rPr lang="en-US" dirty="0" smtClean="0"/>
              <a:t>Haven, </a:t>
            </a:r>
            <a:r>
              <a:rPr lang="en-US" dirty="0"/>
              <a:t>Rock </a:t>
            </a:r>
            <a:r>
              <a:rPr lang="en-US" dirty="0" smtClean="0"/>
              <a:t>Valley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Molly Giddings, </a:t>
            </a:r>
            <a:r>
              <a:rPr lang="en-US" dirty="0" smtClean="0"/>
              <a:t>IVRS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72;p18"/>
          <p:cNvSpPr txBox="1">
            <a:spLocks noGrp="1"/>
          </p:cNvSpPr>
          <p:nvPr>
            <p:ph type="title"/>
          </p:nvPr>
        </p:nvSpPr>
        <p:spPr>
          <a:xfrm>
            <a:off x="2667000" y="478677"/>
            <a:ext cx="382557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Hello!</a:t>
            </a:r>
            <a:endParaRPr sz="60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957">
            <a:off x="6827856" y="513510"/>
            <a:ext cx="1603486" cy="16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7813" y="2952750"/>
            <a:ext cx="36672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u="sng" dirty="0" smtClean="0">
              <a:solidFill>
                <a:srgbClr val="0B5394"/>
              </a:solidFill>
              <a:latin typeface="Pangolin" panose="00000500000000000000" charset="0"/>
            </a:endParaRPr>
          </a:p>
          <a:p>
            <a:pPr algn="r"/>
            <a:endParaRPr lang="en-US" sz="1600" u="sng" dirty="0">
              <a:solidFill>
                <a:srgbClr val="0B5394"/>
              </a:solidFill>
              <a:latin typeface="Pangolin" panose="00000500000000000000" charset="0"/>
            </a:endParaRPr>
          </a:p>
          <a:p>
            <a:pPr algn="r"/>
            <a:r>
              <a:rPr lang="en-US" sz="1600" u="sng" dirty="0" smtClean="0">
                <a:solidFill>
                  <a:srgbClr val="0B5394"/>
                </a:solidFill>
                <a:latin typeface="Pangolin" panose="00000500000000000000" charset="0"/>
              </a:rPr>
              <a:t>Hostesses with the </a:t>
            </a:r>
            <a:r>
              <a:rPr lang="en-US" sz="1600" u="sng" dirty="0" err="1" smtClean="0">
                <a:solidFill>
                  <a:srgbClr val="0B5394"/>
                </a:solidFill>
                <a:latin typeface="Pangolin" panose="00000500000000000000" charset="0"/>
              </a:rPr>
              <a:t>Mostesses</a:t>
            </a:r>
            <a:endParaRPr lang="en-US" sz="1600" u="sng" dirty="0" smtClean="0">
              <a:solidFill>
                <a:srgbClr val="0B5394"/>
              </a:solidFill>
              <a:latin typeface="Pangolin" panose="00000500000000000000" charset="0"/>
            </a:endParaRPr>
          </a:p>
          <a:p>
            <a:pPr marL="0" lvl="0" indent="0" algn="r"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0B5394"/>
                </a:solidFill>
                <a:latin typeface="Pangolin" panose="00000500000000000000" charset="0"/>
              </a:rPr>
              <a:t>Amy </a:t>
            </a:r>
            <a:r>
              <a:rPr lang="en-US" sz="1600" dirty="0">
                <a:solidFill>
                  <a:srgbClr val="0B5394"/>
                </a:solidFill>
                <a:latin typeface="Pangolin" panose="00000500000000000000" charset="0"/>
              </a:rPr>
              <a:t>Desenberg-Wines, IACP &amp; ICIE</a:t>
            </a:r>
          </a:p>
          <a:p>
            <a:pPr marL="0" lvl="0" indent="0" algn="r">
              <a:lnSpc>
                <a:spcPct val="150000"/>
              </a:lnSpc>
              <a:buNone/>
            </a:pPr>
            <a:r>
              <a:rPr lang="en-US" sz="1600" dirty="0" err="1">
                <a:solidFill>
                  <a:srgbClr val="0B5394"/>
                </a:solidFill>
                <a:latin typeface="Pangolin" panose="00000500000000000000" charset="0"/>
              </a:rPr>
              <a:t>Gayla</a:t>
            </a:r>
            <a:r>
              <a:rPr lang="en-US" sz="1600" dirty="0">
                <a:solidFill>
                  <a:srgbClr val="0B5394"/>
                </a:solidFill>
                <a:latin typeface="Pangolin" panose="00000500000000000000" charset="0"/>
              </a:rPr>
              <a:t> Harkin, IACP</a:t>
            </a:r>
          </a:p>
          <a:p>
            <a:endParaRPr lang="en-US" dirty="0" smtClean="0">
              <a:solidFill>
                <a:srgbClr val="0B5394"/>
              </a:solidFill>
              <a:latin typeface="Pangolin" panose="00000500000000000000" charset="0"/>
            </a:endParaRPr>
          </a:p>
          <a:p>
            <a:endParaRPr lang="en-US" dirty="0">
              <a:solidFill>
                <a:srgbClr val="0B5394"/>
              </a:solidFill>
              <a:latin typeface="Pangolin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IVRS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Investment in youth &amp; partner collaboration…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1581150"/>
            <a:ext cx="7599000" cy="519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Inconsolata" panose="020B0609030003000000" charset="0"/>
              </a:rPr>
              <a:t>Pre-Employment </a:t>
            </a:r>
            <a:r>
              <a:rPr lang="en-US" sz="2400" dirty="0">
                <a:solidFill>
                  <a:schemeClr val="tx1"/>
                </a:solidFill>
                <a:latin typeface="Inconsolata" panose="020B0609030003000000" charset="0"/>
              </a:rPr>
              <a:t>Transition </a:t>
            </a:r>
            <a:r>
              <a:rPr lang="en-US" sz="2400" dirty="0" smtClean="0">
                <a:solidFill>
                  <a:schemeClr val="tx1"/>
                </a:solidFill>
                <a:latin typeface="Inconsolata" panose="020B0609030003000000" charset="0"/>
              </a:rPr>
              <a:t>Services (Pre-ETS)</a:t>
            </a:r>
            <a:endParaRPr lang="en-US" sz="2400" dirty="0">
              <a:solidFill>
                <a:schemeClr val="tx1"/>
              </a:solidFill>
              <a:latin typeface="Inconsolata" panose="020B0609030003000000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72" y="590550"/>
            <a:ext cx="2300288" cy="8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599" y="2190750"/>
            <a:ext cx="6327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Inconsolata" panose="020B0609030003000000" charset="0"/>
              </a:rPr>
              <a:t>What is this?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Inconsolata" panose="020B0609030003000000" charset="0"/>
              </a:rPr>
              <a:t>How is it different from the past?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Inconsolata" panose="020B0609030003000000" charset="0"/>
              </a:rPr>
              <a:t>Who does it apply to?</a:t>
            </a:r>
            <a:endParaRPr lang="en-US" sz="2000" dirty="0">
              <a:latin typeface="Inconsolata" panose="020B0609030003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138;p26"/>
          <p:cNvSpPr txBox="1">
            <a:spLocks/>
          </p:cNvSpPr>
          <p:nvPr/>
        </p:nvSpPr>
        <p:spPr>
          <a:xfrm>
            <a:off x="2663400" y="3873625"/>
            <a:ext cx="3621900" cy="9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 b="0" i="0" u="none" strike="noStrike" cap="none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algn="ctr"/>
            <a:r>
              <a:rPr lang="en-US" sz="1800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IVRS Partnerships with Schools</a:t>
            </a:r>
            <a:endParaRPr lang="en-US" sz="1800"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250282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685800" y="523790"/>
            <a:ext cx="5943600" cy="7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/>
              <a:t>Need for Transition-Focused Services</a:t>
            </a:r>
            <a:endParaRPr sz="2500" dirty="0"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1219200" y="1428750"/>
            <a:ext cx="60834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dirty="0" smtClean="0"/>
              <a:t>What does this actually look like…</a:t>
            </a:r>
          </a:p>
          <a:p>
            <a:pPr marL="969963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ont-On-A-Stick" panose="02000506030000020004" pitchFamily="2" charset="0"/>
              <a:buChar char="x"/>
            </a:pPr>
            <a:r>
              <a:rPr lang="en-US" sz="2000" dirty="0" smtClean="0"/>
              <a:t>Whole different ballgame</a:t>
            </a:r>
          </a:p>
          <a:p>
            <a:pPr marL="969963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ont-On-A-Stick" panose="02000506030000020004" pitchFamily="2" charset="0"/>
              <a:buChar char="x"/>
            </a:pPr>
            <a:r>
              <a:rPr lang="en-US" sz="2000" dirty="0" smtClean="0"/>
              <a:t>Potentially eligible</a:t>
            </a:r>
          </a:p>
          <a:p>
            <a:pPr marL="969963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ont-On-A-Stick" panose="02000506030000020004" pitchFamily="2" charset="0"/>
              <a:buChar char="x"/>
            </a:pPr>
            <a:r>
              <a:rPr lang="en-US" sz="2000" dirty="0" smtClean="0"/>
              <a:t>What we need</a:t>
            </a:r>
          </a:p>
          <a:p>
            <a:pPr marL="969963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Font-On-A-Stick" panose="02000506030000020004" pitchFamily="2" charset="0"/>
              <a:buChar char="x"/>
            </a:pPr>
            <a:r>
              <a:rPr lang="en-US" sz="2000" dirty="0" smtClean="0"/>
              <a:t>What makes a good match for our needs</a:t>
            </a:r>
            <a:endParaRPr sz="20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Examples of IVRS Partnerships</a:t>
            </a:r>
            <a:endParaRPr dirty="0"/>
          </a:p>
        </p:txBody>
      </p:sp>
      <p:sp>
        <p:nvSpPr>
          <p:cNvPr id="145" name="Google Shape;145;p27"/>
          <p:cNvSpPr/>
          <p:nvPr/>
        </p:nvSpPr>
        <p:spPr>
          <a:xfrm>
            <a:off x="3200400" y="1352550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IVRS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2515367" y="2419350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Schools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3962400" y="2415706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rPr>
              <a:t>CRPs</a:t>
            </a:r>
            <a:endParaRPr dirty="0">
              <a:solidFill>
                <a:srgbClr val="0B5394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8" name="Google Shape;148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629400" y="1204420"/>
            <a:ext cx="2286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Ink Free" panose="03080402000500000000" pitchFamily="66" charset="0"/>
              </a:rPr>
              <a:t>Contracted Programs</a:t>
            </a:r>
          </a:p>
          <a:p>
            <a:endParaRPr lang="en-US" sz="1700" b="1" dirty="0">
              <a:latin typeface="Ink Free" panose="03080402000500000000" pitchFamily="66" charset="0"/>
            </a:endParaRPr>
          </a:p>
          <a:p>
            <a:r>
              <a:rPr lang="en-US" sz="1700" b="1" dirty="0" smtClean="0">
                <a:latin typeface="Ink Free" panose="03080402000500000000" pitchFamily="66" charset="0"/>
              </a:rPr>
              <a:t>Menu-of-Services</a:t>
            </a:r>
            <a:endParaRPr lang="en-US" sz="1700" b="1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Schools</a:t>
            </a:r>
            <a:endParaRPr dirty="0"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 education lens…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0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porting Transition-Aged Youth January 24, 2019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Supporting Transition-Aged Youth January 24, 2019</Template>
  <TotalTime>51</TotalTime>
  <Words>364</Words>
  <Application>Microsoft Office PowerPoint</Application>
  <PresentationFormat>On-screen Show (16:9)</PresentationFormat>
  <Paragraphs>92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Pangolin</vt:lpstr>
      <vt:lpstr>Ink Free</vt:lpstr>
      <vt:lpstr>Pristina</vt:lpstr>
      <vt:lpstr>Times New Roman</vt:lpstr>
      <vt:lpstr>Wingdings</vt:lpstr>
      <vt:lpstr>Calibri</vt:lpstr>
      <vt:lpstr>Font-On-A-Stick</vt:lpstr>
      <vt:lpstr>Throw My Hands Up in the Air</vt:lpstr>
      <vt:lpstr>Inconsolata</vt:lpstr>
      <vt:lpstr>Supporting Transition-Aged Youth January 24, 2019</vt:lpstr>
      <vt:lpstr>Supporting  Transition-Aged Youth  A Deeper Look at Partner Collaboration</vt:lpstr>
      <vt:lpstr>WELCOME</vt:lpstr>
      <vt:lpstr>Hello!</vt:lpstr>
      <vt:lpstr>1. IVRS</vt:lpstr>
      <vt:lpstr>PowerPoint Presentation</vt:lpstr>
      <vt:lpstr>PowerPoint Presentation</vt:lpstr>
      <vt:lpstr>Need for Transition-Focused Services</vt:lpstr>
      <vt:lpstr>Examples of IVRS Partnerships</vt:lpstr>
      <vt:lpstr>2.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 Closer Look</vt:lpstr>
      <vt:lpstr>PowerPoint Presentation</vt:lpstr>
      <vt:lpstr>4. Everyone Join In</vt:lpstr>
      <vt:lpstr>PowerPoint Presentation</vt:lpstr>
      <vt:lpstr>PowerPoint Presentation</vt:lpstr>
      <vt:lpstr>5. 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 Transition-Aged Youth  A Deeper Look at Partner Collaboration</dc:title>
  <dc:creator>Amy</dc:creator>
  <cp:lastModifiedBy>Amy</cp:lastModifiedBy>
  <cp:revision>4</cp:revision>
  <cp:lastPrinted>2019-01-24T15:23:42Z</cp:lastPrinted>
  <dcterms:created xsi:type="dcterms:W3CDTF">2019-01-24T14:31:59Z</dcterms:created>
  <dcterms:modified xsi:type="dcterms:W3CDTF">2019-01-24T15:23:50Z</dcterms:modified>
</cp:coreProperties>
</file>