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7"/>
  </p:notesMasterIdLst>
  <p:sldIdLst>
    <p:sldId id="256" r:id="rId2"/>
    <p:sldId id="257" r:id="rId3"/>
    <p:sldId id="259" r:id="rId4"/>
    <p:sldId id="260" r:id="rId5"/>
    <p:sldId id="261" r:id="rId6"/>
    <p:sldId id="262" r:id="rId7"/>
    <p:sldId id="263" r:id="rId8"/>
    <p:sldId id="280" r:id="rId9"/>
    <p:sldId id="264" r:id="rId10"/>
    <p:sldId id="265" r:id="rId11"/>
    <p:sldId id="266" r:id="rId12"/>
    <p:sldId id="267" r:id="rId13"/>
    <p:sldId id="258" r:id="rId14"/>
    <p:sldId id="269" r:id="rId15"/>
    <p:sldId id="284" r:id="rId16"/>
    <p:sldId id="293" r:id="rId17"/>
    <p:sldId id="281" r:id="rId18"/>
    <p:sldId id="275" r:id="rId19"/>
    <p:sldId id="283" r:id="rId20"/>
    <p:sldId id="286" r:id="rId21"/>
    <p:sldId id="295" r:id="rId22"/>
    <p:sldId id="294" r:id="rId23"/>
    <p:sldId id="268" r:id="rId24"/>
    <p:sldId id="282" r:id="rId25"/>
    <p:sldId id="271" r:id="rId26"/>
    <p:sldId id="272" r:id="rId27"/>
    <p:sldId id="273" r:id="rId28"/>
    <p:sldId id="270" r:id="rId29"/>
    <p:sldId id="276" r:id="rId30"/>
    <p:sldId id="277" r:id="rId31"/>
    <p:sldId id="278" r:id="rId32"/>
    <p:sldId id="279" r:id="rId33"/>
    <p:sldId id="291" r:id="rId34"/>
    <p:sldId id="292" r:id="rId35"/>
    <p:sldId id="285" r:id="rId36"/>
    <p:sldId id="296" r:id="rId37"/>
    <p:sldId id="274" r:id="rId38"/>
    <p:sldId id="297" r:id="rId39"/>
    <p:sldId id="298" r:id="rId40"/>
    <p:sldId id="287" r:id="rId41"/>
    <p:sldId id="288" r:id="rId42"/>
    <p:sldId id="289" r:id="rId43"/>
    <p:sldId id="300" r:id="rId44"/>
    <p:sldId id="290" r:id="rId45"/>
    <p:sldId id="299"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6"/>
    <p:restoredTop sz="84810"/>
  </p:normalViewPr>
  <p:slideViewPr>
    <p:cSldViewPr snapToGrid="0" snapToObjects="1">
      <p:cViewPr varScale="1">
        <p:scale>
          <a:sx n="91" d="100"/>
          <a:sy n="91" d="100"/>
        </p:scale>
        <p:origin x="1080" y="192"/>
      </p:cViewPr>
      <p:guideLst/>
    </p:cSldViewPr>
  </p:slideViewPr>
  <p:notesTextViewPr>
    <p:cViewPr>
      <p:scale>
        <a:sx n="1" d="1"/>
        <a:sy n="1" d="1"/>
      </p:scale>
      <p:origin x="0" y="0"/>
    </p:cViewPr>
  </p:notesTextViewPr>
  <p:sorterViewPr>
    <p:cViewPr>
      <p:scale>
        <a:sx n="121" d="100"/>
        <a:sy n="12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91" name="Google Shape;91;p4: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26246acca_3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26246acca_3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sz="2400"/>
          </a:p>
        </p:txBody>
      </p:sp>
      <p:sp>
        <p:nvSpPr>
          <p:cNvPr id="156" name="Google Shape;156;g426246acca_3_2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59425c72a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59425c72a_2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sz="2400"/>
          </a:p>
        </p:txBody>
      </p:sp>
      <p:sp>
        <p:nvSpPr>
          <p:cNvPr id="163" name="Google Shape;163;g459425c72a_2_3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0fdf49b9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0fdf49b95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40fdf49b95_0_2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73014b8f2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73014b8f2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06" name="Google Shape;106;g373014b8f2_0_9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26246acca_3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26246acca_3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426246acca_3_4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59425c72a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59425c72a_2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459425c72a_2_3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Had not factored in the $7.5 mil so adjustments were necessary. No adjustments were made to day hab. Initial date we heard was March 1, but with adjustments needed, may impact this.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392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9425c72a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9425c72a_2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459425c72a_2_1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1692ad04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1692ad04d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41692ad04d_0_2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3014b8f2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73014b8f2_0_1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The first meeting provided an overview of the health home programs, a discussion of the 2 State Plan Amendments for Integrated Health Homes and Chronic Condition Health Homes.  It also provided findings of a review of 150 IHH records and 25 CCHH records to determine compliance with the structure and process requirements of the SPAs.</a:t>
            </a: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The second meeting provided an overview of claims data for members enrolled in health homes 1/1/15-3/31/16 and for at least 15 months 4/1/16-12/31/17.  These members’ average monthly cost of care was compared to members with similar diagnoses not enrolled in a health home.</a:t>
            </a:r>
          </a:p>
          <a:p>
            <a:pPr marL="0" marR="0" lvl="0" indent="7620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dirty="0"/>
          </a:p>
          <a:p>
            <a:pPr marL="0" lvl="0" indent="76200" algn="l" rtl="0">
              <a:spcBef>
                <a:spcPts val="0"/>
              </a:spcBef>
              <a:spcAft>
                <a:spcPts val="0"/>
              </a:spcAft>
              <a:buNone/>
            </a:pPr>
            <a:endParaRPr dirty="0"/>
          </a:p>
        </p:txBody>
      </p:sp>
      <p:sp>
        <p:nvSpPr>
          <p:cNvPr id="285" name="Google Shape;285;g373014b8f2_0_15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0a199fb7e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0a199fb7e_0_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endParaRPr/>
          </a:p>
        </p:txBody>
      </p:sp>
      <p:sp>
        <p:nvSpPr>
          <p:cNvPr id="98" name="Google Shape;98;g30a199fb7e_0_7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0a199fb7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0a199fb7e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r>
              <a:rPr lang="en-US"/>
              <a:t>there was a good number of sessions on EVV at the HCBS conference and we were told to not be complacent, this give our state more time to plan for what should be coming. </a:t>
            </a:r>
            <a:endParaRPr/>
          </a:p>
        </p:txBody>
      </p:sp>
      <p:sp>
        <p:nvSpPr>
          <p:cNvPr id="306" name="Google Shape;306;g30a199fb7e_0_1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Case managers don’t need to do anything.  The process should be taken care of.</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0126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44b3a721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44b3a7212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endParaRPr/>
          </a:p>
        </p:txBody>
      </p:sp>
      <p:sp>
        <p:nvSpPr>
          <p:cNvPr id="178" name="Google Shape;178;g344b3a7212_0_9: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59425c72a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59425c72a_2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solidFill>
                  <a:srgbClr val="244061"/>
                </a:solidFill>
              </a:rPr>
              <a:t>This was highlighted direction on our review. Need to ensure staff are documenting clear progress on each note that they write. This type of progress was said to be good when the goal was </a:t>
            </a:r>
            <a:r>
              <a:rPr lang="en-US" sz="1800" b="1" dirty="0">
                <a:solidFill>
                  <a:srgbClr val="244061"/>
                </a:solidFill>
                <a:highlight>
                  <a:srgbClr val="FFFFFF"/>
                </a:highlight>
              </a:rPr>
              <a:t>Client X met the goals of following staff directions and using appropriate communication skills with staff.   </a:t>
            </a:r>
            <a:r>
              <a:rPr lang="en-US" sz="1800" dirty="0">
                <a:solidFill>
                  <a:srgbClr val="244061"/>
                </a:solidFill>
                <a:highlight>
                  <a:srgbClr val="FFFFFF"/>
                </a:highlight>
              </a:rPr>
              <a:t>Objective was related to this : </a:t>
            </a:r>
            <a:r>
              <a:rPr lang="en-US" sz="1800" b="1" dirty="0">
                <a:solidFill>
                  <a:srgbClr val="244061"/>
                </a:solidFill>
                <a:highlight>
                  <a:srgbClr val="FFFFFF"/>
                </a:highlight>
              </a:rPr>
              <a:t>  </a:t>
            </a:r>
            <a:r>
              <a:rPr lang="en-US" sz="1800" b="1" dirty="0">
                <a:solidFill>
                  <a:srgbClr val="244061"/>
                </a:solidFill>
              </a:rPr>
              <a:t>I will work with staff to learn job skills, communications skills to help gain employment in the community. </a:t>
            </a:r>
            <a:endParaRPr sz="1800" b="1" dirty="0">
              <a:solidFill>
                <a:srgbClr val="244061"/>
              </a:solidFill>
            </a:endParaRPr>
          </a:p>
          <a:p>
            <a:pPr marL="0" lvl="0" indent="0" algn="l" rtl="0">
              <a:lnSpc>
                <a:spcPct val="115000"/>
              </a:lnSpc>
              <a:spcBef>
                <a:spcPts val="0"/>
              </a:spcBef>
              <a:spcAft>
                <a:spcPts val="0"/>
              </a:spcAft>
              <a:buNone/>
            </a:pPr>
            <a:r>
              <a:rPr lang="en-US" sz="1800" dirty="0">
                <a:solidFill>
                  <a:srgbClr val="244061"/>
                </a:solidFill>
              </a:rPr>
              <a:t> </a:t>
            </a:r>
            <a:endParaRPr sz="1800" dirty="0">
              <a:solidFill>
                <a:srgbClr val="244061"/>
              </a:solidFill>
            </a:endParaRPr>
          </a:p>
          <a:p>
            <a:pPr marL="0" lvl="0" indent="0" algn="l" rtl="0">
              <a:lnSpc>
                <a:spcPct val="115000"/>
              </a:lnSpc>
              <a:spcBef>
                <a:spcPts val="0"/>
              </a:spcBef>
              <a:spcAft>
                <a:spcPts val="0"/>
              </a:spcAft>
              <a:buNone/>
            </a:pPr>
            <a:r>
              <a:rPr lang="en-US" sz="1800" dirty="0">
                <a:solidFill>
                  <a:srgbClr val="244061"/>
                </a:solidFill>
              </a:rPr>
              <a:t>We think they want us to specifically reference what progress was made as it ties back to the objective or goal identified in the plan. instead of:   Progress was met on this objective today.. </a:t>
            </a:r>
            <a:endParaRPr sz="1800" dirty="0"/>
          </a:p>
          <a:p>
            <a:pPr marL="0" lvl="0" indent="0" algn="l" rtl="0">
              <a:lnSpc>
                <a:spcPct val="115000"/>
              </a:lnSpc>
              <a:spcBef>
                <a:spcPts val="0"/>
              </a:spcBef>
              <a:spcAft>
                <a:spcPts val="0"/>
              </a:spcAft>
              <a:buClr>
                <a:schemeClr val="dk1"/>
              </a:buClr>
              <a:buSzPts val="1100"/>
              <a:buFont typeface="Arial"/>
              <a:buNone/>
            </a:pPr>
            <a:endParaRPr sz="1800" dirty="0">
              <a:solidFill>
                <a:srgbClr val="244061"/>
              </a:solidFill>
            </a:endParaRPr>
          </a:p>
          <a:p>
            <a:pPr marL="0" lvl="0" indent="0" algn="l" rtl="0">
              <a:spcBef>
                <a:spcPts val="0"/>
              </a:spcBef>
              <a:spcAft>
                <a:spcPts val="0"/>
              </a:spcAft>
              <a:buNone/>
            </a:pPr>
            <a:r>
              <a:rPr lang="en-US" dirty="0"/>
              <a:t>T</a:t>
            </a:r>
            <a:endParaRPr dirty="0"/>
          </a:p>
        </p:txBody>
      </p:sp>
      <p:sp>
        <p:nvSpPr>
          <p:cNvPr id="278" name="Google Shape;278;g459425c72a_2_1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59425c72a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59425c72a_1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459425c72a_1_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59425c72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59425c72a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459425c72a_2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15abdc1b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15abdc1b4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3" name="Google Shape;213;g415abdc1b4_0_3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25db548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25db5485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Previously, UHC would not authorize until the member was actually discharged.  This makes transition/payment difficult.  UHC has modified their process</a:t>
            </a:r>
            <a:endParaRPr dirty="0"/>
          </a:p>
        </p:txBody>
      </p:sp>
      <p:sp>
        <p:nvSpPr>
          <p:cNvPr id="192" name="Google Shape;192;g425db5485b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17f7861d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17f7861d6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417f7861d6_0_1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5c42dcd0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5c42dcd0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45c42dcd02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4b3a721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44b3a7212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endParaRPr/>
          </a:p>
        </p:txBody>
      </p:sp>
      <p:sp>
        <p:nvSpPr>
          <p:cNvPr id="113" name="Google Shape;113;g344b3a7212_0_3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5c42dcd0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5c42dcd02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45c42dcd02_0_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5c42dcd0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5c42dcd02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45c42dcd02_0_1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Alexandra Thorn was surprised this was happening with any frequency and was going to follow up with some IHHs to visit about their experience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0553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076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26246acca_3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26246acca_3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92100" lvl="0" indent="0" algn="l" rtl="0">
              <a:lnSpc>
                <a:spcPct val="115000"/>
              </a:lnSpc>
              <a:spcBef>
                <a:spcPts val="0"/>
              </a:spcBef>
              <a:spcAft>
                <a:spcPts val="0"/>
              </a:spcAft>
              <a:buClr>
                <a:schemeClr val="dk1"/>
              </a:buClr>
              <a:buSzPts val="1100"/>
              <a:buFont typeface="Arial"/>
              <a:buNone/>
            </a:pPr>
            <a:r>
              <a:rPr lang="en-US" sz="1800" i="1">
                <a:solidFill>
                  <a:srgbClr val="222222"/>
                </a:solidFill>
              </a:rPr>
              <a:t>We have notified UHC that some of their staff have been signing up members who do not understand the implications of being part of this.  They agreed that the provider and/or responsible party should also be involved in any coverage change decisions. </a:t>
            </a:r>
            <a:endParaRPr sz="1800" i="1">
              <a:solidFill>
                <a:srgbClr val="222222"/>
              </a:solidFill>
            </a:endParaRPr>
          </a:p>
          <a:p>
            <a:pPr marL="0" lvl="0" indent="0" algn="l" rtl="0">
              <a:lnSpc>
                <a:spcPct val="90000"/>
              </a:lnSpc>
              <a:spcBef>
                <a:spcPts val="1000"/>
              </a:spcBef>
              <a:spcAft>
                <a:spcPts val="0"/>
              </a:spcAft>
              <a:buClr>
                <a:schemeClr val="dk1"/>
              </a:buClr>
              <a:buSzPts val="1100"/>
              <a:buFont typeface="Arial"/>
              <a:buNone/>
            </a:pPr>
            <a:endParaRPr sz="2800"/>
          </a:p>
          <a:p>
            <a:pPr marL="0" lvl="0" indent="0" algn="l" rtl="0">
              <a:spcBef>
                <a:spcPts val="0"/>
              </a:spcBef>
              <a:spcAft>
                <a:spcPts val="0"/>
              </a:spcAft>
              <a:buNone/>
            </a:pPr>
            <a:endParaRPr/>
          </a:p>
        </p:txBody>
      </p:sp>
      <p:sp>
        <p:nvSpPr>
          <p:cNvPr id="299" name="Google Shape;299;g426246acca_3_5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15abdc1b4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15abdc1b4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heard anecdotally it is resolved, but we have asked John </a:t>
            </a:r>
            <a:r>
              <a:rPr lang="en-US" dirty="0" err="1"/>
              <a:t>Hedgcoth</a:t>
            </a:r>
            <a:r>
              <a:rPr lang="en-US" dirty="0"/>
              <a:t> to confirm on next Wednesday</a:t>
            </a:r>
            <a:endParaRPr dirty="0"/>
          </a:p>
        </p:txBody>
      </p:sp>
      <p:sp>
        <p:nvSpPr>
          <p:cNvPr id="221" name="Google Shape;221;g415abdc1b4_0_3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1fedda9d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1fedda9d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41fedda9de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40</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20" name="Google Shape;320;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590595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5905958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endParaRPr/>
          </a:p>
        </p:txBody>
      </p:sp>
      <p:sp>
        <p:nvSpPr>
          <p:cNvPr id="327" name="Google Shape;327;g3559059582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42</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005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3014b8f2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73014b8f2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a:t>Providers do not receive copies of these reviews but will be notified by IME if there is an issue.</a:t>
            </a:r>
            <a:endParaRPr/>
          </a:p>
          <a:p>
            <a:pPr marL="0" lvl="0" indent="0" algn="l" rtl="0">
              <a:spcBef>
                <a:spcPts val="640"/>
              </a:spcBef>
              <a:spcAft>
                <a:spcPts val="0"/>
              </a:spcAft>
              <a:buNone/>
            </a:pPr>
            <a:endParaRPr/>
          </a:p>
        </p:txBody>
      </p:sp>
      <p:sp>
        <p:nvSpPr>
          <p:cNvPr id="121" name="Google Shape;121;g373014b8f2_0_79: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33" name="Google Shape;333;p85: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15abdc1b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15abdc1b4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Reviews are still on-going</a:t>
            </a:r>
            <a:endParaRPr/>
          </a:p>
        </p:txBody>
      </p:sp>
      <p:sp>
        <p:nvSpPr>
          <p:cNvPr id="128" name="Google Shape;128;g415abdc1b4_0_2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950">
              <a:solidFill>
                <a:srgbClr val="222222"/>
              </a:solidFill>
              <a:latin typeface="Arial"/>
              <a:ea typeface="Arial"/>
              <a:cs typeface="Arial"/>
              <a:sym typeface="Arial"/>
            </a:endParaRPr>
          </a:p>
          <a:p>
            <a:pPr marL="0" marR="0" lvl="0" indent="0" algn="l" rtl="0">
              <a:spcBef>
                <a:spcPts val="0"/>
              </a:spcBef>
              <a:spcAft>
                <a:spcPts val="0"/>
              </a:spcAft>
              <a:buClr>
                <a:schemeClr val="dk1"/>
              </a:buClr>
              <a:buFont typeface="Calibri"/>
              <a:buNone/>
            </a:pPr>
            <a:endParaRPr/>
          </a:p>
        </p:txBody>
      </p:sp>
      <p:sp>
        <p:nvSpPr>
          <p:cNvPr id="135" name="Google Shape;1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3014b8f2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73014b8f2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r>
              <a:rPr lang="en-US"/>
              <a:t>Rules around the Final Rule will be noticed soon.  Also, the Residential settings should be done by the case manager, not the provider</a:t>
            </a:r>
            <a:endParaRPr/>
          </a:p>
        </p:txBody>
      </p:sp>
      <p:sp>
        <p:nvSpPr>
          <p:cNvPr id="142" name="Google Shape;142;g373014b8f2_0_8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15abdc1b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15abdc1b4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a:t>discussion came up around an RCF that is no longer going to do HCBS.</a:t>
            </a:r>
            <a:endParaRPr/>
          </a:p>
        </p:txBody>
      </p:sp>
      <p:sp>
        <p:nvSpPr>
          <p:cNvPr id="264" name="Google Shape;264;g415abdc1b4_0_1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17f7861d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17f7861d6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417f7861d6_0_5: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7" name="Google Shape;17;p2"/>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4" name="Google Shape;74;p11"/>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0" name="Google Shape;80;p12"/>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6" name="Google Shape;86;p1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3" name="Google Shape;23;p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9" name="Google Shape;29;p4"/>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6" name="Google Shape;36;p5"/>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3" name="Google Shape;43;p6"/>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9" name="Google Shape;49;p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6" name="Google Shape;56;p8"/>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5" name="Google Shape;65;p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owafinanceauthority.gov/Public/Pages/PC81LN1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iowa.gov/docs/publications/DF/102252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owaproviders.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4.tiff"/></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hs.iowa.gov/sites/default/files/470-5466.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1524000" y="1231806"/>
            <a:ext cx="9144000" cy="12813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b="1"/>
              <a:t>What’s New </a:t>
            </a:r>
            <a:endParaRPr/>
          </a:p>
        </p:txBody>
      </p:sp>
      <p:sp>
        <p:nvSpPr>
          <p:cNvPr id="94" name="Google Shape;94;p14"/>
          <p:cNvSpPr txBox="1">
            <a:spLocks noGrp="1"/>
          </p:cNvSpPr>
          <p:nvPr>
            <p:ph type="subTitle" idx="1"/>
          </p:nvPr>
        </p:nvSpPr>
        <p:spPr>
          <a:xfrm>
            <a:off x="1644325" y="2622302"/>
            <a:ext cx="9533100" cy="3155700"/>
          </a:xfrm>
          <a:prstGeom prst="rect">
            <a:avLst/>
          </a:prstGeom>
          <a:noFill/>
          <a:ln>
            <a:noFill/>
          </a:ln>
        </p:spPr>
        <p:txBody>
          <a:bodyPr spcFirstLastPara="1" wrap="square" lIns="91425" tIns="45700" rIns="91425" bIns="45700" anchor="t" anchorCtr="0">
            <a:noAutofit/>
          </a:bodyPr>
          <a:lstStyle/>
          <a:p>
            <a:pPr marL="1828800" marR="0" lvl="0" indent="457200" algn="l" rtl="0">
              <a:lnSpc>
                <a:spcPct val="90000"/>
              </a:lnSpc>
              <a:spcBef>
                <a:spcPts val="0"/>
              </a:spcBef>
              <a:spcAft>
                <a:spcPts val="0"/>
              </a:spcAft>
              <a:buClr>
                <a:schemeClr val="dk1"/>
              </a:buClr>
              <a:buFont typeface="Arial"/>
              <a:buNone/>
            </a:pPr>
            <a:r>
              <a:rPr lang="en-US" sz="3600" b="1"/>
              <a:t>December </a:t>
            </a:r>
            <a:r>
              <a:rPr lang="en-US" sz="3600" b="1" i="0" u="none" strike="noStrike" cap="none">
                <a:solidFill>
                  <a:schemeClr val="dk1"/>
                </a:solidFill>
              </a:rPr>
              <a:t> 201</a:t>
            </a:r>
            <a:r>
              <a:rPr lang="en-US" sz="3600" b="1"/>
              <a:t>8</a:t>
            </a:r>
            <a:r>
              <a:rPr lang="en-US" sz="3600" b="1" i="0" u="none" strike="noStrike" cap="none">
                <a:solidFill>
                  <a:schemeClr val="dk1"/>
                </a:solidFill>
              </a:rPr>
              <a:t> </a:t>
            </a:r>
            <a:r>
              <a:rPr lang="en-US" sz="3600" b="1"/>
              <a:t>Webinar</a:t>
            </a:r>
            <a:endParaRPr sz="3600" b="1"/>
          </a:p>
          <a:p>
            <a:pPr marL="0" marR="0" lvl="0" indent="0" algn="ctr" rtl="0">
              <a:lnSpc>
                <a:spcPct val="90000"/>
              </a:lnSpc>
              <a:spcBef>
                <a:spcPts val="1000"/>
              </a:spcBef>
              <a:spcAft>
                <a:spcPts val="0"/>
              </a:spcAft>
              <a:buClr>
                <a:schemeClr val="dk1"/>
              </a:buClr>
              <a:buFont typeface="Arial"/>
              <a:buNone/>
            </a:pPr>
            <a:r>
              <a:rPr lang="en-US" sz="2400" b="0" i="0" u="none" strike="noStrike" cap="none">
                <a:solidFill>
                  <a:schemeClr val="dk1"/>
                </a:solidFill>
                <a:latin typeface="Calibri"/>
                <a:ea typeface="Calibri"/>
                <a:cs typeface="Calibri"/>
                <a:sym typeface="Calibri"/>
              </a:rPr>
              <a:t>Presenters:     Gayla Harken</a:t>
            </a:r>
            <a:endParaRPr sz="2400" b="0" i="0" u="none" strike="noStrike" cap="none">
              <a:solidFill>
                <a:schemeClr val="dk1"/>
              </a:solidFill>
              <a:latin typeface="Calibri"/>
              <a:ea typeface="Calibri"/>
              <a:cs typeface="Calibri"/>
              <a:sym typeface="Calibri"/>
            </a:endParaRPr>
          </a:p>
          <a:p>
            <a:pPr marL="1371600" marR="0" lvl="0" indent="457200" algn="ctr" rtl="0">
              <a:lnSpc>
                <a:spcPct val="90000"/>
              </a:lnSpc>
              <a:spcBef>
                <a:spcPts val="1000"/>
              </a:spcBef>
              <a:spcAft>
                <a:spcPts val="0"/>
              </a:spcAft>
              <a:buClr>
                <a:schemeClr val="dk1"/>
              </a:buClr>
              <a:buFont typeface="Arial"/>
              <a:buNone/>
            </a:pPr>
            <a:r>
              <a:rPr lang="en-US"/>
              <a:t>Lisa Schwanke</a:t>
            </a:r>
            <a:endParaRPr/>
          </a:p>
          <a:p>
            <a:pPr marL="1371600" marR="0" lvl="0" indent="457200" algn="ctr" rtl="0">
              <a:lnSpc>
                <a:spcPct val="90000"/>
              </a:lnSpc>
              <a:spcBef>
                <a:spcPts val="1000"/>
              </a:spcBef>
              <a:spcAft>
                <a:spcPts val="0"/>
              </a:spcAft>
              <a:buClr>
                <a:schemeClr val="dk1"/>
              </a:buClr>
              <a:buFont typeface="Arial"/>
              <a:buNone/>
            </a:pPr>
            <a:r>
              <a:rPr lang="en-US"/>
              <a:t>                 Amy Dessenberg-Wines</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2743200" marR="0" lvl="0" indent="457200" algn="ctr" rtl="0">
              <a:lnSpc>
                <a:spcPct val="90000"/>
              </a:lnSpc>
              <a:spcBef>
                <a:spcPts val="1000"/>
              </a:spcBef>
              <a:spcAft>
                <a:spcPts val="0"/>
              </a:spcAft>
              <a:buClr>
                <a:schemeClr val="dk1"/>
              </a:buClr>
              <a:buFont typeface="Arial"/>
              <a:buNone/>
            </a:pPr>
            <a:r>
              <a:rPr lang="en-US"/>
              <a:t>Karen Walters-Crammond</a:t>
            </a:r>
            <a:endParaRPr/>
          </a:p>
          <a:p>
            <a:pPr marL="4114800" marR="0" lvl="0" indent="457200" algn="l" rtl="0">
              <a:lnSpc>
                <a:spcPct val="90000"/>
              </a:lnSpc>
              <a:spcBef>
                <a:spcPts val="1000"/>
              </a:spcBef>
              <a:spcAft>
                <a:spcPts val="0"/>
              </a:spcAft>
              <a:buClr>
                <a:schemeClr val="dk1"/>
              </a:buClr>
              <a:buFont typeface="Arial"/>
              <a:buNone/>
            </a:pPr>
            <a:r>
              <a:rPr lang="en-US"/>
              <a:t> April Metzger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596150" y="85745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Q: How do you demonstrate ‘an assurance that the interventions and supports will cause no harm to the member’? </a:t>
            </a:r>
            <a:endParaRPr sz="3000"/>
          </a:p>
        </p:txBody>
      </p:sp>
      <p:sp>
        <p:nvSpPr>
          <p:cNvPr id="159" name="Google Shape;159;p23"/>
          <p:cNvSpPr txBox="1">
            <a:spLocks noGrp="1"/>
          </p:cNvSpPr>
          <p:nvPr>
            <p:ph type="body" idx="1"/>
          </p:nvPr>
        </p:nvSpPr>
        <p:spPr>
          <a:xfrm>
            <a:off x="2000925" y="2076225"/>
            <a:ext cx="10079100" cy="4068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solidFill>
                  <a:srgbClr val="000000"/>
                </a:solidFill>
              </a:rPr>
              <a:t>IME:</a:t>
            </a:r>
            <a:endParaRPr>
              <a:solidFill>
                <a:srgbClr val="000000"/>
              </a:solidFill>
            </a:endParaRPr>
          </a:p>
          <a:p>
            <a:pPr marL="0" lvl="0" indent="0" algn="l" rtl="0">
              <a:spcBef>
                <a:spcPts val="1000"/>
              </a:spcBef>
              <a:spcAft>
                <a:spcPts val="0"/>
              </a:spcAft>
              <a:buNone/>
            </a:pPr>
            <a:r>
              <a:rPr lang="en-US">
                <a:solidFill>
                  <a:srgbClr val="000000"/>
                </a:solidFill>
              </a:rPr>
              <a:t> </a:t>
            </a:r>
            <a:r>
              <a:rPr lang="en-US">
                <a:solidFill>
                  <a:srgbClr val="000000"/>
                </a:solidFill>
                <a:highlight>
                  <a:srgbClr val="FFFFFF"/>
                </a:highlight>
              </a:rPr>
              <a:t>The assurance that the intervention will cause no harm to the member should be documented in the member file (indicate that negative results/consequences were reviewed)</a:t>
            </a:r>
            <a:endParaRPr>
              <a:solidFill>
                <a:srgbClr val="000000"/>
              </a:solidFill>
              <a:highlight>
                <a:srgbClr val="FFFFFF"/>
              </a:highlight>
            </a:endParaRPr>
          </a:p>
          <a:p>
            <a:pPr marL="0" lvl="0" indent="0" algn="l" rtl="0">
              <a:spcBef>
                <a:spcPts val="1000"/>
              </a:spcBef>
              <a:spcAft>
                <a:spcPts val="0"/>
              </a:spcAft>
              <a:buNone/>
            </a:pPr>
            <a:r>
              <a:rPr lang="en-US">
                <a:solidFill>
                  <a:srgbClr val="000000"/>
                </a:solidFill>
                <a:highlight>
                  <a:srgbClr val="FFFFFF"/>
                </a:highlight>
              </a:rPr>
              <a:t>The review of data and ongoing effectiveness can be documented much like the progress of goal activity is documented. </a:t>
            </a:r>
            <a:endParaRPr>
              <a:solidFill>
                <a:srgbClr val="000000"/>
              </a:solidFill>
              <a:highlight>
                <a:srgbClr val="FFFFFF"/>
              </a:highlight>
            </a:endParaRPr>
          </a:p>
          <a:p>
            <a:pPr marL="0" lvl="0" indent="0" algn="l" rtl="0">
              <a:spcBef>
                <a:spcPts val="1000"/>
              </a:spcBef>
              <a:spcAft>
                <a:spcPts val="0"/>
              </a:spcAft>
              <a:buNone/>
            </a:pP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596150" y="85745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t>Q: How do you track and trend incident reports?</a:t>
            </a:r>
            <a:endParaRPr sz="3000"/>
          </a:p>
        </p:txBody>
      </p:sp>
      <p:sp>
        <p:nvSpPr>
          <p:cNvPr id="166" name="Google Shape;166;p24"/>
          <p:cNvSpPr txBox="1">
            <a:spLocks noGrp="1"/>
          </p:cNvSpPr>
          <p:nvPr>
            <p:ph type="body" idx="1"/>
          </p:nvPr>
        </p:nvSpPr>
        <p:spPr>
          <a:xfrm>
            <a:off x="2000925" y="2076225"/>
            <a:ext cx="10079100" cy="4068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solidFill>
                  <a:srgbClr val="000000"/>
                </a:solidFill>
              </a:rPr>
              <a:t>CMS does not prescribe how you are to do this.   This is a current area of focus and CMS suggest providers look for patterns related to the member, the staff, setting, etc.  If a pattern is detected, the provider needs to develop and implement a plan to mitigate the risks that contributed to the incident. </a:t>
            </a:r>
            <a:endParaRPr>
              <a:solidFill>
                <a:srgbClr val="000000"/>
              </a:solidFill>
              <a:highlight>
                <a:srgbClr val="FFFFFF"/>
              </a:highlight>
            </a:endParaRPr>
          </a:p>
          <a:p>
            <a:pPr marL="0" lvl="0" indent="0" algn="l" rtl="0">
              <a:spcBef>
                <a:spcPts val="1000"/>
              </a:spcBef>
              <a:spcAft>
                <a:spcPts val="0"/>
              </a:spcAft>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38200" y="37815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  Provider Self Assessment </a:t>
            </a:r>
            <a:endParaRPr/>
          </a:p>
        </p:txBody>
      </p:sp>
      <p:sp>
        <p:nvSpPr>
          <p:cNvPr id="173" name="Google Shape;173;p25"/>
          <p:cNvSpPr txBox="1">
            <a:spLocks noGrp="1"/>
          </p:cNvSpPr>
          <p:nvPr>
            <p:ph type="body" idx="1"/>
          </p:nvPr>
        </p:nvSpPr>
        <p:spPr>
          <a:xfrm>
            <a:off x="890325"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This was due December 1, 2018.  If you haven’t</a:t>
            </a:r>
            <a:endParaRPr/>
          </a:p>
          <a:p>
            <a:pPr marL="0" lvl="0" indent="0" algn="l" rtl="0">
              <a:spcBef>
                <a:spcPts val="1000"/>
              </a:spcBef>
              <a:spcAft>
                <a:spcPts val="0"/>
              </a:spcAft>
              <a:buNone/>
            </a:pPr>
            <a:r>
              <a:rPr lang="en-US"/>
              <a:t>gotten it in, do so quickly!</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sz="1800"/>
          </a:p>
        </p:txBody>
      </p:sp>
      <p:pic>
        <p:nvPicPr>
          <p:cNvPr id="174" name="Google Shape;174;p25"/>
          <p:cNvPicPr preferRelativeResize="0"/>
          <p:nvPr/>
        </p:nvPicPr>
        <p:blipFill>
          <a:blip r:embed="rId3">
            <a:alphaModFix/>
          </a:blip>
          <a:stretch>
            <a:fillRect/>
          </a:stretch>
        </p:blipFill>
        <p:spPr>
          <a:xfrm>
            <a:off x="7888000" y="1616825"/>
            <a:ext cx="2872450" cy="237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512550" y="614175"/>
            <a:ext cx="10515600" cy="1641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3600" b="1"/>
          </a:p>
          <a:p>
            <a:pPr marL="0" lvl="0" indent="0" algn="l" rtl="0">
              <a:lnSpc>
                <a:spcPct val="100000"/>
              </a:lnSpc>
              <a:spcBef>
                <a:spcPts val="0"/>
              </a:spcBef>
              <a:spcAft>
                <a:spcPts val="0"/>
              </a:spcAft>
              <a:buClr>
                <a:schemeClr val="dk1"/>
              </a:buClr>
              <a:buFont typeface="Calibri"/>
              <a:buNone/>
            </a:pPr>
            <a:r>
              <a:rPr lang="en-US" sz="3600" b="1"/>
              <a:t>Q: If a person is on the ID Waiver and is going to access Habilitation, does an InterRAI need to be done?</a:t>
            </a:r>
            <a:endParaRPr sz="3600" b="1"/>
          </a:p>
          <a:p>
            <a:pPr marL="0" lvl="0" indent="0" algn="l" rtl="0">
              <a:spcBef>
                <a:spcPts val="0"/>
              </a:spcBef>
              <a:spcAft>
                <a:spcPts val="0"/>
              </a:spcAft>
              <a:buNone/>
            </a:pPr>
            <a:endParaRPr/>
          </a:p>
        </p:txBody>
      </p:sp>
      <p:sp>
        <p:nvSpPr>
          <p:cNvPr id="109" name="Google Shape;109;p16"/>
          <p:cNvSpPr txBox="1">
            <a:spLocks noGrp="1"/>
          </p:cNvSpPr>
          <p:nvPr>
            <p:ph type="body" idx="1"/>
          </p:nvPr>
        </p:nvSpPr>
        <p:spPr>
          <a:xfrm>
            <a:off x="1887700" y="1889500"/>
            <a:ext cx="10515600" cy="4351200"/>
          </a:xfrm>
          <a:prstGeom prst="rect">
            <a:avLst/>
          </a:prstGeom>
        </p:spPr>
        <p:txBody>
          <a:bodyPr spcFirstLastPara="1" wrap="square" lIns="91425" tIns="91425" rIns="91425" bIns="91425" anchor="t" anchorCtr="0">
            <a:noAutofit/>
          </a:bodyPr>
          <a:lstStyle/>
          <a:p>
            <a:pPr marL="228600" lvl="0" indent="127000" algn="l" rtl="0">
              <a:spcBef>
                <a:spcPts val="1000"/>
              </a:spcBef>
              <a:spcAft>
                <a:spcPts val="0"/>
              </a:spcAft>
              <a:buNone/>
            </a:pPr>
            <a:r>
              <a:rPr lang="en-US" sz="3200" dirty="0"/>
              <a:t>No.  The SIS will work for the assessment if the person is still accessing ID Waiver.  If ID waiver is dropped, then the </a:t>
            </a:r>
            <a:r>
              <a:rPr lang="en-US" sz="3200" dirty="0" err="1"/>
              <a:t>InterRAI</a:t>
            </a:r>
            <a:r>
              <a:rPr lang="en-US" sz="3200" dirty="0"/>
              <a:t> must be completed.</a:t>
            </a:r>
            <a:endParaRPr sz="3200" dirty="0"/>
          </a:p>
          <a:p>
            <a:pPr marL="228600" lvl="0" indent="127000" algn="l" rtl="0">
              <a:spcBef>
                <a:spcPts val="1000"/>
              </a:spcBef>
              <a:spcAft>
                <a:spcPts val="0"/>
              </a:spcAft>
              <a:buNone/>
            </a:pPr>
            <a:endParaRPr sz="3200" dirty="0"/>
          </a:p>
          <a:p>
            <a:pPr marL="228600" lvl="0" indent="127000" algn="l" rtl="0">
              <a:spcBef>
                <a:spcPts val="1000"/>
              </a:spcBef>
              <a:spcAft>
                <a:spcPts val="0"/>
              </a:spcAft>
              <a:buNone/>
            </a:pPr>
            <a:r>
              <a:rPr lang="en-US" sz="3200" dirty="0"/>
              <a:t>If the person is accessing waiver and habilitation, the CBCM is responsible for working with that member.  </a:t>
            </a: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t>Q: We have been told we need to change our atypical NPI to a typical...any advice?</a:t>
            </a:r>
            <a:endParaRPr sz="3600"/>
          </a:p>
        </p:txBody>
      </p:sp>
      <p:sp>
        <p:nvSpPr>
          <p:cNvPr id="188" name="Google Shape;188;p27"/>
          <p:cNvSpPr txBox="1">
            <a:spLocks noGrp="1"/>
          </p:cNvSpPr>
          <p:nvPr>
            <p:ph type="body" idx="1"/>
          </p:nvPr>
        </p:nvSpPr>
        <p:spPr>
          <a:xfrm>
            <a:off x="1678200" y="1825625"/>
            <a:ext cx="9675600" cy="435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From a provider who did this…..</a:t>
            </a:r>
            <a:endParaRPr sz="2400"/>
          </a:p>
          <a:p>
            <a:pPr marL="0" lvl="0" indent="0" algn="l" rtl="0">
              <a:lnSpc>
                <a:spcPct val="115000"/>
              </a:lnSpc>
              <a:spcBef>
                <a:spcPts val="0"/>
              </a:spcBef>
              <a:spcAft>
                <a:spcPts val="0"/>
              </a:spcAft>
              <a:buClr>
                <a:schemeClr val="dk1"/>
              </a:buClr>
              <a:buSzPts val="1100"/>
              <a:buFont typeface="Arial"/>
              <a:buNone/>
            </a:pPr>
            <a:endParaRPr sz="2400"/>
          </a:p>
          <a:p>
            <a:pPr marL="0" lvl="0" indent="0" algn="l" rtl="0">
              <a:lnSpc>
                <a:spcPct val="115000"/>
              </a:lnSpc>
              <a:spcBef>
                <a:spcPts val="0"/>
              </a:spcBef>
              <a:spcAft>
                <a:spcPts val="0"/>
              </a:spcAft>
              <a:buClr>
                <a:schemeClr val="dk1"/>
              </a:buClr>
              <a:buSzPts val="1100"/>
              <a:buFont typeface="Arial"/>
              <a:buNone/>
            </a:pPr>
            <a:r>
              <a:rPr lang="en-US" sz="2400"/>
              <a:t>This is a fairly easy process.   The only advice I have for any agency looking to do this is to do it at the beginning of their fiscal year.  We merged our NPIs in the middle of our fiscal year which caused us to have to complete two separate cost reports.   </a:t>
            </a:r>
            <a:endParaRPr sz="2400"/>
          </a:p>
          <a:p>
            <a:pPr marL="0" lvl="0" indent="0" algn="l" rtl="0">
              <a:lnSpc>
                <a:spcPct val="115000"/>
              </a:lnSpc>
              <a:spcBef>
                <a:spcPts val="0"/>
              </a:spcBef>
              <a:spcAft>
                <a:spcPts val="0"/>
              </a:spcAft>
              <a:buClr>
                <a:schemeClr val="dk1"/>
              </a:buClr>
              <a:buSzPts val="1100"/>
              <a:buFont typeface="Arial"/>
              <a:buNone/>
            </a:pPr>
            <a:endParaRPr sz="3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Update on ID SCL Tier Payment</a:t>
            </a:r>
            <a:endParaRPr dirty="0"/>
          </a:p>
        </p:txBody>
      </p:sp>
      <p:sp>
        <p:nvSpPr>
          <p:cNvPr id="295" name="Google Shape;295;p4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600" dirty="0"/>
              <a:t>Optimus looked at FY 17 and current cost report data and determined that redistributing moneys from tiers 1 and 2 and adding it to tiers 5 and 6 better represented appropriate payment.  </a:t>
            </a:r>
            <a:endParaRPr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5C1F-60E9-D242-B3D4-6B9E98DFF176}"/>
              </a:ext>
            </a:extLst>
          </p:cNvPr>
          <p:cNvSpPr>
            <a:spLocks noGrp="1"/>
          </p:cNvSpPr>
          <p:nvPr>
            <p:ph type="title"/>
          </p:nvPr>
        </p:nvSpPr>
        <p:spPr/>
        <p:txBody>
          <a:bodyPr/>
          <a:lstStyle/>
          <a:p>
            <a:r>
              <a:rPr lang="en-US" dirty="0"/>
              <a:t>Update on ID SCL Tier Payment</a:t>
            </a:r>
          </a:p>
        </p:txBody>
      </p:sp>
      <p:sp>
        <p:nvSpPr>
          <p:cNvPr id="3" name="Text Placeholder 2">
            <a:extLst>
              <a:ext uri="{FF2B5EF4-FFF2-40B4-BE49-F238E27FC236}">
                <a16:creationId xmlns:a16="http://schemas.microsoft.com/office/drawing/2014/main" id="{A25E44B7-974C-6449-9D55-906D9DBB1CD3}"/>
              </a:ext>
            </a:extLst>
          </p:cNvPr>
          <p:cNvSpPr>
            <a:spLocks noGrp="1"/>
          </p:cNvSpPr>
          <p:nvPr>
            <p:ph type="body" idx="1"/>
          </p:nvPr>
        </p:nvSpPr>
        <p:spPr/>
        <p:txBody>
          <a:bodyPr/>
          <a:lstStyle/>
          <a:p>
            <a:r>
              <a:rPr lang="en-US" sz="3600" dirty="0"/>
              <a:t>There will be a new fee schedule for the ID Daily SCL tiers. </a:t>
            </a:r>
          </a:p>
          <a:p>
            <a:r>
              <a:rPr lang="en-US" sz="3600" dirty="0"/>
              <a:t> When finalized, it will be posted on IME website and IACP will also share</a:t>
            </a:r>
          </a:p>
          <a:p>
            <a:r>
              <a:rPr lang="en-US" sz="3600" dirty="0"/>
              <a:t>Date for implementation will be determined</a:t>
            </a:r>
          </a:p>
        </p:txBody>
      </p:sp>
    </p:spTree>
    <p:extLst>
      <p:ext uri="{BB962C8B-B14F-4D97-AF65-F5344CB8AC3E}">
        <p14:creationId xmlns:p14="http://schemas.microsoft.com/office/powerpoint/2010/main" val="246625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RCF rate/payment adjustments</a:t>
            </a:r>
            <a:endParaRPr/>
          </a:p>
        </p:txBody>
      </p:sp>
      <p:sp>
        <p:nvSpPr>
          <p:cNvPr id="274" name="Google Shape;274;p3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The Per Diem is now $31.27</a:t>
            </a:r>
            <a:endParaRPr/>
          </a:p>
          <a:p>
            <a:pPr marL="0" lvl="0" indent="0" algn="l" rtl="0">
              <a:spcBef>
                <a:spcPts val="1000"/>
              </a:spcBef>
              <a:spcAft>
                <a:spcPts val="0"/>
              </a:spcAft>
              <a:buNone/>
            </a:pPr>
            <a:r>
              <a:rPr lang="en-US"/>
              <a:t>Personal Needs allowance  $103.00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HCBS Rent Subsidy</a:t>
            </a:r>
            <a:endParaRPr b="1"/>
          </a:p>
        </p:txBody>
      </p:sp>
      <p:sp>
        <p:nvSpPr>
          <p:cNvPr id="232" name="Google Shape;232;p3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600"/>
              <a:t>The Iowa Housing and Finance Authority announced that there is now money available for rent subsidy for HCBS members (including Habilitation).</a:t>
            </a:r>
            <a:endParaRPr sz="3600"/>
          </a:p>
          <a:p>
            <a:pPr marL="0" lvl="0" indent="0" algn="l" rtl="0">
              <a:spcBef>
                <a:spcPts val="1000"/>
              </a:spcBef>
              <a:spcAft>
                <a:spcPts val="0"/>
              </a:spcAft>
              <a:buNone/>
            </a:pPr>
            <a:r>
              <a:rPr lang="en-US" sz="3600" u="sng">
                <a:solidFill>
                  <a:schemeClr val="hlink"/>
                </a:solidFill>
                <a:hlinkClick r:id="rId3"/>
              </a:rPr>
              <a:t>http://iowafinanceauthority.gov/Public/Pages/PC81LN11</a:t>
            </a:r>
            <a:endParaRPr sz="3600"/>
          </a:p>
          <a:p>
            <a:pPr marL="0" lvl="0" indent="0" algn="l" rtl="0">
              <a:spcBef>
                <a:spcPts val="1000"/>
              </a:spcBef>
              <a:spcAft>
                <a:spcPts val="0"/>
              </a:spcAft>
              <a:buNone/>
            </a:pPr>
            <a:r>
              <a:rPr lang="en-US" sz="3600"/>
              <a:t>		(information/application above)</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560100" y="841600"/>
            <a:ext cx="10368300" cy="1425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Font typeface="Calibri"/>
              <a:buNone/>
            </a:pPr>
            <a:r>
              <a:rPr lang="en-US"/>
              <a:t>Q: What is the status of the IHH review to be done prior to December 15, 2018?</a:t>
            </a:r>
            <a:endParaRPr/>
          </a:p>
          <a:p>
            <a:pPr marL="0" lvl="0" indent="0" algn="l" rtl="0">
              <a:spcBef>
                <a:spcPts val="0"/>
              </a:spcBef>
              <a:spcAft>
                <a:spcPts val="0"/>
              </a:spcAft>
              <a:buNone/>
            </a:pPr>
            <a:endParaRPr/>
          </a:p>
        </p:txBody>
      </p:sp>
      <p:sp>
        <p:nvSpPr>
          <p:cNvPr id="288" name="Google Shape;288;p41"/>
          <p:cNvSpPr txBox="1">
            <a:spLocks noGrp="1"/>
          </p:cNvSpPr>
          <p:nvPr>
            <p:ph type="body" idx="1"/>
          </p:nvPr>
        </p:nvSpPr>
        <p:spPr>
          <a:xfrm>
            <a:off x="1276525" y="1901750"/>
            <a:ext cx="10825800" cy="41049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US" sz="2400" dirty="0"/>
              <a:t> A draft was given to the Workgroup and IACP/IBHA.  Comments were submitted to the Department</a:t>
            </a:r>
          </a:p>
          <a:p>
            <a:pPr marL="457200" lvl="0" indent="-381000" algn="l" rtl="0">
              <a:lnSpc>
                <a:spcPct val="100000"/>
              </a:lnSpc>
              <a:spcBef>
                <a:spcPts val="0"/>
              </a:spcBef>
              <a:spcAft>
                <a:spcPts val="0"/>
              </a:spcAft>
              <a:buSzPts val="2400"/>
              <a:buChar char="•"/>
            </a:pPr>
            <a:endParaRPr lang="en-US" sz="2400" dirty="0"/>
          </a:p>
          <a:p>
            <a:pPr marL="457200" lvl="0" indent="-381000" algn="l" rtl="0">
              <a:lnSpc>
                <a:spcPct val="100000"/>
              </a:lnSpc>
              <a:spcBef>
                <a:spcPts val="0"/>
              </a:spcBef>
              <a:spcAft>
                <a:spcPts val="0"/>
              </a:spcAft>
              <a:buSzPts val="2400"/>
              <a:buChar char="•"/>
            </a:pPr>
            <a:r>
              <a:rPr lang="en-US" sz="2400" dirty="0"/>
              <a:t>A final version was completed and submitted to the Legislature </a:t>
            </a:r>
          </a:p>
          <a:p>
            <a:pPr lvl="1">
              <a:lnSpc>
                <a:spcPct val="100000"/>
              </a:lnSpc>
              <a:spcBef>
                <a:spcPts val="0"/>
              </a:spcBef>
            </a:pPr>
            <a:r>
              <a:rPr lang="en-US" u="sng" dirty="0">
                <a:hlinkClick r:id="rId3"/>
              </a:rPr>
              <a:t>https://www.legis.iowa.gov/docs/publications/DF/1022521.pdf</a:t>
            </a:r>
            <a:endParaRPr lang="en-US" u="sng" dirty="0"/>
          </a:p>
          <a:p>
            <a:pPr lvl="1">
              <a:lnSpc>
                <a:spcPct val="100000"/>
              </a:lnSpc>
              <a:spcBef>
                <a:spcPts val="0"/>
              </a:spcBef>
            </a:pPr>
            <a:endParaRPr lang="en-US" sz="2000" u="sng" dirty="0"/>
          </a:p>
          <a:p>
            <a:pPr marL="533400" lvl="1" indent="0">
              <a:lnSpc>
                <a:spcPct val="100000"/>
              </a:lnSpc>
              <a:spcBef>
                <a:spcPts val="0"/>
              </a:spcBef>
              <a:buNone/>
            </a:pPr>
            <a:r>
              <a:rPr lang="en-US" sz="2000" dirty="0"/>
              <a:t>			</a:t>
            </a:r>
          </a:p>
          <a:p>
            <a:pPr marL="533400" lvl="1" indent="0">
              <a:lnSpc>
                <a:spcPct val="100000"/>
              </a:lnSpc>
              <a:spcBef>
                <a:spcPts val="0"/>
              </a:spcBef>
              <a:buNone/>
            </a:pPr>
            <a:endParaRPr lang="en-US" sz="2000" dirty="0"/>
          </a:p>
          <a:p>
            <a:pPr marL="533400" lvl="1" indent="0">
              <a:lnSpc>
                <a:spcPct val="100000"/>
              </a:lnSpc>
              <a:spcBef>
                <a:spcPts val="0"/>
              </a:spcBef>
              <a:buNone/>
            </a:pPr>
            <a:r>
              <a:rPr lang="en-US" sz="2000" dirty="0"/>
              <a:t>		       More analysis will be done by the Department</a:t>
            </a:r>
            <a:endParaRPr sz="2000" dirty="0"/>
          </a:p>
          <a:p>
            <a:pPr marL="457200" lvl="0" indent="0" algn="l" rtl="0">
              <a:lnSpc>
                <a:spcPct val="115000"/>
              </a:lnSpc>
              <a:spcBef>
                <a:spcPts val="0"/>
              </a:spcBef>
              <a:spcAft>
                <a:spcPts val="0"/>
              </a:spcAft>
              <a:buNone/>
            </a:pPr>
            <a:endParaRPr sz="2400" dirty="0"/>
          </a:p>
          <a:p>
            <a:pPr marL="457200" lvl="0" indent="0" algn="l" rtl="0">
              <a:lnSpc>
                <a:spcPct val="100000"/>
              </a:lnSpc>
              <a:spcBef>
                <a:spcPts val="0"/>
              </a:spcBef>
              <a:spcAft>
                <a:spcPts val="0"/>
              </a:spcAft>
              <a:buNone/>
            </a:pPr>
            <a:endParaRPr sz="3200" dirty="0"/>
          </a:p>
          <a:p>
            <a:pPr marL="457200" lvl="0" indent="0" algn="l" rtl="0">
              <a:lnSpc>
                <a:spcPct val="100000"/>
              </a:lnSpc>
              <a:spcBef>
                <a:spcPts val="0"/>
              </a:spcBef>
              <a:spcAft>
                <a:spcPts val="0"/>
              </a:spcAft>
              <a:buNone/>
            </a:pPr>
            <a:endParaRPr sz="3200" dirty="0"/>
          </a:p>
          <a:p>
            <a:pPr marL="228600" lvl="0" indent="127000" algn="l" rtl="0">
              <a:spcBef>
                <a:spcPts val="10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What We’ll Cover Today</a:t>
            </a:r>
            <a:endParaRPr/>
          </a:p>
        </p:txBody>
      </p:sp>
      <p:sp>
        <p:nvSpPr>
          <p:cNvPr id="101" name="Google Shape;101;p1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MCO Information</a:t>
            </a:r>
            <a:endParaRPr/>
          </a:p>
          <a:p>
            <a:pPr marL="0" lvl="0" indent="0" algn="l" rtl="0">
              <a:spcBef>
                <a:spcPts val="1000"/>
              </a:spcBef>
              <a:spcAft>
                <a:spcPts val="0"/>
              </a:spcAft>
              <a:buNone/>
            </a:pPr>
            <a:r>
              <a:rPr lang="en-US"/>
              <a:t>State Department Updates</a:t>
            </a:r>
            <a:endParaRPr/>
          </a:p>
          <a:p>
            <a:pPr marL="0" lvl="0" indent="0" algn="l" rtl="0">
              <a:spcBef>
                <a:spcPts val="1000"/>
              </a:spcBef>
              <a:spcAft>
                <a:spcPts val="0"/>
              </a:spcAft>
              <a:buNone/>
            </a:pPr>
            <a:r>
              <a:rPr lang="en-US"/>
              <a:t>New Informational Letters</a:t>
            </a:r>
            <a:endParaRPr/>
          </a:p>
          <a:p>
            <a:pPr marL="0" lvl="0" indent="0" algn="l" rtl="0">
              <a:spcBef>
                <a:spcPts val="1000"/>
              </a:spcBef>
              <a:spcAft>
                <a:spcPts val="0"/>
              </a:spcAft>
              <a:buNone/>
            </a:pPr>
            <a:r>
              <a:rPr lang="en-US"/>
              <a:t>And all the news that is the news!   </a:t>
            </a:r>
            <a:endParaRPr/>
          </a:p>
          <a:p>
            <a:pPr marL="0" lvl="0" indent="0" algn="l" rtl="0">
              <a:spcBef>
                <a:spcPts val="1000"/>
              </a:spcBef>
              <a:spcAft>
                <a:spcPts val="0"/>
              </a:spcAft>
              <a:buNone/>
            </a:pPr>
            <a:endParaRPr/>
          </a:p>
        </p:txBody>
      </p:sp>
      <p:pic>
        <p:nvPicPr>
          <p:cNvPr id="102" name="Google Shape;102;p15"/>
          <p:cNvPicPr preferRelativeResize="0"/>
          <p:nvPr/>
        </p:nvPicPr>
        <p:blipFill>
          <a:blip r:embed="rId3">
            <a:alphaModFix/>
          </a:blip>
          <a:stretch>
            <a:fillRect/>
          </a:stretch>
        </p:blipFill>
        <p:spPr>
          <a:xfrm>
            <a:off x="6607000" y="1557450"/>
            <a:ext cx="4825125" cy="23824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 What’s happening with EVV?</a:t>
            </a:r>
            <a:endParaRPr/>
          </a:p>
        </p:txBody>
      </p:sp>
      <p:sp>
        <p:nvSpPr>
          <p:cNvPr id="309" name="Google Shape;309;p4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0" algn="l" rtl="0">
              <a:spcBef>
                <a:spcPts val="1000"/>
              </a:spcBef>
              <a:spcAft>
                <a:spcPts val="0"/>
              </a:spcAft>
              <a:buNone/>
            </a:pPr>
            <a:r>
              <a:rPr lang="en-US" sz="2400">
                <a:solidFill>
                  <a:srgbClr val="222222"/>
                </a:solidFill>
                <a:highlight>
                  <a:srgbClr val="FFFFFF"/>
                </a:highlight>
                <a:latin typeface="Arial"/>
                <a:ea typeface="Arial"/>
                <a:cs typeface="Arial"/>
                <a:sym typeface="Arial"/>
              </a:rPr>
              <a:t>EVV for Community Living: CMS has a new start date.  </a:t>
            </a:r>
            <a:endParaRPr sz="2400">
              <a:solidFill>
                <a:srgbClr val="222222"/>
              </a:solidFill>
              <a:highlight>
                <a:srgbClr val="FFFFFF"/>
              </a:highlight>
              <a:latin typeface="Arial"/>
              <a:ea typeface="Arial"/>
              <a:cs typeface="Arial"/>
              <a:sym typeface="Arial"/>
            </a:endParaRPr>
          </a:p>
          <a:p>
            <a:pPr marL="228600" lvl="0" indent="0" algn="ctr" rtl="0">
              <a:spcBef>
                <a:spcPts val="1000"/>
              </a:spcBef>
              <a:spcAft>
                <a:spcPts val="0"/>
              </a:spcAft>
              <a:buNone/>
            </a:pPr>
            <a:r>
              <a:rPr lang="en-US" sz="2400">
                <a:solidFill>
                  <a:srgbClr val="222222"/>
                </a:solidFill>
                <a:highlight>
                  <a:srgbClr val="FFFFFF"/>
                </a:highlight>
                <a:latin typeface="Arial"/>
                <a:ea typeface="Arial"/>
                <a:cs typeface="Arial"/>
                <a:sym typeface="Arial"/>
              </a:rPr>
              <a:t>January 2020</a:t>
            </a:r>
            <a:endParaRPr sz="2400">
              <a:solidFill>
                <a:srgbClr val="222222"/>
              </a:solidFill>
              <a:highlight>
                <a:srgbClr val="FFFFFF"/>
              </a:highlight>
              <a:latin typeface="Arial"/>
              <a:ea typeface="Arial"/>
              <a:cs typeface="Arial"/>
              <a:sym typeface="Arial"/>
            </a:endParaRPr>
          </a:p>
          <a:p>
            <a:pPr marL="228600" lvl="0" indent="0" algn="l" rtl="0">
              <a:spcBef>
                <a:spcPts val="1000"/>
              </a:spcBef>
              <a:spcAft>
                <a:spcPts val="0"/>
              </a:spcAft>
              <a:buNone/>
            </a:pPr>
            <a:r>
              <a:rPr lang="en-US" sz="2400">
                <a:solidFill>
                  <a:srgbClr val="222222"/>
                </a:solidFill>
                <a:highlight>
                  <a:srgbClr val="FFFFFF"/>
                </a:highlight>
                <a:latin typeface="Arial"/>
                <a:ea typeface="Arial"/>
                <a:cs typeface="Arial"/>
                <a:sym typeface="Arial"/>
              </a:rPr>
              <a:t>CMS indicated that this is still being planned for implementation</a:t>
            </a:r>
            <a:endParaRPr sz="2400">
              <a:solidFill>
                <a:srgbClr val="222222"/>
              </a:solidFill>
              <a:highlight>
                <a:srgbClr val="FFFFFF"/>
              </a:highlight>
              <a:latin typeface="Arial"/>
              <a:ea typeface="Arial"/>
              <a:cs typeface="Arial"/>
              <a:sym typeface="Arial"/>
            </a:endParaRPr>
          </a:p>
          <a:p>
            <a:pPr marL="228600" lvl="0" indent="0" algn="l" rtl="0">
              <a:spcBef>
                <a:spcPts val="1000"/>
              </a:spcBef>
              <a:spcAft>
                <a:spcPts val="0"/>
              </a:spcAft>
              <a:buNone/>
            </a:pPr>
            <a:endParaRPr sz="2400">
              <a:solidFill>
                <a:srgbClr val="222222"/>
              </a:solidFill>
              <a:highlight>
                <a:srgbClr val="FFFFFF"/>
              </a:highlight>
              <a:latin typeface="Arial"/>
              <a:ea typeface="Arial"/>
              <a:cs typeface="Arial"/>
              <a:sym typeface="Arial"/>
            </a:endParaRPr>
          </a:p>
          <a:p>
            <a:pPr marL="228600" lvl="0" indent="0" algn="l" rtl="0">
              <a:spcBef>
                <a:spcPts val="1000"/>
              </a:spcBef>
              <a:spcAft>
                <a:spcPts val="0"/>
              </a:spcAft>
              <a:buNone/>
            </a:pPr>
            <a:endParaRPr sz="2400">
              <a:solidFill>
                <a:srgbClr val="222222"/>
              </a:solidFill>
              <a:highlight>
                <a:srgbClr val="FFFFFF"/>
              </a:highlight>
              <a:latin typeface="Arial"/>
              <a:ea typeface="Arial"/>
              <a:cs typeface="Arial"/>
              <a:sym typeface="Arial"/>
            </a:endParaRPr>
          </a:p>
        </p:txBody>
      </p:sp>
      <p:pic>
        <p:nvPicPr>
          <p:cNvPr id="310" name="Google Shape;310;p44"/>
          <p:cNvPicPr preferRelativeResize="0"/>
          <p:nvPr/>
        </p:nvPicPr>
        <p:blipFill>
          <a:blip r:embed="rId3">
            <a:alphaModFix/>
          </a:blip>
          <a:stretch>
            <a:fillRect/>
          </a:stretch>
        </p:blipFill>
        <p:spPr>
          <a:xfrm>
            <a:off x="5905950" y="3700800"/>
            <a:ext cx="4034125" cy="2259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5235-5AB9-8B45-9635-316CE86F54DB}"/>
              </a:ext>
            </a:extLst>
          </p:cNvPr>
          <p:cNvSpPr>
            <a:spLocks noGrp="1"/>
          </p:cNvSpPr>
          <p:nvPr>
            <p:ph type="title"/>
          </p:nvPr>
        </p:nvSpPr>
        <p:spPr/>
        <p:txBody>
          <a:bodyPr/>
          <a:lstStyle/>
          <a:p>
            <a:r>
              <a:rPr lang="en-US" dirty="0"/>
              <a:t>IL 1974 FFS --  Reprocessing Claims</a:t>
            </a:r>
          </a:p>
        </p:txBody>
      </p:sp>
      <p:sp>
        <p:nvSpPr>
          <p:cNvPr id="3" name="Text Placeholder 2">
            <a:extLst>
              <a:ext uri="{FF2B5EF4-FFF2-40B4-BE49-F238E27FC236}">
                <a16:creationId xmlns:a16="http://schemas.microsoft.com/office/drawing/2014/main" id="{D57C38EA-8067-1B4F-A8B5-798E3FE8B8D2}"/>
              </a:ext>
            </a:extLst>
          </p:cNvPr>
          <p:cNvSpPr>
            <a:spLocks noGrp="1"/>
          </p:cNvSpPr>
          <p:nvPr>
            <p:ph type="body" idx="1"/>
          </p:nvPr>
        </p:nvSpPr>
        <p:spPr/>
        <p:txBody>
          <a:bodyPr/>
          <a:lstStyle/>
          <a:p>
            <a:pPr marL="50800" indent="0">
              <a:buNone/>
            </a:pPr>
            <a:r>
              <a:rPr lang="en-US" dirty="0"/>
              <a:t>Who is impacted:  </a:t>
            </a:r>
            <a:r>
              <a:rPr lang="en-US" sz="2400" dirty="0"/>
              <a:t>Iowa Medicaid Home and Community Based Services (HCBS) Targeted Case Management (TCM), Waiver Case Management (CM) and Habilitation CM</a:t>
            </a:r>
          </a:p>
          <a:p>
            <a:pPr marL="50800" indent="0">
              <a:buNone/>
            </a:pPr>
            <a:r>
              <a:rPr lang="en-US" dirty="0"/>
              <a:t>What: </a:t>
            </a:r>
            <a:r>
              <a:rPr lang="en-US" sz="2400" dirty="0"/>
              <a:t>FFS HCBS Waiver CM and FFS Habilitation CM services will be paid at the same rate as FFS TCM. </a:t>
            </a:r>
          </a:p>
          <a:p>
            <a:pPr marL="50800" indent="0">
              <a:buNone/>
            </a:pPr>
            <a:r>
              <a:rPr lang="en-US" dirty="0"/>
              <a:t>Effective:  </a:t>
            </a:r>
            <a:r>
              <a:rPr lang="en-US" sz="2400" dirty="0"/>
              <a:t>Retro to July 1, 2018 and will be reflected on the December 17, 2018, remittance advices. </a:t>
            </a:r>
          </a:p>
          <a:p>
            <a:pPr marL="50800" indent="0">
              <a:buNone/>
            </a:pPr>
            <a:endParaRPr lang="en-US" dirty="0"/>
          </a:p>
        </p:txBody>
      </p:sp>
    </p:spTree>
    <p:extLst>
      <p:ext uri="{BB962C8B-B14F-4D97-AF65-F5344CB8AC3E}">
        <p14:creationId xmlns:p14="http://schemas.microsoft.com/office/powerpoint/2010/main" val="172373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7707-9900-7840-BAB1-1627378D0E95}"/>
              </a:ext>
            </a:extLst>
          </p:cNvPr>
          <p:cNvSpPr>
            <a:spLocks noGrp="1"/>
          </p:cNvSpPr>
          <p:nvPr>
            <p:ph type="title"/>
          </p:nvPr>
        </p:nvSpPr>
        <p:spPr/>
        <p:txBody>
          <a:bodyPr/>
          <a:lstStyle/>
          <a:p>
            <a:r>
              <a:rPr lang="en-US" dirty="0"/>
              <a:t>Updates from UHC</a:t>
            </a:r>
          </a:p>
        </p:txBody>
      </p:sp>
      <p:sp>
        <p:nvSpPr>
          <p:cNvPr id="3" name="Text Placeholder 2">
            <a:extLst>
              <a:ext uri="{FF2B5EF4-FFF2-40B4-BE49-F238E27FC236}">
                <a16:creationId xmlns:a16="http://schemas.microsoft.com/office/drawing/2014/main" id="{89BC1D3D-584A-AF4E-85DD-5713A580A872}"/>
              </a:ext>
            </a:extLst>
          </p:cNvPr>
          <p:cNvSpPr>
            <a:spLocks noGrp="1"/>
          </p:cNvSpPr>
          <p:nvPr>
            <p:ph type="body" idx="1"/>
          </p:nvPr>
        </p:nvSpPr>
        <p:spPr/>
        <p:txBody>
          <a:bodyPr/>
          <a:lstStyle/>
          <a:p>
            <a:pPr marL="50800" indent="0">
              <a:buNone/>
            </a:pPr>
            <a:r>
              <a:rPr lang="en-US" dirty="0"/>
              <a:t>The following slides pertain to UHC . </a:t>
            </a:r>
          </a:p>
          <a:p>
            <a:pPr marL="50800" indent="0">
              <a:buNone/>
            </a:pPr>
            <a:r>
              <a:rPr lang="en-US" dirty="0"/>
              <a:t> </a:t>
            </a:r>
          </a:p>
          <a:p>
            <a:pPr marL="50800" indent="0">
              <a:buNone/>
            </a:pPr>
            <a:r>
              <a:rPr lang="en-US" dirty="0"/>
              <a:t>Answers to questions provided</a:t>
            </a:r>
          </a:p>
          <a:p>
            <a:pPr marL="50800" indent="0">
              <a:buNone/>
            </a:pPr>
            <a:r>
              <a:rPr lang="en-US" dirty="0"/>
              <a:t>Clarification of processes</a:t>
            </a:r>
          </a:p>
        </p:txBody>
      </p:sp>
      <p:pic>
        <p:nvPicPr>
          <p:cNvPr id="4" name="Picture 3">
            <a:extLst>
              <a:ext uri="{FF2B5EF4-FFF2-40B4-BE49-F238E27FC236}">
                <a16:creationId xmlns:a16="http://schemas.microsoft.com/office/drawing/2014/main" id="{AA3D7C52-D1E6-3648-BD1A-7BC1121302AE}"/>
              </a:ext>
            </a:extLst>
          </p:cNvPr>
          <p:cNvPicPr>
            <a:picLocks noChangeAspect="1"/>
          </p:cNvPicPr>
          <p:nvPr/>
        </p:nvPicPr>
        <p:blipFill>
          <a:blip r:embed="rId2"/>
          <a:stretch>
            <a:fillRect/>
          </a:stretch>
        </p:blipFill>
        <p:spPr>
          <a:xfrm>
            <a:off x="6714527" y="3117667"/>
            <a:ext cx="2658979" cy="1766389"/>
          </a:xfrm>
          <a:prstGeom prst="rect">
            <a:avLst/>
          </a:prstGeom>
        </p:spPr>
      </p:pic>
    </p:spTree>
    <p:extLst>
      <p:ext uri="{BB962C8B-B14F-4D97-AF65-F5344CB8AC3E}">
        <p14:creationId xmlns:p14="http://schemas.microsoft.com/office/powerpoint/2010/main" val="360357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Goals for all UHC services</a:t>
            </a:r>
            <a:endParaRPr/>
          </a:p>
        </p:txBody>
      </p:sp>
      <p:sp>
        <p:nvSpPr>
          <p:cNvPr id="181" name="Google Shape;181;p26"/>
          <p:cNvSpPr txBox="1">
            <a:spLocks noGrp="1"/>
          </p:cNvSpPr>
          <p:nvPr>
            <p:ph type="body" idx="1"/>
          </p:nvPr>
        </p:nvSpPr>
        <p:spPr>
          <a:xfrm>
            <a:off x="1372675" y="2017475"/>
            <a:ext cx="10515600" cy="4351200"/>
          </a:xfrm>
          <a:prstGeom prst="rect">
            <a:avLst/>
          </a:prstGeom>
        </p:spPr>
        <p:txBody>
          <a:bodyPr spcFirstLastPara="1" wrap="square" lIns="91425" tIns="91425" rIns="91425" bIns="91425" anchor="t" anchorCtr="0">
            <a:noAutofit/>
          </a:bodyPr>
          <a:lstStyle/>
          <a:p>
            <a:pPr marL="228600" lvl="0" indent="0" algn="l" rtl="0">
              <a:spcBef>
                <a:spcPts val="1000"/>
              </a:spcBef>
              <a:spcAft>
                <a:spcPts val="0"/>
              </a:spcAft>
              <a:buClr>
                <a:schemeClr val="dk1"/>
              </a:buClr>
              <a:buSzPts val="1100"/>
              <a:buFont typeface="Arial"/>
              <a:buNone/>
            </a:pPr>
            <a:r>
              <a:rPr lang="en-US"/>
              <a:t>Even Respite and Support services require a goal for United.</a:t>
            </a:r>
            <a:endParaRPr/>
          </a:p>
          <a:p>
            <a:pPr marL="228600" lvl="0" indent="0" algn="l" rtl="0">
              <a:spcBef>
                <a:spcPts val="1000"/>
              </a:spcBef>
              <a:spcAft>
                <a:spcPts val="0"/>
              </a:spcAft>
              <a:buClr>
                <a:schemeClr val="dk1"/>
              </a:buClr>
              <a:buSzPts val="1100"/>
              <a:buFont typeface="Arial"/>
              <a:buNone/>
            </a:pPr>
            <a:r>
              <a:rPr lang="en-US"/>
              <a:t>The goal may be the traditional caregiver needs time away from the duties of supervision and the objective would be the member will attend respite on certain days.</a:t>
            </a:r>
            <a:endParaRPr/>
          </a:p>
          <a:p>
            <a:pPr marL="228600" lvl="0" indent="0" algn="l" rtl="0">
              <a:spcBef>
                <a:spcPts val="1000"/>
              </a:spcBef>
              <a:spcAft>
                <a:spcPts val="0"/>
              </a:spcAft>
              <a:buClr>
                <a:schemeClr val="dk1"/>
              </a:buClr>
              <a:buSzPts val="1100"/>
              <a:buFont typeface="Arial"/>
              <a:buNone/>
            </a:pPr>
            <a:r>
              <a:rPr lang="en-US"/>
              <a:t>Supports may be included in a goal that relates to the member being able to maintain their current living situation--Member wants to remain living in their home and wants to access the following services that will support this goal:  transportation, med passes, etc. etc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Feedback on documentation from UHC audit</a:t>
            </a:r>
            <a:endParaRPr/>
          </a:p>
        </p:txBody>
      </p:sp>
      <p:sp>
        <p:nvSpPr>
          <p:cNvPr id="281" name="Google Shape;281;p40"/>
          <p:cNvSpPr txBox="1">
            <a:spLocks noGrp="1"/>
          </p:cNvSpPr>
          <p:nvPr>
            <p:ph type="body" idx="1"/>
          </p:nvPr>
        </p:nvSpPr>
        <p:spPr>
          <a:xfrm>
            <a:off x="1758450" y="1393750"/>
            <a:ext cx="9595200" cy="4782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rgbClr val="244061"/>
                </a:solidFill>
              </a:rPr>
              <a:t>Agency must have </a:t>
            </a:r>
            <a:r>
              <a:rPr lang="en-US" sz="2400" i="1" u="sng">
                <a:solidFill>
                  <a:srgbClr val="244061"/>
                </a:solidFill>
              </a:rPr>
              <a:t>written protocol and demonstration regarding the completion of progress notes that include the client’s name, start and stop times, specific goals/objectives identified on the treatment plan, the interventions provided to address the specified goals/objectives, goal/objective should be tied to the correct service and progress toward the specified goals/objectives should be noted. The notes should be legible and signed with the name and credentials of the service provider. </a:t>
            </a:r>
            <a:r>
              <a:rPr lang="en-US" sz="2400">
                <a:solidFill>
                  <a:srgbClr val="244061"/>
                </a:solidFill>
              </a:rPr>
              <a:t> </a:t>
            </a:r>
            <a:endParaRPr sz="2400">
              <a:solidFill>
                <a:srgbClr val="244061"/>
              </a:solidFill>
            </a:endParaRPr>
          </a:p>
          <a:p>
            <a:pPr marL="0" lvl="0" indent="0" algn="l" rtl="0">
              <a:lnSpc>
                <a:spcPct val="115000"/>
              </a:lnSpc>
              <a:spcBef>
                <a:spcPts val="0"/>
              </a:spcBef>
              <a:spcAft>
                <a:spcPts val="0"/>
              </a:spcAft>
              <a:buNone/>
            </a:pPr>
            <a:endParaRPr sz="2400">
              <a:solidFill>
                <a:srgbClr val="244061"/>
              </a:solidFill>
            </a:endParaRPr>
          </a:p>
          <a:p>
            <a:pPr marL="0" lvl="0" indent="0" algn="l" rtl="0">
              <a:lnSpc>
                <a:spcPct val="115000"/>
              </a:lnSpc>
              <a:spcBef>
                <a:spcPts val="0"/>
              </a:spcBef>
              <a:spcAft>
                <a:spcPts val="0"/>
              </a:spcAft>
              <a:buNone/>
            </a:pPr>
            <a:r>
              <a:rPr lang="en-US" sz="2400">
                <a:solidFill>
                  <a:srgbClr val="244061"/>
                </a:solidFill>
              </a:rPr>
              <a:t> </a:t>
            </a:r>
            <a:r>
              <a:rPr lang="en-US" sz="2400" i="1" u="sng">
                <a:solidFill>
                  <a:srgbClr val="244061"/>
                </a:solidFill>
              </a:rPr>
              <a:t>“we expect that progress towards the specific goal/objective that is the focus of intervention is evaluated at each session.”</a:t>
            </a:r>
            <a:r>
              <a:rPr lang="en-US" sz="2400">
                <a:solidFill>
                  <a:srgbClr val="244061"/>
                </a:solidFill>
              </a:rPr>
              <a:t>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Do CBCMs need to approve who attends a members Person Centered plan meeting</a:t>
            </a:r>
            <a:endParaRPr/>
          </a:p>
        </p:txBody>
      </p:sp>
      <p:sp>
        <p:nvSpPr>
          <p:cNvPr id="202" name="Google Shape;202;p29"/>
          <p:cNvSpPr txBox="1">
            <a:spLocks noGrp="1"/>
          </p:cNvSpPr>
          <p:nvPr>
            <p:ph type="body" idx="1"/>
          </p:nvPr>
        </p:nvSpPr>
        <p:spPr>
          <a:xfrm>
            <a:off x="838200" y="17735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4800" dirty="0"/>
              <a:t>No.  It is the member’s choice to invite who they want at their ISP.  </a:t>
            </a:r>
          </a:p>
          <a:p>
            <a:pPr marL="0" lvl="0" indent="0" algn="l" rtl="0">
              <a:spcBef>
                <a:spcPts val="1000"/>
              </a:spcBef>
              <a:spcAft>
                <a:spcPts val="0"/>
              </a:spcAft>
              <a:buNone/>
            </a:pPr>
            <a:endParaRPr sz="4800" dirty="0"/>
          </a:p>
        </p:txBody>
      </p:sp>
      <p:pic>
        <p:nvPicPr>
          <p:cNvPr id="2" name="Picture 1">
            <a:extLst>
              <a:ext uri="{FF2B5EF4-FFF2-40B4-BE49-F238E27FC236}">
                <a16:creationId xmlns:a16="http://schemas.microsoft.com/office/drawing/2014/main" id="{DD56F067-0BE1-1347-B6B0-547C0DD43D5D}"/>
              </a:ext>
            </a:extLst>
          </p:cNvPr>
          <p:cNvPicPr>
            <a:picLocks noChangeAspect="1"/>
          </p:cNvPicPr>
          <p:nvPr/>
        </p:nvPicPr>
        <p:blipFill>
          <a:blip r:embed="rId3"/>
          <a:stretch>
            <a:fillRect/>
          </a:stretch>
        </p:blipFill>
        <p:spPr>
          <a:xfrm>
            <a:off x="3648890" y="3245914"/>
            <a:ext cx="3615509" cy="23972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Can Providers or Guardians participate in the Utilization review call</a:t>
            </a:r>
            <a:endParaRPr/>
          </a:p>
        </p:txBody>
      </p:sp>
      <p:sp>
        <p:nvSpPr>
          <p:cNvPr id="209" name="Google Shape;209;p30"/>
          <p:cNvSpPr txBox="1">
            <a:spLocks noGrp="1"/>
          </p:cNvSpPr>
          <p:nvPr>
            <p:ph type="body" idx="1"/>
          </p:nvPr>
        </p:nvSpPr>
        <p:spPr>
          <a:xfrm>
            <a:off x="2058050" y="1812600"/>
            <a:ext cx="9295800" cy="4140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a:t>From UHC:  </a:t>
            </a:r>
            <a:endParaRPr sz="2000"/>
          </a:p>
          <a:p>
            <a:pPr marL="0" lvl="0" indent="0" algn="l" rtl="0">
              <a:spcBef>
                <a:spcPts val="1000"/>
              </a:spcBef>
              <a:spcAft>
                <a:spcPts val="0"/>
              </a:spcAft>
              <a:buNone/>
            </a:pPr>
            <a:r>
              <a:rPr lang="en-US" sz="2000"/>
              <a:t>We do not consider this discussion to be a treatment plan meeting. </a:t>
            </a:r>
            <a:endParaRPr sz="2000"/>
          </a:p>
          <a:p>
            <a:pPr marL="0" lvl="0" indent="0" algn="l" rtl="0">
              <a:spcBef>
                <a:spcPts val="1000"/>
              </a:spcBef>
              <a:spcAft>
                <a:spcPts val="0"/>
              </a:spcAft>
              <a:buNone/>
            </a:pPr>
            <a:r>
              <a:rPr lang="en-US" sz="2000"/>
              <a:t>Utilization reviews are clinician to clinician clinical discussions of member’s treatment and clinical presentation in the context of coverage/payment for requested services. We do not consider this discussion to be a treatment plan meeting. As such, member and guardian are not included.  </a:t>
            </a:r>
            <a:endParaRPr sz="2000"/>
          </a:p>
          <a:p>
            <a:pPr marL="0" lvl="0" indent="0" algn="l" rtl="0">
              <a:spcBef>
                <a:spcPts val="1000"/>
              </a:spcBef>
              <a:spcAft>
                <a:spcPts val="0"/>
              </a:spcAft>
              <a:buNone/>
            </a:pPr>
            <a:r>
              <a:rPr lang="en-US" sz="2000"/>
              <a:t>The CBCM/IHHs should include any relevant information from the treating providers as well as the member and their direct support system. This would include any information obtained at the person centered treatment planning development sessions as well as the updates.</a:t>
            </a:r>
            <a:endParaRPr sz="2000"/>
          </a:p>
          <a:p>
            <a:pPr marL="0" lvl="0" indent="0" algn="l" rtl="0">
              <a:lnSpc>
                <a:spcPct val="115000"/>
              </a:lnSpc>
              <a:spcBef>
                <a:spcPts val="0"/>
              </a:spcBef>
              <a:spcAft>
                <a:spcPts val="0"/>
              </a:spcAft>
              <a:buClr>
                <a:schemeClr val="dk1"/>
              </a:buClr>
              <a:buSzPts val="1100"/>
              <a:buFont typeface="Arial"/>
              <a:buNone/>
            </a:pPr>
            <a:r>
              <a:rPr lang="en-US" sz="1800">
                <a:latin typeface="Georgia"/>
                <a:ea typeface="Georgia"/>
                <a:cs typeface="Georgia"/>
                <a:sym typeface="Georgia"/>
              </a:rPr>
              <a:t> </a:t>
            </a:r>
            <a:endParaRPr sz="1800">
              <a:latin typeface="Georgia"/>
              <a:ea typeface="Georgia"/>
              <a:cs typeface="Georgia"/>
              <a:sym typeface="Georgia"/>
            </a:endParaRPr>
          </a:p>
          <a:p>
            <a:pPr marL="0" lvl="0" indent="0" algn="l" rtl="0">
              <a:spcBef>
                <a:spcPts val="1000"/>
              </a:spcBef>
              <a:spcAft>
                <a:spcPts val="0"/>
              </a:spcAft>
              <a:buNone/>
            </a:pPr>
            <a:r>
              <a:rPr lang="en-US" sz="1800"/>
              <a:t>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000" dirty="0">
                <a:solidFill>
                  <a:srgbClr val="333E48"/>
                </a:solidFill>
                <a:highlight>
                  <a:srgbClr val="FFFFFF"/>
                </a:highlight>
                <a:latin typeface="Times New Roman"/>
                <a:ea typeface="Times New Roman"/>
                <a:cs typeface="Times New Roman"/>
                <a:sym typeface="Times New Roman"/>
              </a:rPr>
              <a:t>.  </a:t>
            </a:r>
            <a:endParaRPr sz="1000" dirty="0">
              <a:solidFill>
                <a:srgbClr val="333E48"/>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00" dirty="0">
              <a:solidFill>
                <a:srgbClr val="333E48"/>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3200" dirty="0">
                <a:solidFill>
                  <a:srgbClr val="333E48"/>
                </a:solidFill>
                <a:highlight>
                  <a:srgbClr val="FFFFFF"/>
                </a:highlight>
              </a:rPr>
              <a:t>Q:UHC told us Habilitation Providers need to meet Chapter 24 standard.  Is this true? </a:t>
            </a:r>
            <a:endParaRPr sz="3200" dirty="0"/>
          </a:p>
        </p:txBody>
      </p:sp>
      <p:sp>
        <p:nvSpPr>
          <p:cNvPr id="216" name="Google Shape;216;p31"/>
          <p:cNvSpPr txBox="1">
            <a:spLocks noGrp="1"/>
          </p:cNvSpPr>
          <p:nvPr>
            <p:ph type="body" idx="1"/>
          </p:nvPr>
        </p:nvSpPr>
        <p:spPr>
          <a:xfrm>
            <a:off x="838200" y="1909950"/>
            <a:ext cx="9084000" cy="30381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No.  Chapter 24 is one way to meet the accreditation standards, but is not the only way.</a:t>
            </a:r>
            <a:endParaRPr dirty="0"/>
          </a:p>
          <a:p>
            <a:pPr marL="0" lvl="0" indent="0" algn="l" rtl="0">
              <a:spcBef>
                <a:spcPts val="1000"/>
              </a:spcBef>
              <a:spcAft>
                <a:spcPts val="0"/>
              </a:spcAft>
              <a:buNone/>
            </a:pPr>
            <a:r>
              <a:rPr lang="en-US" dirty="0"/>
              <a:t>UHC has acknowledged this is not a requirement. </a:t>
            </a:r>
            <a:endParaRPr dirty="0"/>
          </a:p>
        </p:txBody>
      </p:sp>
      <p:pic>
        <p:nvPicPr>
          <p:cNvPr id="217" name="Google Shape;217;p31"/>
          <p:cNvPicPr preferRelativeResize="0"/>
          <p:nvPr/>
        </p:nvPicPr>
        <p:blipFill>
          <a:blip r:embed="rId3">
            <a:alphaModFix/>
          </a:blip>
          <a:stretch>
            <a:fillRect/>
          </a:stretch>
        </p:blipFill>
        <p:spPr>
          <a:xfrm>
            <a:off x="9709825" y="3958250"/>
            <a:ext cx="2109742" cy="1689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dirty="0">
                <a:solidFill>
                  <a:srgbClr val="333E48"/>
                </a:solidFill>
                <a:highlight>
                  <a:srgbClr val="FFFFFF"/>
                </a:highlight>
                <a:latin typeface="Arial"/>
                <a:ea typeface="Arial"/>
                <a:cs typeface="Arial"/>
                <a:sym typeface="Arial"/>
              </a:rPr>
              <a:t>Q: UHC authorizations for members in Hospital</a:t>
            </a:r>
            <a:endParaRPr sz="3000" dirty="0"/>
          </a:p>
        </p:txBody>
      </p:sp>
      <p:sp>
        <p:nvSpPr>
          <p:cNvPr id="195" name="Google Shape;195;p28"/>
          <p:cNvSpPr txBox="1">
            <a:spLocks noGrp="1"/>
          </p:cNvSpPr>
          <p:nvPr>
            <p:ph type="body" idx="1"/>
          </p:nvPr>
        </p:nvSpPr>
        <p:spPr>
          <a:xfrm>
            <a:off x="694900" y="1768975"/>
            <a:ext cx="10515600" cy="4351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r>
              <a:rPr lang="en-US" sz="1100">
                <a:solidFill>
                  <a:srgbClr val="0000FF"/>
                </a:solidFill>
                <a:latin typeface="Georgia"/>
                <a:ea typeface="Georgia"/>
                <a:cs typeface="Georgia"/>
                <a:sym typeface="Georgia"/>
              </a:rPr>
              <a:t> </a:t>
            </a:r>
            <a:endParaRPr sz="1100">
              <a:solidFill>
                <a:srgbClr val="0000FF"/>
              </a:solidFill>
              <a:latin typeface="Georgia"/>
              <a:ea typeface="Georgia"/>
              <a:cs typeface="Georgia"/>
              <a:sym typeface="Georgia"/>
            </a:endParaRPr>
          </a:p>
          <a:p>
            <a:pPr marL="0" lvl="0" indent="0" algn="l" rtl="0">
              <a:spcBef>
                <a:spcPts val="1000"/>
              </a:spcBef>
              <a:spcAft>
                <a:spcPts val="0"/>
              </a:spcAft>
              <a:buNone/>
            </a:pPr>
            <a:r>
              <a:rPr lang="en-US" sz="3000">
                <a:solidFill>
                  <a:srgbClr val="000000"/>
                </a:solidFill>
              </a:rPr>
              <a:t>From Paige at UHC:</a:t>
            </a:r>
            <a:endParaRPr sz="3000">
              <a:solidFill>
                <a:srgbClr val="000000"/>
              </a:solidFill>
            </a:endParaRPr>
          </a:p>
          <a:p>
            <a:pPr marL="0" lvl="0" indent="0" algn="l" rtl="0">
              <a:spcBef>
                <a:spcPts val="1000"/>
              </a:spcBef>
              <a:spcAft>
                <a:spcPts val="0"/>
              </a:spcAft>
              <a:buNone/>
            </a:pPr>
            <a:r>
              <a:rPr lang="en-US" sz="3000">
                <a:solidFill>
                  <a:srgbClr val="000000"/>
                </a:solidFill>
              </a:rPr>
              <a:t>The member does not need to be out of the hospital to request the authorization as long as there is an established discharge date. We will make sure that there is clear information being shared with providers related to the requirement. </a:t>
            </a:r>
            <a:endParaRPr sz="30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UA and UB are now prior </a:t>
            </a:r>
            <a:r>
              <a:rPr lang="en-US" dirty="0" err="1"/>
              <a:t>auths</a:t>
            </a:r>
            <a:r>
              <a:rPr lang="en-US" dirty="0"/>
              <a:t> with UHC</a:t>
            </a:r>
            <a:endParaRPr dirty="0"/>
          </a:p>
        </p:txBody>
      </p:sp>
      <p:sp>
        <p:nvSpPr>
          <p:cNvPr id="239" name="Google Shape;239;p34"/>
          <p:cNvSpPr txBox="1">
            <a:spLocks noGrp="1"/>
          </p:cNvSpPr>
          <p:nvPr>
            <p:ph type="body" idx="1"/>
          </p:nvPr>
        </p:nvSpPr>
        <p:spPr>
          <a:xfrm>
            <a:off x="1428625" y="1828675"/>
            <a:ext cx="10515600" cy="4351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900">
              <a:solidFill>
                <a:srgbClr val="000000"/>
              </a:solidFill>
              <a:latin typeface="Arial"/>
              <a:ea typeface="Arial"/>
              <a:cs typeface="Arial"/>
              <a:sym typeface="Arial"/>
            </a:endParaRPr>
          </a:p>
          <a:p>
            <a:pPr marL="0" lvl="0" indent="0" algn="l" rtl="0">
              <a:spcBef>
                <a:spcPts val="1000"/>
              </a:spcBef>
              <a:spcAft>
                <a:spcPts val="0"/>
              </a:spcAft>
              <a:buNone/>
            </a:pPr>
            <a:r>
              <a:rPr lang="en-US" sz="2400"/>
              <a:t>This took effect November 1, 2018.</a:t>
            </a:r>
            <a:endParaRPr sz="2400"/>
          </a:p>
          <a:p>
            <a:pPr marL="0" lvl="0" indent="0" algn="l" rtl="0">
              <a:spcBef>
                <a:spcPts val="1000"/>
              </a:spcBef>
              <a:spcAft>
                <a:spcPts val="0"/>
              </a:spcAft>
              <a:buNone/>
            </a:pPr>
            <a:r>
              <a:rPr lang="en-US" sz="2400"/>
              <a:t>120 units authorized annually for everyone and all should have received notices.</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If the authorized units extend beyond the current date, that is OK.  If you need more units before the extension occurs, the CBCM/IHH should request additional units at least 14 days in advance. </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	Day Hab and Voc will be going to a pre authorization process early next year</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724725" y="7055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 When will the IME annual training be and what will it cover? </a:t>
            </a:r>
            <a:endParaRPr/>
          </a:p>
        </p:txBody>
      </p:sp>
      <p:sp>
        <p:nvSpPr>
          <p:cNvPr id="116" name="Google Shape;116;p17"/>
          <p:cNvSpPr txBox="1">
            <a:spLocks noGrp="1"/>
          </p:cNvSpPr>
          <p:nvPr>
            <p:ph type="body" idx="1"/>
          </p:nvPr>
        </p:nvSpPr>
        <p:spPr>
          <a:xfrm>
            <a:off x="838200" y="2031275"/>
            <a:ext cx="10515600" cy="4351200"/>
          </a:xfrm>
          <a:prstGeom prst="rect">
            <a:avLst/>
          </a:prstGeom>
        </p:spPr>
        <p:txBody>
          <a:bodyPr spcFirstLastPara="1" wrap="square" lIns="91425" tIns="91425" rIns="91425" bIns="91425" anchor="t" anchorCtr="0">
            <a:noAutofit/>
          </a:bodyPr>
          <a:lstStyle/>
          <a:p>
            <a:pPr marL="228600" lvl="0" indent="0" algn="l" rtl="0">
              <a:spcBef>
                <a:spcPts val="1000"/>
              </a:spcBef>
              <a:spcAft>
                <a:spcPts val="0"/>
              </a:spcAft>
              <a:buNone/>
            </a:pPr>
            <a:r>
              <a:rPr lang="en-US" dirty="0"/>
              <a:t>This training has been pushed out to late Fall so the input from providers regarding training topics could be incorporated.</a:t>
            </a:r>
            <a:endParaRPr dirty="0"/>
          </a:p>
          <a:p>
            <a:pPr marL="228600" lvl="0" indent="127000" algn="l" rtl="0">
              <a:spcBef>
                <a:spcPts val="1000"/>
              </a:spcBef>
              <a:spcAft>
                <a:spcPts val="0"/>
              </a:spcAft>
              <a:buNone/>
            </a:pPr>
            <a:endParaRPr dirty="0"/>
          </a:p>
          <a:p>
            <a:pPr marL="228600" lvl="0" indent="0" algn="l" rtl="0">
              <a:spcBef>
                <a:spcPts val="1000"/>
              </a:spcBef>
              <a:spcAft>
                <a:spcPts val="0"/>
              </a:spcAft>
              <a:buNone/>
            </a:pPr>
            <a:r>
              <a:rPr lang="en-US" dirty="0"/>
              <a:t> 	A notice will be sent when dates are finalized.</a:t>
            </a:r>
            <a:endParaRPr dirty="0"/>
          </a:p>
          <a:p>
            <a:pPr marL="228600" lvl="0" indent="127000" algn="l" rtl="0">
              <a:spcBef>
                <a:spcPts val="1000"/>
              </a:spcBef>
              <a:spcAft>
                <a:spcPts val="0"/>
              </a:spcAft>
              <a:buNone/>
            </a:pPr>
            <a:endParaRPr dirty="0"/>
          </a:p>
          <a:p>
            <a:pPr marL="228600" lvl="0" indent="127000" algn="l" rtl="0">
              <a:spcBef>
                <a:spcPts val="1000"/>
              </a:spcBef>
              <a:spcAft>
                <a:spcPts val="0"/>
              </a:spcAft>
              <a:buNone/>
            </a:pPr>
            <a:endParaRPr dirty="0"/>
          </a:p>
          <a:p>
            <a:pPr marL="228600" lvl="0" indent="127000" algn="l" rtl="0">
              <a:spcBef>
                <a:spcPts val="1000"/>
              </a:spcBef>
              <a:spcAft>
                <a:spcPts val="0"/>
              </a:spcAft>
              <a:buNone/>
            </a:pPr>
            <a:endParaRPr dirty="0"/>
          </a:p>
        </p:txBody>
      </p:sp>
      <p:pic>
        <p:nvPicPr>
          <p:cNvPr id="117" name="Google Shape;117;p17"/>
          <p:cNvPicPr preferRelativeResize="0"/>
          <p:nvPr/>
        </p:nvPicPr>
        <p:blipFill>
          <a:blip r:embed="rId3">
            <a:alphaModFix/>
          </a:blip>
          <a:stretch>
            <a:fillRect/>
          </a:stretch>
        </p:blipFill>
        <p:spPr>
          <a:xfrm>
            <a:off x="5208525" y="4574558"/>
            <a:ext cx="774000" cy="937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UA and UB continued….</a:t>
            </a:r>
            <a:endParaRPr/>
          </a:p>
        </p:txBody>
      </p:sp>
      <p:sp>
        <p:nvSpPr>
          <p:cNvPr id="246" name="Google Shape;246;p35"/>
          <p:cNvSpPr txBox="1">
            <a:spLocks noGrp="1"/>
          </p:cNvSpPr>
          <p:nvPr>
            <p:ph type="body" idx="1"/>
          </p:nvPr>
        </p:nvSpPr>
        <p:spPr>
          <a:xfrm>
            <a:off x="1722025" y="1343175"/>
            <a:ext cx="9631800" cy="483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endParaRPr sz="1100">
              <a:solidFill>
                <a:srgbClr val="0000FF"/>
              </a:solidFill>
              <a:latin typeface="Georgia"/>
              <a:ea typeface="Georgia"/>
              <a:cs typeface="Georgia"/>
              <a:sym typeface="Georgia"/>
            </a:endParaRPr>
          </a:p>
          <a:p>
            <a:pPr marL="0" lvl="0" indent="0" algn="l" rtl="0">
              <a:lnSpc>
                <a:spcPct val="115000"/>
              </a:lnSpc>
              <a:spcBef>
                <a:spcPts val="0"/>
              </a:spcBef>
              <a:spcAft>
                <a:spcPts val="0"/>
              </a:spcAft>
              <a:buNone/>
            </a:pPr>
            <a:r>
              <a:rPr lang="en-US" sz="3000">
                <a:solidFill>
                  <a:srgbClr val="000000"/>
                </a:solidFill>
              </a:rPr>
              <a:t>From Paige at UHC:  ...the majority of members receiving UA or UB services should have had an authorization placed by 11/1 with the authorization being visible in the system by 11/2. Some members may not have been identified within the report’s parameters given the nature of the providers’ claims submission. As such, we ask the IHHs to verify their individual members have authorizations. </a:t>
            </a:r>
            <a:endParaRPr sz="30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UA and UB continued….</a:t>
            </a:r>
            <a:endParaRPr/>
          </a:p>
        </p:txBody>
      </p:sp>
      <p:sp>
        <p:nvSpPr>
          <p:cNvPr id="253" name="Google Shape;253;p36"/>
          <p:cNvSpPr txBox="1">
            <a:spLocks noGrp="1"/>
          </p:cNvSpPr>
          <p:nvPr>
            <p:ph type="body" idx="1"/>
          </p:nvPr>
        </p:nvSpPr>
        <p:spPr>
          <a:xfrm>
            <a:off x="1722025" y="1343175"/>
            <a:ext cx="9631800" cy="483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0000FF"/>
              </a:solidFill>
              <a:latin typeface="Georgia"/>
              <a:ea typeface="Georgia"/>
              <a:cs typeface="Georgia"/>
              <a:sym typeface="Georgia"/>
            </a:endParaRPr>
          </a:p>
          <a:p>
            <a:pPr marL="0" lvl="0" indent="0" algn="l" rtl="0">
              <a:lnSpc>
                <a:spcPct val="115000"/>
              </a:lnSpc>
              <a:spcBef>
                <a:spcPts val="0"/>
              </a:spcBef>
              <a:spcAft>
                <a:spcPts val="0"/>
              </a:spcAft>
              <a:buNone/>
            </a:pPr>
            <a:r>
              <a:rPr lang="en-US" sz="3000">
                <a:solidFill>
                  <a:srgbClr val="000000"/>
                </a:solidFill>
              </a:rPr>
              <a:t>If the authorization is unable to be viewed by the IHH or HAB Provider, the IHH should send a list of Members including DOB, Level and Hab Provider/Location to this e-mail box (</a:t>
            </a:r>
            <a:r>
              <a:rPr lang="en-US" sz="3000" u="sng">
                <a:solidFill>
                  <a:srgbClr val="000000"/>
                </a:solidFill>
              </a:rPr>
              <a:t>alert.ps.admin@optum.com).</a:t>
            </a:r>
            <a:r>
              <a:rPr lang="en-US" sz="3000">
                <a:solidFill>
                  <a:srgbClr val="000000"/>
                </a:solidFill>
              </a:rPr>
              <a:t> This information will be used to enter any remaining authorizations. The team is currently working on any requests sent in ...by various providers.  </a:t>
            </a:r>
            <a:endParaRPr sz="30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UA and UB continued….</a:t>
            </a:r>
            <a:endParaRPr dirty="0"/>
          </a:p>
        </p:txBody>
      </p:sp>
      <p:sp>
        <p:nvSpPr>
          <p:cNvPr id="260" name="Google Shape;260;p37"/>
          <p:cNvSpPr txBox="1">
            <a:spLocks noGrp="1"/>
          </p:cNvSpPr>
          <p:nvPr>
            <p:ph type="body" idx="1"/>
          </p:nvPr>
        </p:nvSpPr>
        <p:spPr>
          <a:xfrm>
            <a:off x="1722025" y="1343175"/>
            <a:ext cx="9631800" cy="483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0000FF"/>
              </a:solidFill>
              <a:latin typeface="Georgia"/>
              <a:ea typeface="Georgia"/>
              <a:cs typeface="Georgia"/>
              <a:sym typeface="Georgia"/>
            </a:endParaRPr>
          </a:p>
          <a:p>
            <a:pPr marL="0" lvl="0" indent="0" algn="l" rtl="0">
              <a:lnSpc>
                <a:spcPct val="115000"/>
              </a:lnSpc>
              <a:spcBef>
                <a:spcPts val="0"/>
              </a:spcBef>
              <a:spcAft>
                <a:spcPts val="0"/>
              </a:spcAft>
              <a:buNone/>
            </a:pPr>
            <a:r>
              <a:rPr lang="en-US" sz="3000" dirty="0">
                <a:solidFill>
                  <a:srgbClr val="000000"/>
                </a:solidFill>
              </a:rPr>
              <a:t> In the meantime, </a:t>
            </a:r>
            <a:r>
              <a:rPr lang="en-US" sz="3000" dirty="0">
                <a:solidFill>
                  <a:srgbClr val="FF0000"/>
                </a:solidFill>
              </a:rPr>
              <a:t>please continue to bill for these services during this time of transition. Claims will pay in the interim while the authorizations are being completed.</a:t>
            </a:r>
            <a:r>
              <a:rPr lang="en-US" sz="3000" dirty="0">
                <a:solidFill>
                  <a:srgbClr val="000000"/>
                </a:solidFill>
              </a:rPr>
              <a:t> </a:t>
            </a:r>
            <a:endParaRPr sz="30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92CB-31F1-4A40-A28F-DA69E713A91A}"/>
              </a:ext>
            </a:extLst>
          </p:cNvPr>
          <p:cNvSpPr>
            <a:spLocks noGrp="1"/>
          </p:cNvSpPr>
          <p:nvPr>
            <p:ph type="title"/>
          </p:nvPr>
        </p:nvSpPr>
        <p:spPr/>
        <p:txBody>
          <a:bodyPr/>
          <a:lstStyle/>
          <a:p>
            <a:r>
              <a:rPr lang="en-US" dirty="0"/>
              <a:t>UA and UB continued….</a:t>
            </a:r>
          </a:p>
        </p:txBody>
      </p:sp>
      <p:sp>
        <p:nvSpPr>
          <p:cNvPr id="3" name="Text Placeholder 2">
            <a:extLst>
              <a:ext uri="{FF2B5EF4-FFF2-40B4-BE49-F238E27FC236}">
                <a16:creationId xmlns:a16="http://schemas.microsoft.com/office/drawing/2014/main" id="{FB7AAC45-BDC7-0B40-8429-8BF290A54725}"/>
              </a:ext>
            </a:extLst>
          </p:cNvPr>
          <p:cNvSpPr>
            <a:spLocks noGrp="1"/>
          </p:cNvSpPr>
          <p:nvPr>
            <p:ph type="body" idx="1"/>
          </p:nvPr>
        </p:nvSpPr>
        <p:spPr/>
        <p:txBody>
          <a:bodyPr/>
          <a:lstStyle/>
          <a:p>
            <a:r>
              <a:rPr lang="en-US" dirty="0"/>
              <a:t>UA and UBs typically do not need to go for review, but in some cases they want to ensure Medical Necessity which is different than Member Eligibility.</a:t>
            </a:r>
          </a:p>
        </p:txBody>
      </p:sp>
    </p:spTree>
    <p:extLst>
      <p:ext uri="{BB962C8B-B14F-4D97-AF65-F5344CB8AC3E}">
        <p14:creationId xmlns:p14="http://schemas.microsoft.com/office/powerpoint/2010/main" val="524008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CF93-1E1C-B94A-A9C3-6B8697EBBDDB}"/>
              </a:ext>
            </a:extLst>
          </p:cNvPr>
          <p:cNvSpPr>
            <a:spLocks noGrp="1"/>
          </p:cNvSpPr>
          <p:nvPr>
            <p:ph type="title"/>
          </p:nvPr>
        </p:nvSpPr>
        <p:spPr/>
        <p:txBody>
          <a:bodyPr/>
          <a:lstStyle/>
          <a:p>
            <a:r>
              <a:rPr lang="en-US" dirty="0"/>
              <a:t>U8 and U9 Shortened </a:t>
            </a:r>
            <a:r>
              <a:rPr lang="en-US" dirty="0" err="1"/>
              <a:t>Auth</a:t>
            </a:r>
            <a:r>
              <a:rPr lang="en-US" dirty="0"/>
              <a:t> time</a:t>
            </a:r>
          </a:p>
        </p:txBody>
      </p:sp>
      <p:sp>
        <p:nvSpPr>
          <p:cNvPr id="3" name="Text Placeholder 2">
            <a:extLst>
              <a:ext uri="{FF2B5EF4-FFF2-40B4-BE49-F238E27FC236}">
                <a16:creationId xmlns:a16="http://schemas.microsoft.com/office/drawing/2014/main" id="{32C9D3E7-3227-804E-883F-D25933B45AB5}"/>
              </a:ext>
            </a:extLst>
          </p:cNvPr>
          <p:cNvSpPr>
            <a:spLocks noGrp="1"/>
          </p:cNvSpPr>
          <p:nvPr>
            <p:ph type="body" idx="1"/>
          </p:nvPr>
        </p:nvSpPr>
        <p:spPr/>
        <p:txBody>
          <a:bodyPr/>
          <a:lstStyle/>
          <a:p>
            <a:pPr marL="50800" indent="0">
              <a:buNone/>
            </a:pPr>
            <a:r>
              <a:rPr lang="en-US" sz="3200" dirty="0"/>
              <a:t>According to UHC Alert team</a:t>
            </a:r>
            <a:r>
              <a:rPr lang="en-US" dirty="0"/>
              <a:t>:</a:t>
            </a:r>
          </a:p>
          <a:p>
            <a:endParaRPr lang="en-US" dirty="0"/>
          </a:p>
          <a:p>
            <a:pPr marL="50800" indent="0">
              <a:buNone/>
            </a:pPr>
            <a:r>
              <a:rPr lang="en-US" dirty="0"/>
              <a:t>Providers should know why an authorization is less than 60 days</a:t>
            </a:r>
          </a:p>
          <a:p>
            <a:pPr marL="50800" indent="0">
              <a:buNone/>
            </a:pPr>
            <a:r>
              <a:rPr lang="en-US" dirty="0"/>
              <a:t>	Placement questions, housing stability , are typically reasons for 	less than 60 days</a:t>
            </a:r>
          </a:p>
        </p:txBody>
      </p:sp>
    </p:spTree>
    <p:extLst>
      <p:ext uri="{BB962C8B-B14F-4D97-AF65-F5344CB8AC3E}">
        <p14:creationId xmlns:p14="http://schemas.microsoft.com/office/powerpoint/2010/main" val="4272838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838200" y="739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Model of Care &amp; DSNP </a:t>
            </a:r>
            <a:endParaRPr/>
          </a:p>
        </p:txBody>
      </p:sp>
      <p:sp>
        <p:nvSpPr>
          <p:cNvPr id="302" name="Google Shape;302;p43"/>
          <p:cNvSpPr txBox="1">
            <a:spLocks noGrp="1"/>
          </p:cNvSpPr>
          <p:nvPr>
            <p:ph type="body" idx="1"/>
          </p:nvPr>
        </p:nvSpPr>
        <p:spPr>
          <a:xfrm>
            <a:off x="1341650" y="1862675"/>
            <a:ext cx="10012200" cy="4314300"/>
          </a:xfrm>
          <a:prstGeom prst="rect">
            <a:avLst/>
          </a:prstGeom>
        </p:spPr>
        <p:txBody>
          <a:bodyPr spcFirstLastPara="1" wrap="square" lIns="91425" tIns="91425" rIns="91425" bIns="91425" anchor="t" anchorCtr="0">
            <a:noAutofit/>
          </a:bodyPr>
          <a:lstStyle/>
          <a:p>
            <a:pPr marL="292100" lvl="0" indent="0" algn="l" rtl="0">
              <a:lnSpc>
                <a:spcPct val="115000"/>
              </a:lnSpc>
              <a:spcBef>
                <a:spcPts val="0"/>
              </a:spcBef>
              <a:spcAft>
                <a:spcPts val="0"/>
              </a:spcAft>
              <a:buClr>
                <a:schemeClr val="dk1"/>
              </a:buClr>
              <a:buSzPts val="1100"/>
              <a:buFont typeface="Arial"/>
              <a:buNone/>
            </a:pPr>
            <a:endParaRPr sz="30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3000">
                <a:solidFill>
                  <a:srgbClr val="222222"/>
                </a:solidFill>
              </a:rPr>
              <a:t>Gives additional services to dual eligibles, but be certain members understand the impact on their existing services.</a:t>
            </a:r>
            <a:endParaRPr sz="30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3000">
                <a:solidFill>
                  <a:srgbClr val="222222"/>
                </a:solidFill>
              </a:rPr>
              <a:t> </a:t>
            </a:r>
            <a:endParaRPr sz="3000">
              <a:solidFill>
                <a:srgbClr val="222222"/>
              </a:solidFill>
            </a:endParaRPr>
          </a:p>
          <a:p>
            <a:pPr marL="292100" lvl="0" indent="0" algn="l" rtl="0">
              <a:lnSpc>
                <a:spcPct val="115000"/>
              </a:lnSpc>
              <a:spcBef>
                <a:spcPts val="0"/>
              </a:spcBef>
              <a:spcAft>
                <a:spcPts val="0"/>
              </a:spcAft>
              <a:buClr>
                <a:schemeClr val="dk1"/>
              </a:buClr>
              <a:buSzPts val="1100"/>
              <a:buFont typeface="Arial"/>
              <a:buNone/>
            </a:pPr>
            <a:r>
              <a:rPr lang="en-US" sz="3000">
                <a:solidFill>
                  <a:srgbClr val="222222"/>
                </a:solidFill>
              </a:rPr>
              <a:t>This pilot is going to be expanded in Iowa--currently central and next will be the Eastern side of the state.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2CA7-EB82-F94D-BD35-6152EE72B885}"/>
              </a:ext>
            </a:extLst>
          </p:cNvPr>
          <p:cNvSpPr>
            <a:spLocks noGrp="1"/>
          </p:cNvSpPr>
          <p:nvPr>
            <p:ph type="title"/>
          </p:nvPr>
        </p:nvSpPr>
        <p:spPr/>
        <p:txBody>
          <a:bodyPr/>
          <a:lstStyle/>
          <a:p>
            <a:r>
              <a:rPr lang="en-US" dirty="0"/>
              <a:t>What about Amerigroup?</a:t>
            </a:r>
          </a:p>
        </p:txBody>
      </p:sp>
      <p:sp>
        <p:nvSpPr>
          <p:cNvPr id="3" name="Text Placeholder 2">
            <a:extLst>
              <a:ext uri="{FF2B5EF4-FFF2-40B4-BE49-F238E27FC236}">
                <a16:creationId xmlns:a16="http://schemas.microsoft.com/office/drawing/2014/main" id="{6B57672F-0A5C-E84F-A6AC-847FD38BCB34}"/>
              </a:ext>
            </a:extLst>
          </p:cNvPr>
          <p:cNvSpPr>
            <a:spLocks noGrp="1"/>
          </p:cNvSpPr>
          <p:nvPr>
            <p:ph type="body" idx="1"/>
          </p:nvPr>
        </p:nvSpPr>
        <p:spPr/>
        <p:txBody>
          <a:bodyPr/>
          <a:lstStyle/>
          <a:p>
            <a:r>
              <a:rPr lang="en-US" dirty="0"/>
              <a:t>The following slide pertains to Amerigroup</a:t>
            </a:r>
          </a:p>
        </p:txBody>
      </p:sp>
      <p:pic>
        <p:nvPicPr>
          <p:cNvPr id="7" name="Picture 6">
            <a:extLst>
              <a:ext uri="{FF2B5EF4-FFF2-40B4-BE49-F238E27FC236}">
                <a16:creationId xmlns:a16="http://schemas.microsoft.com/office/drawing/2014/main" id="{1E02343E-096F-8A4C-AAC5-553836BCC0E9}"/>
              </a:ext>
            </a:extLst>
          </p:cNvPr>
          <p:cNvPicPr>
            <a:picLocks noChangeAspect="1"/>
          </p:cNvPicPr>
          <p:nvPr/>
        </p:nvPicPr>
        <p:blipFill>
          <a:blip r:embed="rId2"/>
          <a:stretch>
            <a:fillRect/>
          </a:stretch>
        </p:blipFill>
        <p:spPr>
          <a:xfrm>
            <a:off x="8251916" y="2699657"/>
            <a:ext cx="2933700" cy="2311581"/>
          </a:xfrm>
          <a:prstGeom prst="rect">
            <a:avLst/>
          </a:prstGeom>
        </p:spPr>
      </p:pic>
    </p:spTree>
    <p:extLst>
      <p:ext uri="{BB962C8B-B14F-4D97-AF65-F5344CB8AC3E}">
        <p14:creationId xmlns:p14="http://schemas.microsoft.com/office/powerpoint/2010/main" val="112700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838200" y="74815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solidFill>
                  <a:srgbClr val="333E48"/>
                </a:solidFill>
              </a:rPr>
              <a:t>Q: What is happening with Change Healthcare working with Amerigroup? </a:t>
            </a:r>
            <a:endParaRPr sz="2400"/>
          </a:p>
        </p:txBody>
      </p:sp>
      <p:sp>
        <p:nvSpPr>
          <p:cNvPr id="224" name="Google Shape;224;p32"/>
          <p:cNvSpPr txBox="1">
            <a:spLocks noGrp="1"/>
          </p:cNvSpPr>
          <p:nvPr>
            <p:ph type="body" idx="1"/>
          </p:nvPr>
        </p:nvSpPr>
        <p:spPr>
          <a:xfrm>
            <a:off x="838200" y="2073850"/>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3000" dirty="0"/>
              <a:t>We do not have final confirmation from AG on where this is at.</a:t>
            </a:r>
            <a:endParaRPr sz="3000" dirty="0"/>
          </a:p>
          <a:p>
            <a:pPr marL="0" lvl="0" indent="0" algn="l" rtl="0">
              <a:spcBef>
                <a:spcPts val="1000"/>
              </a:spcBef>
              <a:spcAft>
                <a:spcPts val="0"/>
              </a:spcAft>
              <a:buNone/>
            </a:pPr>
            <a:r>
              <a:rPr lang="en-US" sz="3000" dirty="0"/>
              <a:t>The contract is still in discussion at this time.  Many providers are looking at Availity to submit their claims.</a:t>
            </a:r>
            <a:endParaRPr sz="3000" dirty="0"/>
          </a:p>
          <a:p>
            <a:pPr marL="0" lvl="0" indent="0" algn="l" rtl="0">
              <a:spcBef>
                <a:spcPts val="1000"/>
              </a:spcBef>
              <a:spcAft>
                <a:spcPts val="0"/>
              </a:spcAft>
              <a:buNone/>
            </a:pPr>
            <a:r>
              <a:rPr lang="en-US" sz="3000" dirty="0"/>
              <a:t>82,000 members may be  impacted by this! </a:t>
            </a:r>
            <a:endParaRPr sz="3000" dirty="0"/>
          </a:p>
        </p:txBody>
      </p:sp>
      <p:pic>
        <p:nvPicPr>
          <p:cNvPr id="225" name="Google Shape;225;p32"/>
          <p:cNvPicPr preferRelativeResize="0"/>
          <p:nvPr/>
        </p:nvPicPr>
        <p:blipFill>
          <a:blip r:embed="rId3">
            <a:alphaModFix/>
          </a:blip>
          <a:stretch>
            <a:fillRect/>
          </a:stretch>
        </p:blipFill>
        <p:spPr>
          <a:xfrm>
            <a:off x="8642313" y="3421500"/>
            <a:ext cx="1838325" cy="2495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F277-2F63-344B-A632-6D33A40836AE}"/>
              </a:ext>
            </a:extLst>
          </p:cNvPr>
          <p:cNvSpPr>
            <a:spLocks noGrp="1"/>
          </p:cNvSpPr>
          <p:nvPr>
            <p:ph type="title"/>
          </p:nvPr>
        </p:nvSpPr>
        <p:spPr/>
        <p:txBody>
          <a:bodyPr/>
          <a:lstStyle/>
          <a:p>
            <a:r>
              <a:rPr lang="en-US" dirty="0"/>
              <a:t>AmeriHealth? </a:t>
            </a:r>
          </a:p>
        </p:txBody>
      </p:sp>
      <p:sp>
        <p:nvSpPr>
          <p:cNvPr id="3" name="Text Placeholder 2">
            <a:extLst>
              <a:ext uri="{FF2B5EF4-FFF2-40B4-BE49-F238E27FC236}">
                <a16:creationId xmlns:a16="http://schemas.microsoft.com/office/drawing/2014/main" id="{948EE6B7-11C1-C142-B44C-9347608569AF}"/>
              </a:ext>
            </a:extLst>
          </p:cNvPr>
          <p:cNvSpPr>
            <a:spLocks noGrp="1"/>
          </p:cNvSpPr>
          <p:nvPr>
            <p:ph type="body" idx="1"/>
          </p:nvPr>
        </p:nvSpPr>
        <p:spPr/>
        <p:txBody>
          <a:bodyPr/>
          <a:lstStyle/>
          <a:p>
            <a:r>
              <a:rPr lang="en-US" dirty="0"/>
              <a:t>If you still have claims that are in process with AmeriHealth and they have not been resolved, contact LeAnn Moskowitz at IME with your specific situation.  </a:t>
            </a:r>
          </a:p>
          <a:p>
            <a:pPr marL="50800" indent="0">
              <a:buNone/>
            </a:pPr>
            <a:endParaRPr lang="en-US" dirty="0"/>
          </a:p>
          <a:p>
            <a:pPr marL="50800" indent="0">
              <a:buNone/>
            </a:pPr>
            <a:r>
              <a:rPr lang="en-US" dirty="0"/>
              <a:t>		The timeline is running out to address this!</a:t>
            </a:r>
          </a:p>
        </p:txBody>
      </p:sp>
      <p:pic>
        <p:nvPicPr>
          <p:cNvPr id="5" name="Picture 4">
            <a:extLst>
              <a:ext uri="{FF2B5EF4-FFF2-40B4-BE49-F238E27FC236}">
                <a16:creationId xmlns:a16="http://schemas.microsoft.com/office/drawing/2014/main" id="{616CBCBF-F70C-7240-9075-531E33C1A40D}"/>
              </a:ext>
            </a:extLst>
          </p:cNvPr>
          <p:cNvPicPr>
            <a:picLocks noChangeAspect="1"/>
          </p:cNvPicPr>
          <p:nvPr/>
        </p:nvPicPr>
        <p:blipFill>
          <a:blip r:embed="rId2"/>
          <a:stretch>
            <a:fillRect/>
          </a:stretch>
        </p:blipFill>
        <p:spPr>
          <a:xfrm>
            <a:off x="4885509" y="4279293"/>
            <a:ext cx="1828800" cy="1816706"/>
          </a:xfrm>
          <a:prstGeom prst="rect">
            <a:avLst/>
          </a:prstGeom>
        </p:spPr>
      </p:pic>
    </p:spTree>
    <p:extLst>
      <p:ext uri="{BB962C8B-B14F-4D97-AF65-F5344CB8AC3E}">
        <p14:creationId xmlns:p14="http://schemas.microsoft.com/office/powerpoint/2010/main" val="164269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63D6-257E-7C40-9D1A-5BB03A9B7074}"/>
              </a:ext>
            </a:extLst>
          </p:cNvPr>
          <p:cNvSpPr>
            <a:spLocks noGrp="1"/>
          </p:cNvSpPr>
          <p:nvPr>
            <p:ph type="title"/>
          </p:nvPr>
        </p:nvSpPr>
        <p:spPr/>
        <p:txBody>
          <a:bodyPr/>
          <a:lstStyle/>
          <a:p>
            <a:r>
              <a:rPr lang="en-US" dirty="0"/>
              <a:t>Iowa Total Care?</a:t>
            </a:r>
          </a:p>
        </p:txBody>
      </p:sp>
      <p:sp>
        <p:nvSpPr>
          <p:cNvPr id="3" name="Text Placeholder 2">
            <a:extLst>
              <a:ext uri="{FF2B5EF4-FFF2-40B4-BE49-F238E27FC236}">
                <a16:creationId xmlns:a16="http://schemas.microsoft.com/office/drawing/2014/main" id="{F7F33F5D-E131-E647-ACE1-D4B28ABF7737}"/>
              </a:ext>
            </a:extLst>
          </p:cNvPr>
          <p:cNvSpPr>
            <a:spLocks noGrp="1"/>
          </p:cNvSpPr>
          <p:nvPr>
            <p:ph type="body" idx="1"/>
          </p:nvPr>
        </p:nvSpPr>
        <p:spPr/>
        <p:txBody>
          <a:bodyPr/>
          <a:lstStyle/>
          <a:p>
            <a:r>
              <a:rPr lang="en-US" dirty="0"/>
              <a:t>They are working on staffing </a:t>
            </a:r>
          </a:p>
          <a:p>
            <a:r>
              <a:rPr lang="en-US" dirty="0"/>
              <a:t>Starting the contracting process to develop their network</a:t>
            </a:r>
          </a:p>
          <a:p>
            <a:endParaRPr lang="en-US" dirty="0"/>
          </a:p>
          <a:p>
            <a:pPr marL="50800" indent="0">
              <a:buNone/>
            </a:pPr>
            <a:r>
              <a:rPr lang="en-US" dirty="0"/>
              <a:t>We have asked IME to discuss the member assignment process at our Wednesday Membership meeting.</a:t>
            </a:r>
          </a:p>
        </p:txBody>
      </p:sp>
    </p:spTree>
    <p:extLst>
      <p:ext uri="{BB962C8B-B14F-4D97-AF65-F5344CB8AC3E}">
        <p14:creationId xmlns:p14="http://schemas.microsoft.com/office/powerpoint/2010/main" val="410598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570000" y="882350"/>
            <a:ext cx="10515600" cy="11349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Q: Are Residential Settings Reviews being done? </a:t>
            </a:r>
            <a:endParaRPr/>
          </a:p>
          <a:p>
            <a:pPr marL="0" lvl="0" indent="0" algn="l" rtl="0">
              <a:spcBef>
                <a:spcPts val="0"/>
              </a:spcBef>
              <a:spcAft>
                <a:spcPts val="0"/>
              </a:spcAft>
              <a:buNone/>
            </a:pPr>
            <a:endParaRPr/>
          </a:p>
        </p:txBody>
      </p:sp>
      <p:sp>
        <p:nvSpPr>
          <p:cNvPr id="124" name="Google Shape;124;p1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342900" lvl="0" indent="-139700" algn="l" rtl="0">
              <a:lnSpc>
                <a:spcPct val="100000"/>
              </a:lnSpc>
              <a:spcBef>
                <a:spcPts val="640"/>
              </a:spcBef>
              <a:spcAft>
                <a:spcPts val="0"/>
              </a:spcAft>
              <a:buClr>
                <a:schemeClr val="dk1"/>
              </a:buClr>
              <a:buSzPts val="1100"/>
              <a:buFont typeface="Arial"/>
              <a:buNone/>
            </a:pPr>
            <a:r>
              <a:rPr lang="en-US" sz="3200"/>
              <a:t>Yes.  CBCMs are to have completed these by April 1 and</a:t>
            </a:r>
            <a:endParaRPr sz="3200"/>
          </a:p>
          <a:p>
            <a:pPr marL="342900" lvl="0" indent="-139700" algn="l" rtl="0">
              <a:lnSpc>
                <a:spcPct val="100000"/>
              </a:lnSpc>
              <a:spcBef>
                <a:spcPts val="640"/>
              </a:spcBef>
              <a:spcAft>
                <a:spcPts val="0"/>
              </a:spcAft>
              <a:buClr>
                <a:schemeClr val="dk1"/>
              </a:buClr>
              <a:buSzPts val="1100"/>
              <a:buFont typeface="Arial"/>
              <a:buNone/>
            </a:pPr>
            <a:r>
              <a:rPr lang="en-US" sz="3200"/>
              <a:t>upload them into IMPA.</a:t>
            </a:r>
            <a:endParaRPr sz="3200"/>
          </a:p>
          <a:p>
            <a:pPr marL="342900" lvl="0" indent="-139700" algn="l" rtl="0">
              <a:lnSpc>
                <a:spcPct val="100000"/>
              </a:lnSpc>
              <a:spcBef>
                <a:spcPts val="640"/>
              </a:spcBef>
              <a:spcAft>
                <a:spcPts val="0"/>
              </a:spcAft>
              <a:buNone/>
            </a:pPr>
            <a:r>
              <a:rPr lang="en-US" sz="3200"/>
              <a:t>The residential settings questions served as the foundation</a:t>
            </a:r>
            <a:endParaRPr sz="3200"/>
          </a:p>
          <a:p>
            <a:pPr marL="342900" lvl="0" indent="-139700" algn="l" rtl="0">
              <a:lnSpc>
                <a:spcPct val="100000"/>
              </a:lnSpc>
              <a:spcBef>
                <a:spcPts val="640"/>
              </a:spcBef>
              <a:spcAft>
                <a:spcPts val="0"/>
              </a:spcAft>
              <a:buNone/>
            </a:pPr>
            <a:r>
              <a:rPr lang="en-US" sz="3200"/>
              <a:t>for the assessment.</a:t>
            </a:r>
            <a:endParaRPr sz="3200"/>
          </a:p>
          <a:p>
            <a:pPr marL="228600" lvl="0" indent="127000" algn="l" rtl="0">
              <a:spcBef>
                <a:spcPts val="1000"/>
              </a:spcBef>
              <a:spcAft>
                <a:spcPts val="0"/>
              </a:spcAft>
              <a:buNone/>
            </a:pPr>
            <a:endParaRPr sz="4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Upcoming Trainings</a:t>
            </a:r>
            <a:endParaRPr/>
          </a:p>
        </p:txBody>
      </p:sp>
      <p:sp>
        <p:nvSpPr>
          <p:cNvPr id="317" name="Google Shape;317;p4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	Mental </a:t>
            </a:r>
            <a:r>
              <a:rPr lang="en-US" dirty="0"/>
              <a:t>Health First Aid for Adults will be offered January 11</a:t>
            </a:r>
            <a:r>
              <a:rPr lang="en-US" baseline="30000" dirty="0"/>
              <a:t>th</a:t>
            </a:r>
            <a:r>
              <a:rPr lang="en-US" dirty="0"/>
              <a:t>  </a:t>
            </a:r>
            <a:r>
              <a:rPr lang="en-US"/>
              <a:t>in 	Des </a:t>
            </a:r>
            <a:r>
              <a:rPr lang="en-US" dirty="0"/>
              <a:t>Moines</a:t>
            </a:r>
          </a:p>
          <a:p>
            <a:pPr marL="0" lvl="0" indent="0" algn="l" rtl="0">
              <a:spcBef>
                <a:spcPts val="1000"/>
              </a:spcBef>
              <a:spcAft>
                <a:spcPts val="0"/>
              </a:spcAft>
              <a:buNone/>
            </a:pPr>
            <a:endParaRPr dirty="0"/>
          </a:p>
          <a:p>
            <a:pPr marL="0" lvl="0" indent="0" algn="l" rtl="0">
              <a:spcBef>
                <a:spcPts val="1000"/>
              </a:spcBef>
              <a:spcAft>
                <a:spcPts val="0"/>
              </a:spcAft>
              <a:buNone/>
            </a:pPr>
            <a:r>
              <a:rPr lang="en-US" dirty="0"/>
              <a:t>	Second Youth to Adult Transition webinar will be January 24</a:t>
            </a:r>
            <a:r>
              <a:rPr lang="en-US" baseline="30000" dirty="0"/>
              <a:t>th</a:t>
            </a:r>
          </a:p>
          <a:p>
            <a:pPr marL="0" lvl="0" indent="0" algn="l" rtl="0">
              <a:spcBef>
                <a:spcPts val="1000"/>
              </a:spcBef>
              <a:spcAft>
                <a:spcPts val="0"/>
              </a:spcAft>
              <a:buNone/>
            </a:pPr>
            <a:endParaRPr lang="en-US" baseline="30000" dirty="0"/>
          </a:p>
          <a:p>
            <a:pPr marL="0" indent="0">
              <a:buNone/>
            </a:pPr>
            <a:r>
              <a:rPr lang="en-US" dirty="0"/>
              <a:t>	State wide TA training will be April 29-May 2 (Send 	topics/questions to Gayla</a:t>
            </a:r>
          </a:p>
          <a:p>
            <a:pPr marL="0" lvl="0" indent="0" algn="l" rtl="0">
              <a:spcBef>
                <a:spcPts val="1000"/>
              </a:spcBef>
              <a:spcAft>
                <a:spcPts val="0"/>
              </a:spcAft>
              <a:buNone/>
            </a:pPr>
            <a:endParaRPr lang="en-US" baseline="30000" dirty="0"/>
          </a:p>
          <a:p>
            <a:pPr marL="0" lvl="0" indent="0" algn="l" rtl="0">
              <a:spcBef>
                <a:spcPts val="1000"/>
              </a:spcBef>
              <a:spcAft>
                <a:spcPts val="0"/>
              </a:spcAft>
              <a:buNone/>
            </a:pPr>
            <a:endParaRPr lang="en-US" baseline="300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Upcoming Trainings</a:t>
            </a:r>
            <a:endParaRPr/>
          </a:p>
        </p:txBody>
      </p:sp>
      <p:sp>
        <p:nvSpPr>
          <p:cNvPr id="323" name="Google Shape;323;p46"/>
          <p:cNvSpPr txBox="1">
            <a:spLocks noGrp="1"/>
          </p:cNvSpPr>
          <p:nvPr>
            <p:ph type="body" idx="1"/>
          </p:nvPr>
        </p:nvSpPr>
        <p:spPr>
          <a:xfrm>
            <a:off x="1624250" y="1469625"/>
            <a:ext cx="9591600" cy="4720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Font typeface="Arial"/>
              <a:buNone/>
            </a:pPr>
            <a:endParaRPr/>
          </a:p>
          <a:p>
            <a:pPr marL="0" marR="0" lvl="0" indent="0" algn="l" rtl="0">
              <a:lnSpc>
                <a:spcPct val="90000"/>
              </a:lnSpc>
              <a:spcBef>
                <a:spcPts val="1000"/>
              </a:spcBef>
              <a:spcAft>
                <a:spcPts val="0"/>
              </a:spcAft>
              <a:buClr>
                <a:schemeClr val="dk1"/>
              </a:buClr>
              <a:buFont typeface="Arial"/>
              <a:buNone/>
            </a:pPr>
            <a:endParaRPr/>
          </a:p>
          <a:p>
            <a:pPr marL="0" marR="0" lvl="0" indent="0" algn="l" rtl="0">
              <a:lnSpc>
                <a:spcPct val="90000"/>
              </a:lnSpc>
              <a:spcBef>
                <a:spcPts val="100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To view the IACP calendar of events and to register go to </a:t>
            </a:r>
            <a:r>
              <a:rPr lang="en-US" sz="2800" b="0" i="0" u="sng" strike="noStrike" cap="none">
                <a:solidFill>
                  <a:schemeClr val="hlink"/>
                </a:solidFill>
                <a:latin typeface="Calibri"/>
                <a:ea typeface="Calibri"/>
                <a:cs typeface="Calibri"/>
                <a:sym typeface="Calibri"/>
                <a:hlinkClick r:id="rId3"/>
              </a:rPr>
              <a:t>www.iowaproviders.org</a:t>
            </a:r>
            <a:r>
              <a:rPr lang="en-US" sz="2800" b="0" i="0" u="none" strike="noStrike" cap="none">
                <a:solidFill>
                  <a:schemeClr val="dk1"/>
                </a:solidFill>
                <a:latin typeface="Calibri"/>
                <a:ea typeface="Calibri"/>
                <a:cs typeface="Calibri"/>
                <a:sym typeface="Calibri"/>
              </a:rPr>
              <a:t> and click on View Full Calendar under Upcoming Events. </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Font typeface="Arial"/>
              <a:buNone/>
            </a:pPr>
            <a:endParaRPr/>
          </a:p>
          <a:p>
            <a:pPr marL="0" marR="0" lvl="0" indent="0" algn="l" rtl="0">
              <a:lnSpc>
                <a:spcPct val="90000"/>
              </a:lnSpc>
              <a:spcBef>
                <a:spcPts val="1000"/>
              </a:spcBef>
              <a:spcAft>
                <a:spcPts val="0"/>
              </a:spcAft>
              <a:buClr>
                <a:schemeClr val="dk1"/>
              </a:buClr>
              <a:buFont typeface="Arial"/>
              <a:buNone/>
            </a:pPr>
            <a:endParaRPr/>
          </a:p>
          <a:p>
            <a:pPr marL="228600" marR="0" lvl="0" indent="-228600" algn="l" rtl="0">
              <a:lnSpc>
                <a:spcPct val="9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p:nvPr/>
        </p:nvSpPr>
        <p:spPr>
          <a:xfrm>
            <a:off x="939675" y="1478825"/>
            <a:ext cx="10861800" cy="1779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3000" b="1"/>
              <a:t>IACP Annual Conference </a:t>
            </a:r>
            <a:endParaRPr sz="3000" b="1"/>
          </a:p>
          <a:p>
            <a:pPr marL="0" lvl="0" indent="0" algn="r" rtl="0">
              <a:spcBef>
                <a:spcPts val="0"/>
              </a:spcBef>
              <a:spcAft>
                <a:spcPts val="0"/>
              </a:spcAft>
              <a:buNone/>
            </a:pPr>
            <a:r>
              <a:rPr lang="en-US" sz="3000" b="1"/>
              <a:t>and Trade Show</a:t>
            </a:r>
            <a:endParaRPr sz="3000" b="1"/>
          </a:p>
          <a:p>
            <a:pPr marL="0" lvl="0" indent="0" algn="r" rtl="0">
              <a:spcBef>
                <a:spcPts val="0"/>
              </a:spcBef>
              <a:spcAft>
                <a:spcPts val="0"/>
              </a:spcAft>
              <a:buNone/>
            </a:pPr>
            <a:endParaRPr sz="3000" b="1"/>
          </a:p>
          <a:p>
            <a:pPr marL="0" lvl="0" indent="0" algn="r" rtl="0">
              <a:spcBef>
                <a:spcPts val="0"/>
              </a:spcBef>
              <a:spcAft>
                <a:spcPts val="0"/>
              </a:spcAft>
              <a:buNone/>
            </a:pPr>
            <a:r>
              <a:rPr lang="en-US" sz="3000" b="1"/>
              <a:t>April 17 &amp; 18, 2019</a:t>
            </a:r>
            <a:endParaRPr sz="3000" b="1"/>
          </a:p>
          <a:p>
            <a:pPr marL="0" lvl="0" indent="0" algn="r" rtl="0">
              <a:spcBef>
                <a:spcPts val="0"/>
              </a:spcBef>
              <a:spcAft>
                <a:spcPts val="0"/>
              </a:spcAft>
              <a:buNone/>
            </a:pPr>
            <a:endParaRPr sz="3000" b="1"/>
          </a:p>
          <a:p>
            <a:pPr marL="0" lvl="0" indent="0" algn="r" rtl="0">
              <a:spcBef>
                <a:spcPts val="0"/>
              </a:spcBef>
              <a:spcAft>
                <a:spcPts val="0"/>
              </a:spcAft>
              <a:buNone/>
            </a:pPr>
            <a:r>
              <a:rPr lang="en-US" sz="3000" b="1"/>
              <a:t>Ames, IA</a:t>
            </a:r>
            <a:endParaRPr sz="3000" b="1"/>
          </a:p>
        </p:txBody>
      </p:sp>
      <p:pic>
        <p:nvPicPr>
          <p:cNvPr id="330" name="Google Shape;330;p47"/>
          <p:cNvPicPr preferRelativeResize="0"/>
          <p:nvPr/>
        </p:nvPicPr>
        <p:blipFill>
          <a:blip r:embed="rId3">
            <a:alphaModFix/>
          </a:blip>
          <a:stretch>
            <a:fillRect/>
          </a:stretch>
        </p:blipFill>
        <p:spPr>
          <a:xfrm>
            <a:off x="75163" y="285750"/>
            <a:ext cx="6066824" cy="60668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DA0C-6130-394C-9AEC-EC2C97AEB0C8}"/>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DBBB109D-AC74-DE47-868B-6069FDD6865E}"/>
              </a:ext>
            </a:extLst>
          </p:cNvPr>
          <p:cNvPicPr>
            <a:picLocks noChangeAspect="1"/>
          </p:cNvPicPr>
          <p:nvPr/>
        </p:nvPicPr>
        <p:blipFill>
          <a:blip r:embed="rId3"/>
          <a:stretch>
            <a:fillRect/>
          </a:stretch>
        </p:blipFill>
        <p:spPr>
          <a:xfrm>
            <a:off x="4066903" y="0"/>
            <a:ext cx="4557304" cy="6076405"/>
          </a:xfrm>
          <a:prstGeom prst="rect">
            <a:avLst/>
          </a:prstGeom>
        </p:spPr>
      </p:pic>
      <p:sp>
        <p:nvSpPr>
          <p:cNvPr id="3" name="Text Placeholder 2">
            <a:extLst>
              <a:ext uri="{FF2B5EF4-FFF2-40B4-BE49-F238E27FC236}">
                <a16:creationId xmlns:a16="http://schemas.microsoft.com/office/drawing/2014/main" id="{E6813859-6458-4744-ADAB-21C0020B11F9}"/>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B0D41D0B-7815-EE42-9D75-8C3D45BF9F68}"/>
              </a:ext>
            </a:extLst>
          </p:cNvPr>
          <p:cNvSpPr>
            <a:spLocks noGrp="1"/>
          </p:cNvSpPr>
          <p:nvPr>
            <p:ph type="body" idx="2"/>
          </p:nvPr>
        </p:nvSpPr>
        <p:spPr/>
        <p:txBody>
          <a:bodyPr/>
          <a:lstStyle/>
          <a:p>
            <a:endParaRPr lang="en-US" dirty="0"/>
          </a:p>
        </p:txBody>
      </p:sp>
      <p:pic>
        <p:nvPicPr>
          <p:cNvPr id="6" name="Picture 5">
            <a:extLst>
              <a:ext uri="{FF2B5EF4-FFF2-40B4-BE49-F238E27FC236}">
                <a16:creationId xmlns:a16="http://schemas.microsoft.com/office/drawing/2014/main" id="{6739258F-3100-E341-96E3-A18EBF6BA054}"/>
              </a:ext>
            </a:extLst>
          </p:cNvPr>
          <p:cNvPicPr>
            <a:picLocks noChangeAspect="1"/>
          </p:cNvPicPr>
          <p:nvPr/>
        </p:nvPicPr>
        <p:blipFill>
          <a:blip r:embed="rId4"/>
          <a:stretch>
            <a:fillRect/>
          </a:stretch>
        </p:blipFill>
        <p:spPr>
          <a:xfrm>
            <a:off x="9142911" y="2636837"/>
            <a:ext cx="1447800" cy="1574800"/>
          </a:xfrm>
          <a:prstGeom prst="rect">
            <a:avLst/>
          </a:prstGeom>
        </p:spPr>
      </p:pic>
      <p:pic>
        <p:nvPicPr>
          <p:cNvPr id="7" name="Picture 6">
            <a:extLst>
              <a:ext uri="{FF2B5EF4-FFF2-40B4-BE49-F238E27FC236}">
                <a16:creationId xmlns:a16="http://schemas.microsoft.com/office/drawing/2014/main" id="{3378A580-E996-4646-A968-E5117E30B9D1}"/>
              </a:ext>
            </a:extLst>
          </p:cNvPr>
          <p:cNvPicPr>
            <a:picLocks noChangeAspect="1"/>
          </p:cNvPicPr>
          <p:nvPr/>
        </p:nvPicPr>
        <p:blipFill>
          <a:blip r:embed="rId4"/>
          <a:stretch>
            <a:fillRect/>
          </a:stretch>
        </p:blipFill>
        <p:spPr>
          <a:xfrm>
            <a:off x="1854428" y="2641781"/>
            <a:ext cx="1447800" cy="1574800"/>
          </a:xfrm>
          <a:prstGeom prst="rect">
            <a:avLst/>
          </a:prstGeom>
        </p:spPr>
      </p:pic>
      <p:sp>
        <p:nvSpPr>
          <p:cNvPr id="8" name="Title 1">
            <a:extLst>
              <a:ext uri="{FF2B5EF4-FFF2-40B4-BE49-F238E27FC236}">
                <a16:creationId xmlns:a16="http://schemas.microsoft.com/office/drawing/2014/main" id="{26CF9EFC-DE60-A04A-897D-1BC45916F5D2}"/>
              </a:ext>
            </a:extLst>
          </p:cNvPr>
          <p:cNvSpPr txBox="1">
            <a:spLocks/>
          </p:cNvSpPr>
          <p:nvPr/>
        </p:nvSpPr>
        <p:spPr>
          <a:xfrm>
            <a:off x="836614" y="539931"/>
            <a:ext cx="7279591" cy="1832337"/>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2329018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8"/>
          <p:cNvSpPr txBox="1">
            <a:spLocks noGrp="1"/>
          </p:cNvSpPr>
          <p:nvPr>
            <p:ph type="title"/>
          </p:nvPr>
        </p:nvSpPr>
        <p:spPr>
          <a:xfrm>
            <a:off x="838200" y="1756609"/>
            <a:ext cx="5340605" cy="237022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3700" b="0" i="0" u="none" strike="noStrike" cap="none">
                <a:solidFill>
                  <a:schemeClr val="dk1"/>
                </a:solidFill>
                <a:latin typeface="Calibri"/>
                <a:ea typeface="Calibri"/>
                <a:cs typeface="Calibri"/>
                <a:sym typeface="Calibri"/>
              </a:rPr>
              <a:t>Other Questions? </a:t>
            </a:r>
            <a:br>
              <a:rPr lang="en-US" sz="3700" b="0" i="0" u="none" strike="noStrike" cap="none">
                <a:solidFill>
                  <a:schemeClr val="dk1"/>
                </a:solidFill>
                <a:latin typeface="Calibri"/>
                <a:ea typeface="Calibri"/>
                <a:cs typeface="Calibri"/>
                <a:sym typeface="Calibri"/>
              </a:rPr>
            </a:br>
            <a:endParaRPr sz="3700" b="0" i="0" u="none" strike="noStrike" cap="none">
              <a:solidFill>
                <a:schemeClr val="dk1"/>
              </a:solidFill>
              <a:latin typeface="Calibri"/>
              <a:ea typeface="Calibri"/>
              <a:cs typeface="Calibri"/>
              <a:sym typeface="Calibri"/>
            </a:endParaRPr>
          </a:p>
        </p:txBody>
      </p:sp>
      <p:pic>
        <p:nvPicPr>
          <p:cNvPr id="336" name="Google Shape;336;p48"/>
          <p:cNvPicPr preferRelativeResize="0">
            <a:picLocks noGrp="1"/>
          </p:cNvPicPr>
          <p:nvPr>
            <p:ph type="body" idx="1"/>
          </p:nvPr>
        </p:nvPicPr>
        <p:blipFill rotWithShape="1">
          <a:blip r:embed="rId3">
            <a:alphaModFix/>
          </a:blip>
          <a:srcRect/>
          <a:stretch/>
        </p:blipFill>
        <p:spPr>
          <a:xfrm>
            <a:off x="6057696" y="987425"/>
            <a:ext cx="4423182" cy="4873624"/>
          </a:xfrm>
          <a:prstGeom prst="rect">
            <a:avLst/>
          </a:prstGeom>
          <a:noFill/>
          <a:ln>
            <a:noFill/>
          </a:ln>
        </p:spPr>
      </p:pic>
      <p:sp>
        <p:nvSpPr>
          <p:cNvPr id="337" name="Google Shape;337;p48"/>
          <p:cNvSpPr txBox="1">
            <a:spLocks noGrp="1"/>
          </p:cNvSpPr>
          <p:nvPr>
            <p:ph type="body" idx="2"/>
          </p:nvPr>
        </p:nvSpPr>
        <p:spPr>
          <a:xfrm>
            <a:off x="838200" y="2173288"/>
            <a:ext cx="3603170" cy="36396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Arial"/>
              <a:buNone/>
            </a:pP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0C28-B10D-7C4A-8012-7B4207717E68}"/>
              </a:ext>
            </a:extLst>
          </p:cNvPr>
          <p:cNvSpPr>
            <a:spLocks noGrp="1"/>
          </p:cNvSpPr>
          <p:nvPr>
            <p:ph type="title"/>
          </p:nvPr>
        </p:nvSpPr>
        <p:spPr/>
        <p:txBody>
          <a:bodyPr/>
          <a:lstStyle/>
          <a:p>
            <a:r>
              <a:rPr lang="en-US" dirty="0"/>
              <a:t>		    ENJOY THE SEASON!!!</a:t>
            </a:r>
          </a:p>
        </p:txBody>
      </p:sp>
      <p:sp>
        <p:nvSpPr>
          <p:cNvPr id="3" name="Text Placeholder 2">
            <a:extLst>
              <a:ext uri="{FF2B5EF4-FFF2-40B4-BE49-F238E27FC236}">
                <a16:creationId xmlns:a16="http://schemas.microsoft.com/office/drawing/2014/main" id="{7898850F-3FF8-F742-AA97-CE04A9AAE550}"/>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3FC9A40C-274E-3B44-ADAA-A4504C3D4CC0}"/>
              </a:ext>
            </a:extLst>
          </p:cNvPr>
          <p:cNvPicPr>
            <a:picLocks noChangeAspect="1"/>
          </p:cNvPicPr>
          <p:nvPr/>
        </p:nvPicPr>
        <p:blipFill>
          <a:blip r:embed="rId2"/>
          <a:stretch>
            <a:fillRect/>
          </a:stretch>
        </p:blipFill>
        <p:spPr>
          <a:xfrm>
            <a:off x="4832350" y="1816100"/>
            <a:ext cx="2527300" cy="3225800"/>
          </a:xfrm>
          <a:prstGeom prst="rect">
            <a:avLst/>
          </a:prstGeom>
        </p:spPr>
      </p:pic>
      <p:pic>
        <p:nvPicPr>
          <p:cNvPr id="5" name="Picture 4">
            <a:extLst>
              <a:ext uri="{FF2B5EF4-FFF2-40B4-BE49-F238E27FC236}">
                <a16:creationId xmlns:a16="http://schemas.microsoft.com/office/drawing/2014/main" id="{49DCE7DB-7B05-044C-9C40-E1597131C77C}"/>
              </a:ext>
            </a:extLst>
          </p:cNvPr>
          <p:cNvPicPr>
            <a:picLocks noChangeAspect="1"/>
          </p:cNvPicPr>
          <p:nvPr/>
        </p:nvPicPr>
        <p:blipFill>
          <a:blip r:embed="rId3"/>
          <a:stretch>
            <a:fillRect/>
          </a:stretch>
        </p:blipFill>
        <p:spPr>
          <a:xfrm>
            <a:off x="8668719" y="274360"/>
            <a:ext cx="1565329" cy="1643953"/>
          </a:xfrm>
          <a:prstGeom prst="rect">
            <a:avLst/>
          </a:prstGeom>
        </p:spPr>
      </p:pic>
      <p:pic>
        <p:nvPicPr>
          <p:cNvPr id="6" name="Picture 5">
            <a:extLst>
              <a:ext uri="{FF2B5EF4-FFF2-40B4-BE49-F238E27FC236}">
                <a16:creationId xmlns:a16="http://schemas.microsoft.com/office/drawing/2014/main" id="{6D04CDA1-CF9B-6448-9A36-0AC936075640}"/>
              </a:ext>
            </a:extLst>
          </p:cNvPr>
          <p:cNvPicPr>
            <a:picLocks noChangeAspect="1"/>
          </p:cNvPicPr>
          <p:nvPr/>
        </p:nvPicPr>
        <p:blipFill>
          <a:blip r:embed="rId3"/>
          <a:stretch>
            <a:fillRect/>
          </a:stretch>
        </p:blipFill>
        <p:spPr>
          <a:xfrm>
            <a:off x="1175287" y="365125"/>
            <a:ext cx="1565329" cy="1643953"/>
          </a:xfrm>
          <a:prstGeom prst="rect">
            <a:avLst/>
          </a:prstGeom>
        </p:spPr>
      </p:pic>
    </p:spTree>
    <p:extLst>
      <p:ext uri="{BB962C8B-B14F-4D97-AF65-F5344CB8AC3E}">
        <p14:creationId xmlns:p14="http://schemas.microsoft.com/office/powerpoint/2010/main" val="48977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solidFill>
                  <a:srgbClr val="333E48"/>
                </a:solidFill>
              </a:rPr>
              <a:t>Status of Residential reviews for HCBS Final Rule</a:t>
            </a:r>
            <a:endParaRPr sz="3600"/>
          </a:p>
        </p:txBody>
      </p:sp>
      <p:sp>
        <p:nvSpPr>
          <p:cNvPr id="131" name="Google Shape;131;p1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1828800" lvl="0" indent="0" algn="l" rtl="0">
              <a:spcBef>
                <a:spcPts val="1000"/>
              </a:spcBef>
              <a:spcAft>
                <a:spcPts val="0"/>
              </a:spcAft>
              <a:buNone/>
            </a:pPr>
            <a:r>
              <a:rPr lang="en-US"/>
              <a:t>Visits are being conducted to settings that have been identified as “Heightened Scrutiny”.</a:t>
            </a:r>
            <a:endParaRPr/>
          </a:p>
          <a:p>
            <a:pPr marL="1828800" lvl="0" indent="0" algn="l" rtl="0">
              <a:spcBef>
                <a:spcPts val="1000"/>
              </a:spcBef>
              <a:spcAft>
                <a:spcPts val="0"/>
              </a:spcAft>
              <a:buNone/>
            </a:pPr>
            <a:endParaRPr/>
          </a:p>
          <a:p>
            <a:pPr marL="1828800" lvl="0" indent="0" algn="l" rtl="0">
              <a:spcBef>
                <a:spcPts val="1000"/>
              </a:spcBef>
              <a:spcAft>
                <a:spcPts val="0"/>
              </a:spcAft>
              <a:buNone/>
            </a:pPr>
            <a:r>
              <a:rPr lang="en-US"/>
              <a:t>HCBS reports most of these settings </a:t>
            </a:r>
            <a:endParaRPr/>
          </a:p>
          <a:p>
            <a:pPr marL="1828800" lvl="0" indent="0" algn="l" rtl="0">
              <a:spcBef>
                <a:spcPts val="1000"/>
              </a:spcBef>
              <a:spcAft>
                <a:spcPts val="0"/>
              </a:spcAft>
              <a:buNone/>
            </a:pPr>
            <a:r>
              <a:rPr lang="en-US"/>
              <a:t>are creating good corrective action</a:t>
            </a:r>
            <a:endParaRPr/>
          </a:p>
          <a:p>
            <a:pPr marL="1828800" lvl="0" indent="0" algn="l" rtl="0">
              <a:spcBef>
                <a:spcPts val="1000"/>
              </a:spcBef>
              <a:spcAft>
                <a:spcPts val="0"/>
              </a:spcAft>
              <a:buNone/>
            </a:pPr>
            <a:r>
              <a:rPr lang="en-US"/>
              <a:t>plans and working toward meeting</a:t>
            </a:r>
            <a:endParaRPr/>
          </a:p>
          <a:p>
            <a:pPr marL="1828800" lvl="0" indent="0" algn="l" rtl="0">
              <a:spcBef>
                <a:spcPts val="1000"/>
              </a:spcBef>
              <a:spcAft>
                <a:spcPts val="0"/>
              </a:spcAft>
              <a:buNone/>
            </a:pPr>
            <a:r>
              <a:rPr lang="en-US"/>
              <a:t>the standards.</a:t>
            </a:r>
            <a:endParaRPr/>
          </a:p>
        </p:txBody>
      </p:sp>
      <p:pic>
        <p:nvPicPr>
          <p:cNvPr id="132" name="Google Shape;132;p19"/>
          <p:cNvPicPr preferRelativeResize="0"/>
          <p:nvPr/>
        </p:nvPicPr>
        <p:blipFill>
          <a:blip r:embed="rId3">
            <a:alphaModFix/>
          </a:blip>
          <a:stretch>
            <a:fillRect/>
          </a:stretch>
        </p:blipFill>
        <p:spPr>
          <a:xfrm>
            <a:off x="8427050" y="3654800"/>
            <a:ext cx="2419350" cy="188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588750" y="625675"/>
            <a:ext cx="10764900" cy="149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r>
              <a:rPr lang="en-US" sz="3000" b="1" i="0" u="none" strike="noStrike" cap="none">
                <a:solidFill>
                  <a:schemeClr val="dk1"/>
                </a:solidFill>
                <a:latin typeface="Calibri"/>
                <a:ea typeface="Calibri"/>
                <a:cs typeface="Calibri"/>
                <a:sym typeface="Calibri"/>
              </a:rPr>
              <a:t>Q:  </a:t>
            </a:r>
            <a:r>
              <a:rPr lang="en-US" sz="3000" b="1"/>
              <a:t>What is the expected timeline for implementation of the CMS Final Setting Rules in Iowa?</a:t>
            </a:r>
            <a:br>
              <a:rPr lang="en-US" sz="4400" b="1" i="0" u="none" strike="noStrike" cap="none">
                <a:solidFill>
                  <a:schemeClr val="dk1"/>
                </a:solidFill>
                <a:latin typeface="Calibri"/>
                <a:ea typeface="Calibri"/>
                <a:cs typeface="Calibri"/>
                <a:sym typeface="Calibri"/>
              </a:rPr>
            </a:br>
            <a:endParaRPr sz="4400" b="1" i="0" u="none" strike="noStrike" cap="none">
              <a:solidFill>
                <a:schemeClr val="dk1"/>
              </a:solidFill>
              <a:latin typeface="Calibri"/>
              <a:ea typeface="Calibri"/>
              <a:cs typeface="Calibri"/>
              <a:sym typeface="Calibri"/>
            </a:endParaRPr>
          </a:p>
        </p:txBody>
      </p:sp>
      <p:sp>
        <p:nvSpPr>
          <p:cNvPr id="138" name="Google Shape;138;p20"/>
          <p:cNvSpPr txBox="1">
            <a:spLocks noGrp="1"/>
          </p:cNvSpPr>
          <p:nvPr>
            <p:ph type="body" idx="1"/>
          </p:nvPr>
        </p:nvSpPr>
        <p:spPr>
          <a:xfrm>
            <a:off x="1680750" y="1528950"/>
            <a:ext cx="9925200" cy="42372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SzPts val="2800"/>
              <a:buChar char="★"/>
            </a:pPr>
            <a:r>
              <a:rPr lang="en-US"/>
              <a:t>Iowa’s initial statewide transition plan targeted state compliance for March 17, 2019</a:t>
            </a:r>
            <a:endParaRPr/>
          </a:p>
          <a:p>
            <a:pPr marL="457200" marR="0" lvl="0" indent="-406400" algn="l" rtl="0">
              <a:lnSpc>
                <a:spcPct val="100000"/>
              </a:lnSpc>
              <a:spcBef>
                <a:spcPts val="0"/>
              </a:spcBef>
              <a:spcAft>
                <a:spcPts val="0"/>
              </a:spcAft>
              <a:buSzPts val="2800"/>
              <a:buChar char="★"/>
            </a:pPr>
            <a:r>
              <a:rPr lang="en-US"/>
              <a:t>CMS extended the implementation date to March 17, 2022</a:t>
            </a:r>
            <a:endParaRPr/>
          </a:p>
          <a:p>
            <a:pPr marL="457200" marR="0" lvl="0" indent="-406400" algn="l" rtl="0">
              <a:lnSpc>
                <a:spcPct val="100000"/>
              </a:lnSpc>
              <a:spcBef>
                <a:spcPts val="0"/>
              </a:spcBef>
              <a:spcAft>
                <a:spcPts val="0"/>
              </a:spcAft>
              <a:buSzPts val="2800"/>
              <a:buChar char="★"/>
            </a:pPr>
            <a:r>
              <a:rPr lang="en-US"/>
              <a:t>Iowa has moved forward with setting reviews &amp; corrective actions plans (CAP)</a:t>
            </a:r>
            <a:endParaRPr/>
          </a:p>
          <a:p>
            <a:pPr marL="457200" marR="0" lvl="0" indent="-406400" algn="l" rtl="0">
              <a:lnSpc>
                <a:spcPct val="100000"/>
              </a:lnSpc>
              <a:spcBef>
                <a:spcPts val="0"/>
              </a:spcBef>
              <a:spcAft>
                <a:spcPts val="0"/>
              </a:spcAft>
              <a:buSzPts val="2800"/>
              <a:buChar char="★"/>
            </a:pPr>
            <a:r>
              <a:rPr lang="en-US"/>
              <a:t>Any provider not currently in compliance, will need an approved CAP</a:t>
            </a:r>
            <a:endParaRPr/>
          </a:p>
          <a:p>
            <a:pPr marL="457200" marR="0" lvl="0" indent="-406400" algn="l" rtl="0">
              <a:lnSpc>
                <a:spcPct val="100000"/>
              </a:lnSpc>
              <a:spcBef>
                <a:spcPts val="0"/>
              </a:spcBef>
              <a:spcAft>
                <a:spcPts val="0"/>
              </a:spcAft>
              <a:buSzPts val="2800"/>
              <a:buChar char="★"/>
            </a:pPr>
            <a:r>
              <a:rPr lang="en-US"/>
              <a:t>Only if warranted &amp; reasonable will CAPs extend beyond the targeted 2019 date</a:t>
            </a:r>
            <a:endParaRPr/>
          </a:p>
          <a:p>
            <a:pPr marL="457200" marR="0" lvl="0" indent="-406400" algn="l" rtl="0">
              <a:lnSpc>
                <a:spcPct val="100000"/>
              </a:lnSpc>
              <a:spcBef>
                <a:spcPts val="0"/>
              </a:spcBef>
              <a:spcAft>
                <a:spcPts val="0"/>
              </a:spcAft>
              <a:buSzPts val="2800"/>
              <a:buChar char="★"/>
            </a:pPr>
            <a:r>
              <a:rPr lang="en-US"/>
              <a:t>Full statewide compliance is required by March 17,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20975" y="652475"/>
            <a:ext cx="10515600" cy="1325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b="1"/>
              <a:t>Q:  Help with Residential Settings Review? </a:t>
            </a:r>
            <a:endParaRPr b="1"/>
          </a:p>
          <a:p>
            <a:pPr marL="0" lvl="0" indent="0" algn="l" rtl="0">
              <a:spcBef>
                <a:spcPts val="0"/>
              </a:spcBef>
              <a:spcAft>
                <a:spcPts val="0"/>
              </a:spcAft>
              <a:buNone/>
            </a:pPr>
            <a:endParaRPr/>
          </a:p>
        </p:txBody>
      </p:sp>
      <p:sp>
        <p:nvSpPr>
          <p:cNvPr id="145" name="Google Shape;145;p2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lnSpc>
                <a:spcPct val="100000"/>
              </a:lnSpc>
              <a:spcBef>
                <a:spcPts val="640"/>
              </a:spcBef>
              <a:spcAft>
                <a:spcPts val="0"/>
              </a:spcAft>
              <a:buNone/>
            </a:pPr>
            <a:r>
              <a:rPr lang="en-US" sz="2400">
                <a:solidFill>
                  <a:srgbClr val="222222"/>
                </a:solidFill>
                <a:highlight>
                  <a:schemeClr val="lt1"/>
                </a:highlight>
                <a:latin typeface="Arial"/>
                <a:ea typeface="Arial"/>
                <a:cs typeface="Arial"/>
                <a:sym typeface="Arial"/>
              </a:rPr>
              <a:t> Here is where to see the form being used for the review:</a:t>
            </a:r>
            <a:endParaRPr sz="2400">
              <a:solidFill>
                <a:srgbClr val="222222"/>
              </a:solidFill>
              <a:highlight>
                <a:schemeClr val="lt1"/>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2400">
              <a:solidFill>
                <a:srgbClr val="222222"/>
              </a:solidFill>
              <a:highlight>
                <a:schemeClr val="lt1"/>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r>
              <a:rPr lang="en-US" sz="2400" u="sng">
                <a:solidFill>
                  <a:srgbClr val="0000FF"/>
                </a:solidFill>
                <a:highlight>
                  <a:schemeClr val="lt1"/>
                </a:highlight>
                <a:latin typeface="Arial"/>
                <a:ea typeface="Arial"/>
                <a:cs typeface="Arial"/>
                <a:sym typeface="Arial"/>
                <a:hlinkClick r:id="rId3"/>
              </a:rPr>
              <a:t>https://dhs.iowa.gov/sites/default/files/470-5466.pdf</a:t>
            </a:r>
            <a:endParaRPr sz="2400">
              <a:solidFill>
                <a:srgbClr val="222222"/>
              </a:solidFill>
              <a:highlight>
                <a:schemeClr val="lt1"/>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2400">
              <a:solidFill>
                <a:srgbClr val="222222"/>
              </a:solidFill>
              <a:highlight>
                <a:schemeClr val="lt1"/>
              </a:highlight>
              <a:latin typeface="Arial"/>
              <a:ea typeface="Arial"/>
              <a:cs typeface="Arial"/>
              <a:sym typeface="Arial"/>
            </a:endParaRPr>
          </a:p>
          <a:p>
            <a:pPr marL="0" lvl="0" indent="0" algn="l" rtl="0">
              <a:lnSpc>
                <a:spcPct val="100000"/>
              </a:lnSpc>
              <a:spcBef>
                <a:spcPts val="640"/>
              </a:spcBef>
              <a:spcAft>
                <a:spcPts val="0"/>
              </a:spcAft>
              <a:buClr>
                <a:schemeClr val="dk1"/>
              </a:buClr>
              <a:buSzPts val="1100"/>
              <a:buFont typeface="Arial"/>
              <a:buNone/>
            </a:pPr>
            <a:endParaRPr sz="2400">
              <a:solidFill>
                <a:srgbClr val="222222"/>
              </a:solidFill>
              <a:highlight>
                <a:schemeClr val="lt1"/>
              </a:highlight>
              <a:latin typeface="Arial"/>
              <a:ea typeface="Arial"/>
              <a:cs typeface="Arial"/>
              <a:sym typeface="Arial"/>
            </a:endParaRPr>
          </a:p>
          <a:p>
            <a:pPr marL="228600" lvl="0" indent="12700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838200" y="768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solidFill>
                  <a:srgbClr val="333E48"/>
                </a:solidFill>
                <a:highlight>
                  <a:srgbClr val="FFFFFF"/>
                </a:highlight>
              </a:rPr>
              <a:t>Members accessing HCBS from non-compliant settings</a:t>
            </a:r>
            <a:endParaRPr/>
          </a:p>
        </p:txBody>
      </p:sp>
      <p:sp>
        <p:nvSpPr>
          <p:cNvPr id="267" name="Google Shape;267;p38"/>
          <p:cNvSpPr txBox="1">
            <a:spLocks noGrp="1"/>
          </p:cNvSpPr>
          <p:nvPr>
            <p:ph type="body" idx="1"/>
          </p:nvPr>
        </p:nvSpPr>
        <p:spPr>
          <a:xfrm>
            <a:off x="1847175" y="2380225"/>
            <a:ext cx="9588900" cy="34755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400"/>
              <a:t>If a member is living in a setting that is not in compliance with the HCBS Final Settings rule, they can continue to live there and access HCBS services from another HCBS provider.</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This does NOT include a person who is living in a site that is prohibited from accessing HCBS such as hospitals, ICF, IMDs.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 What is required now for Rights Restriction Reviews?</a:t>
            </a:r>
            <a:endParaRPr/>
          </a:p>
        </p:txBody>
      </p:sp>
      <p:sp>
        <p:nvSpPr>
          <p:cNvPr id="152" name="Google Shape;152;p22"/>
          <p:cNvSpPr txBox="1">
            <a:spLocks noGrp="1"/>
          </p:cNvSpPr>
          <p:nvPr>
            <p:ph type="body" idx="1"/>
          </p:nvPr>
        </p:nvSpPr>
        <p:spPr>
          <a:xfrm>
            <a:off x="1706350" y="1690825"/>
            <a:ext cx="10222200" cy="526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2400">
                <a:latin typeface="Georgia"/>
                <a:ea typeface="Georgia"/>
                <a:cs typeface="Georgia"/>
                <a:sym typeface="Georgia"/>
              </a:rPr>
              <a:t>There are no rules directing how the reviews need to take place, but you need a policy as to how you intend to do them at least quarterly.  The entire treatment team does not need to be convened in person , but if through your process you determine the restriction should remain, change, or be removed, it needs to be documented in the person’s file and the reason for the decision.  If there is a change in the restriction, then the treatment team would need to meet and everyone should update their plans after agreement on the changes have been made. </a:t>
            </a:r>
            <a:endParaRPr sz="2400">
              <a:latin typeface="Georgia"/>
              <a:ea typeface="Georgia"/>
              <a:cs typeface="Georgia"/>
              <a:sym typeface="Georgia"/>
            </a:endParaRPr>
          </a:p>
          <a:p>
            <a:pPr marL="0" lvl="0" indent="0" algn="l" rtl="0">
              <a:spcBef>
                <a:spcPts val="1000"/>
              </a:spcBef>
              <a:spcAft>
                <a:spcPts val="0"/>
              </a:spcAft>
              <a:buNone/>
            </a:pPr>
            <a:endParaRPr sz="2400"/>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2659</Words>
  <Application>Microsoft Macintosh PowerPoint</Application>
  <PresentationFormat>Widescreen</PresentationFormat>
  <Paragraphs>254</Paragraphs>
  <Slides>45</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Georgia</vt:lpstr>
      <vt:lpstr>Times New Roman</vt:lpstr>
      <vt:lpstr>Custom Design</vt:lpstr>
      <vt:lpstr>What’s New </vt:lpstr>
      <vt:lpstr>What We’ll Cover Today</vt:lpstr>
      <vt:lpstr>Q: When will the IME annual training be and what will it cover? </vt:lpstr>
      <vt:lpstr>Q: Are Residential Settings Reviews being done?  </vt:lpstr>
      <vt:lpstr>Status of Residential reviews for HCBS Final Rule</vt:lpstr>
      <vt:lpstr>Q:  What is the expected timeline for implementation of the CMS Final Setting Rules in Iowa? </vt:lpstr>
      <vt:lpstr>Q:  Help with Residential Settings Review?  </vt:lpstr>
      <vt:lpstr>Members accessing HCBS from non-compliant settings</vt:lpstr>
      <vt:lpstr>Q: What is required now for Rights Restriction Reviews?</vt:lpstr>
      <vt:lpstr>Q: How do you demonstrate ‘an assurance that the interventions and supports will cause no harm to the member’? </vt:lpstr>
      <vt:lpstr>Q: How do you track and trend incident reports?</vt:lpstr>
      <vt:lpstr>  Provider Self Assessment </vt:lpstr>
      <vt:lpstr> Q: If a person is on the ID Waiver and is going to access Habilitation, does an InterRAI need to be done? </vt:lpstr>
      <vt:lpstr>Q: We have been told we need to change our atypical NPI to a typical...any advice?</vt:lpstr>
      <vt:lpstr>Update on ID SCL Tier Payment</vt:lpstr>
      <vt:lpstr>Update on ID SCL Tier Payment</vt:lpstr>
      <vt:lpstr>RCF rate/payment adjustments</vt:lpstr>
      <vt:lpstr>HCBS Rent Subsidy</vt:lpstr>
      <vt:lpstr>Q: What is the status of the IHH review to be done prior to December 15, 2018? </vt:lpstr>
      <vt:lpstr>Q: What’s happening with EVV?</vt:lpstr>
      <vt:lpstr>IL 1974 FFS --  Reprocessing Claims</vt:lpstr>
      <vt:lpstr>Updates from UHC</vt:lpstr>
      <vt:lpstr> Goals for all UHC services</vt:lpstr>
      <vt:lpstr>Feedback on documentation from UHC audit</vt:lpstr>
      <vt:lpstr>Do CBCMs need to approve who attends a members Person Centered plan meeting</vt:lpstr>
      <vt:lpstr>Can Providers or Guardians participate in the Utilization review call</vt:lpstr>
      <vt:lpstr>.    Q:UHC told us Habilitation Providers need to meet Chapter 24 standard.  Is this true? </vt:lpstr>
      <vt:lpstr>Q: UHC authorizations for members in Hospital</vt:lpstr>
      <vt:lpstr>UA and UB are now prior auths with UHC</vt:lpstr>
      <vt:lpstr>UA and UB continued….</vt:lpstr>
      <vt:lpstr>UA and UB continued….</vt:lpstr>
      <vt:lpstr>UA and UB continued….</vt:lpstr>
      <vt:lpstr>UA and UB continued….</vt:lpstr>
      <vt:lpstr>U8 and U9 Shortened Auth time</vt:lpstr>
      <vt:lpstr>Model of Care &amp; DSNP </vt:lpstr>
      <vt:lpstr>What about Amerigroup?</vt:lpstr>
      <vt:lpstr>Q: What is happening with Change Healthcare working with Amerigroup? </vt:lpstr>
      <vt:lpstr>AmeriHealth? </vt:lpstr>
      <vt:lpstr>Iowa Total Care?</vt:lpstr>
      <vt:lpstr>Upcoming Trainings</vt:lpstr>
      <vt:lpstr>Upcoming Trainings</vt:lpstr>
      <vt:lpstr>PowerPoint Presentation</vt:lpstr>
      <vt:lpstr>PowerPoint Presentation</vt:lpstr>
      <vt:lpstr>Other Questions?  </vt:lpstr>
      <vt:lpstr>      ENJOY THE SEASON!!!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dc:title>
  <cp:lastModifiedBy>Brita Nelson</cp:lastModifiedBy>
  <cp:revision>14</cp:revision>
  <dcterms:modified xsi:type="dcterms:W3CDTF">2018-12-17T18:17:56Z</dcterms:modified>
</cp:coreProperties>
</file>